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8" r:id="rId1"/>
  </p:sldMasterIdLst>
  <p:notesMasterIdLst>
    <p:notesMasterId r:id="rId53"/>
  </p:notesMasterIdLst>
  <p:handoutMasterIdLst>
    <p:handoutMasterId r:id="rId54"/>
  </p:handoutMasterIdLst>
  <p:sldIdLst>
    <p:sldId id="359" r:id="rId2"/>
    <p:sldId id="360" r:id="rId3"/>
    <p:sldId id="361" r:id="rId4"/>
    <p:sldId id="362" r:id="rId5"/>
    <p:sldId id="363" r:id="rId6"/>
    <p:sldId id="364" r:id="rId7"/>
    <p:sldId id="365" r:id="rId8"/>
    <p:sldId id="366" r:id="rId9"/>
    <p:sldId id="367" r:id="rId10"/>
    <p:sldId id="368" r:id="rId11"/>
    <p:sldId id="369" r:id="rId12"/>
    <p:sldId id="370" r:id="rId13"/>
    <p:sldId id="371" r:id="rId14"/>
    <p:sldId id="372" r:id="rId15"/>
    <p:sldId id="373" r:id="rId16"/>
    <p:sldId id="374" r:id="rId17"/>
    <p:sldId id="375" r:id="rId18"/>
    <p:sldId id="376" r:id="rId19"/>
    <p:sldId id="377" r:id="rId20"/>
    <p:sldId id="378" r:id="rId21"/>
    <p:sldId id="379" r:id="rId22"/>
    <p:sldId id="380" r:id="rId23"/>
    <p:sldId id="410" r:id="rId24"/>
    <p:sldId id="382" r:id="rId25"/>
    <p:sldId id="411" r:id="rId26"/>
    <p:sldId id="384" r:id="rId27"/>
    <p:sldId id="412" r:id="rId28"/>
    <p:sldId id="386" r:id="rId29"/>
    <p:sldId id="413" r:id="rId30"/>
    <p:sldId id="388" r:id="rId31"/>
    <p:sldId id="414" r:id="rId32"/>
    <p:sldId id="390" r:id="rId33"/>
    <p:sldId id="415" r:id="rId34"/>
    <p:sldId id="392" r:id="rId35"/>
    <p:sldId id="416" r:id="rId36"/>
    <p:sldId id="394" r:id="rId37"/>
    <p:sldId id="417" r:id="rId38"/>
    <p:sldId id="396" r:id="rId39"/>
    <p:sldId id="418" r:id="rId40"/>
    <p:sldId id="398" r:id="rId41"/>
    <p:sldId id="419" r:id="rId42"/>
    <p:sldId id="400" r:id="rId43"/>
    <p:sldId id="420" r:id="rId44"/>
    <p:sldId id="402" r:id="rId45"/>
    <p:sldId id="421" r:id="rId46"/>
    <p:sldId id="404" r:id="rId47"/>
    <p:sldId id="422" r:id="rId48"/>
    <p:sldId id="406" r:id="rId49"/>
    <p:sldId id="423" r:id="rId50"/>
    <p:sldId id="408" r:id="rId51"/>
    <p:sldId id="424" r:id="rId52"/>
  </p:sldIdLst>
  <p:sldSz cx="9144000" cy="6858000" type="screen4x3"/>
  <p:notesSz cx="6858000" cy="9144000"/>
  <p:custDataLst>
    <p:tags r:id="rId55"/>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5" pos="2880">
          <p15:clr>
            <a:srgbClr val="A4A3A4"/>
          </p15:clr>
        </p15:guide>
        <p15:guide id="6" orient="horz" pos="75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209"/>
    <a:srgbClr val="990066"/>
    <a:srgbClr val="0051A2"/>
    <a:srgbClr val="9D0016"/>
    <a:srgbClr val="F9E33B"/>
    <a:srgbClr val="ABA49A"/>
    <a:srgbClr val="F6C932"/>
    <a:srgbClr val="474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90157" autoAdjust="0"/>
  </p:normalViewPr>
  <p:slideViewPr>
    <p:cSldViewPr snapToGrid="0">
      <p:cViewPr varScale="1">
        <p:scale>
          <a:sx n="99" d="100"/>
          <a:sy n="99" d="100"/>
        </p:scale>
        <p:origin x="246" y="78"/>
      </p:cViewPr>
      <p:guideLst>
        <p:guide orient="horz" pos="2160"/>
        <p:guide pos="2880"/>
        <p:guide orient="horz" pos="7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032" y="-4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462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cs typeface="+mn-cs"/>
              </a:defRPr>
            </a:lvl1pPr>
          </a:lstStyle>
          <a:p>
            <a:pPr>
              <a:defRPr/>
            </a:pPr>
            <a:endParaRPr lang="en-US"/>
          </a:p>
        </p:txBody>
      </p:sp>
      <p:sp>
        <p:nvSpPr>
          <p:cNvPr id="462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46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250F4C01-04A6-4224-BA79-280EE4A08F45}" type="slidenum">
              <a:rPr lang="en-US" altLang="en-US"/>
              <a:pPr/>
              <a:t>‹#›</a:t>
            </a:fld>
            <a:endParaRPr lang="en-US" altLang="en-US"/>
          </a:p>
        </p:txBody>
      </p:sp>
    </p:spTree>
    <p:extLst>
      <p:ext uri="{BB962C8B-B14F-4D97-AF65-F5344CB8AC3E}">
        <p14:creationId xmlns:p14="http://schemas.microsoft.com/office/powerpoint/2010/main" val="3131255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518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cs typeface="+mn-cs"/>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8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8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charset="0"/>
                <a:cs typeface="+mn-cs"/>
              </a:defRPr>
            </a:lvl1pPr>
          </a:lstStyle>
          <a:p>
            <a:pPr>
              <a:defRPr/>
            </a:pPr>
            <a:endParaRPr lang="en-US"/>
          </a:p>
        </p:txBody>
      </p:sp>
      <p:sp>
        <p:nvSpPr>
          <p:cNvPr id="518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fld id="{F41C6CE0-6459-4002-B0FC-B0226444FE77}" type="slidenum">
              <a:rPr lang="en-US" altLang="en-US"/>
              <a:pPr/>
              <a:t>‹#›</a:t>
            </a:fld>
            <a:endParaRPr lang="en-US" altLang="en-US"/>
          </a:p>
        </p:txBody>
      </p:sp>
    </p:spTree>
    <p:extLst>
      <p:ext uri="{BB962C8B-B14F-4D97-AF65-F5344CB8AC3E}">
        <p14:creationId xmlns:p14="http://schemas.microsoft.com/office/powerpoint/2010/main" val="1710571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fld id="{B6A6BD3F-8DA7-430D-AD12-7792D565020A}" type="slidenum">
              <a:rPr lang="en-US" altLang="en-US"/>
              <a:pPr/>
              <a:t>2</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Answer: C. Most of a tree trunk is cellulose, made of sugars, which came from atmospheric carbon dioxide. See Concepts 8.1 and 8.3.</a:t>
            </a:r>
          </a:p>
        </p:txBody>
      </p:sp>
    </p:spTree>
    <p:extLst>
      <p:ext uri="{BB962C8B-B14F-4D97-AF65-F5344CB8AC3E}">
        <p14:creationId xmlns:p14="http://schemas.microsoft.com/office/powerpoint/2010/main" val="2424421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BF867884-ACF6-41CE-839D-BEA9AC42A043}" type="slidenum">
              <a:rPr lang="en-US" altLang="en-US"/>
              <a:pPr algn="r" eaLnBrk="0" hangingPunct="0"/>
              <a:t>11</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35307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454D247F-2A90-441A-87A2-8A6AD0E86465}" type="slidenum">
              <a:rPr lang="en-US" altLang="en-US"/>
              <a:pPr algn="r" eaLnBrk="0" hangingPunct="0"/>
              <a:t>12</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Answer: B. See Concepts 8.2 and 8.3. The light reactions power the Calvin cycle, in a sense reversing the effects of the various parts of cellular respiration. Discuss an analogy with a rechargeable battery powering a machine to make donuts.</a:t>
            </a:r>
          </a:p>
        </p:txBody>
      </p:sp>
    </p:spTree>
    <p:extLst>
      <p:ext uri="{BB962C8B-B14F-4D97-AF65-F5344CB8AC3E}">
        <p14:creationId xmlns:p14="http://schemas.microsoft.com/office/powerpoint/2010/main" val="3877934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92F80BD3-25AE-4E6E-BEFE-668E2FBC2760}" type="slidenum">
              <a:rPr lang="en-US" altLang="en-US"/>
              <a:pPr algn="r" eaLnBrk="0" hangingPunct="0"/>
              <a:t>13</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742297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3D906DDE-6C86-40EE-98F4-30132F037B8A}" type="slidenum">
              <a:rPr lang="en-US" altLang="en-US"/>
              <a:pPr algn="r" eaLnBrk="0" hangingPunct="0"/>
              <a:t>14</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Answer: C. This question relates to Concept 8.3. Calvin and Benson identified the CO</a:t>
            </a:r>
            <a:r>
              <a:rPr lang="en-US" altLang="en-US" baseline="-25000" smtClean="0"/>
              <a:t>2</a:t>
            </a:r>
            <a:r>
              <a:rPr lang="en-US" altLang="en-US" smtClean="0"/>
              <a:t> acceptor compound partly based on its behavior when the Calvin cycle was manipulated by cutting off CO</a:t>
            </a:r>
            <a:r>
              <a:rPr lang="en-US" altLang="en-US" baseline="-25000" smtClean="0"/>
              <a:t>2</a:t>
            </a:r>
            <a:r>
              <a:rPr lang="en-US" altLang="en-US" smtClean="0"/>
              <a:t> or light. RuBP accumulated in the absence of carbon dioxide and was depleted in the dark.</a:t>
            </a:r>
          </a:p>
        </p:txBody>
      </p:sp>
    </p:spTree>
    <p:extLst>
      <p:ext uri="{BB962C8B-B14F-4D97-AF65-F5344CB8AC3E}">
        <p14:creationId xmlns:p14="http://schemas.microsoft.com/office/powerpoint/2010/main" val="2259345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271416BC-8771-438F-A9D2-18AC921E1629}" type="slidenum">
              <a:rPr lang="en-US" altLang="en-US"/>
              <a:pPr algn="r" eaLnBrk="0" hangingPunct="0"/>
              <a:t>15</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645812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E67C0675-CC2B-4808-B924-B00E71965C00}" type="slidenum">
              <a:rPr lang="en-US" altLang="en-US"/>
              <a:pPr algn="r" eaLnBrk="0" hangingPunct="0"/>
              <a:t>16</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Answer: A. See Concept 8.3. Rubisco acts in some ways like a glacier, which advances and retreats, but which shows net retreat or advance over a period of years. Discuss that analogy more fully.</a:t>
            </a:r>
          </a:p>
        </p:txBody>
      </p:sp>
    </p:spTree>
    <p:extLst>
      <p:ext uri="{BB962C8B-B14F-4D97-AF65-F5344CB8AC3E}">
        <p14:creationId xmlns:p14="http://schemas.microsoft.com/office/powerpoint/2010/main" val="1570697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C665AAD5-D477-431F-9438-0E783907CC9F}" type="slidenum">
              <a:rPr lang="en-US" altLang="en-US"/>
              <a:pPr algn="r" eaLnBrk="0" hangingPunct="0"/>
              <a:t>17</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516975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CF527806-8C7A-4493-8DF1-11814BE046A8}" type="slidenum">
              <a:rPr lang="en-US" altLang="en-US"/>
              <a:pPr algn="r" eaLnBrk="0" hangingPunct="0"/>
              <a:t>18</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Answer: D. In the dark, plants respire (consume oxygen) but generate no oxygen. In the light, they generate more oxygen than they consume. See Concepts 8.2 and 8.3.</a:t>
            </a:r>
          </a:p>
        </p:txBody>
      </p:sp>
    </p:spTree>
    <p:extLst>
      <p:ext uri="{BB962C8B-B14F-4D97-AF65-F5344CB8AC3E}">
        <p14:creationId xmlns:p14="http://schemas.microsoft.com/office/powerpoint/2010/main" val="2306581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6F9C5974-4E0F-47FD-BE06-1E42C78710C6}" type="slidenum">
              <a:rPr lang="en-US" altLang="en-US"/>
              <a:pPr algn="r" eaLnBrk="0" hangingPunct="0"/>
              <a:t>19</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24724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2D0DD6C8-91F6-41D2-BDCB-74B877023308}" type="slidenum">
              <a:rPr lang="en-US" altLang="en-US"/>
              <a:pPr algn="r" eaLnBrk="0" hangingPunct="0"/>
              <a:t>20</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Answer: E. This question relates to Concept 8.3. The answer depends on resulting changes in the local environment—desertification will favor C</a:t>
            </a:r>
            <a:r>
              <a:rPr lang="en-US" altLang="en-US" baseline="-25000" dirty="0" smtClean="0"/>
              <a:t>4</a:t>
            </a:r>
            <a:r>
              <a:rPr lang="en-US" altLang="en-US" dirty="0" smtClean="0"/>
              <a:t> plants, whereas C</a:t>
            </a:r>
            <a:r>
              <a:rPr lang="en-US" altLang="en-US" baseline="-25000" dirty="0" smtClean="0"/>
              <a:t>3</a:t>
            </a:r>
            <a:r>
              <a:rPr lang="en-US" altLang="en-US" dirty="0" smtClean="0"/>
              <a:t> plants may benefit in certain situations. In reality, plant growth is rarely limited by carbon dioxide; growth is more often limited by scarcity of water, organic nitrogen, or minerals such as phosphate.</a:t>
            </a:r>
          </a:p>
        </p:txBody>
      </p:sp>
    </p:spTree>
    <p:extLst>
      <p:ext uri="{BB962C8B-B14F-4D97-AF65-F5344CB8AC3E}">
        <p14:creationId xmlns:p14="http://schemas.microsoft.com/office/powerpoint/2010/main" val="10007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5D20A4B3-A00C-4E52-8B7D-7AE85BD1D028}" type="slidenum">
              <a:rPr lang="en-US" altLang="en-US"/>
              <a:pPr algn="r" eaLnBrk="0" hangingPunct="0"/>
              <a:t>3</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454446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C90AD75F-D904-45A4-829A-1016AAE5C769}" type="slidenum">
              <a:rPr lang="en-US" altLang="en-US"/>
              <a:pPr algn="r" eaLnBrk="0" hangingPunct="0"/>
              <a:t>21</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18273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Answer: E. All of these examples involve the oxygen-producing form of photosynthesis. Contrast with the form used by purple sulfur bacteria, which do not produce oxygen, and where that can be found. See Concept 8.1.</a:t>
            </a:r>
          </a:p>
        </p:txBody>
      </p:sp>
    </p:spTree>
    <p:extLst>
      <p:ext uri="{BB962C8B-B14F-4D97-AF65-F5344CB8AC3E}">
        <p14:creationId xmlns:p14="http://schemas.microsoft.com/office/powerpoint/2010/main" val="1566703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231864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Answer: B. The thylakoids are the exact site of the light reactions and thus the most specific location, even though all of the other options have some connection to photosynthesis. Discuss why each of the other answer choices is either wrong or less specific. See Concept 8.1.</a:t>
            </a:r>
          </a:p>
        </p:txBody>
      </p:sp>
    </p:spTree>
    <p:extLst>
      <p:ext uri="{BB962C8B-B14F-4D97-AF65-F5344CB8AC3E}">
        <p14:creationId xmlns:p14="http://schemas.microsoft.com/office/powerpoint/2010/main" val="647691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967587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Answer: C. Oxygen would be produced while enough carbon dioxide was present for photosynthesis to proceed, and carbon dioxide would decline in concentration as it was fixed into glucose. See Concept 8.1.</a:t>
            </a:r>
          </a:p>
        </p:txBody>
      </p:sp>
    </p:spTree>
    <p:extLst>
      <p:ext uri="{BB962C8B-B14F-4D97-AF65-F5344CB8AC3E}">
        <p14:creationId xmlns:p14="http://schemas.microsoft.com/office/powerpoint/2010/main" val="4240127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50869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Answer: E. The Calvin cycle uses the energy-rich compounds produced by the light reactions to turn carbon dioxide into glucose. See Concepts 8.1 and 8.3.</a:t>
            </a:r>
          </a:p>
        </p:txBody>
      </p:sp>
    </p:spTree>
    <p:extLst>
      <p:ext uri="{BB962C8B-B14F-4D97-AF65-F5344CB8AC3E}">
        <p14:creationId xmlns:p14="http://schemas.microsoft.com/office/powerpoint/2010/main" val="3376167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462841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Answer: C. Most photosynthesis on Earth is the oxygen-producing kind; hydrogen sulfide is more critical for the kind of photosynthesis performed by some bacteria. See Concept 8.1.</a:t>
            </a:r>
          </a:p>
        </p:txBody>
      </p:sp>
    </p:spTree>
    <p:extLst>
      <p:ext uri="{BB962C8B-B14F-4D97-AF65-F5344CB8AC3E}">
        <p14:creationId xmlns:p14="http://schemas.microsoft.com/office/powerpoint/2010/main" val="1703684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ACDF9239-1B09-4E83-84C3-88A9C37F58C8}" type="slidenum">
              <a:rPr lang="en-US" altLang="en-US"/>
              <a:pPr algn="r" eaLnBrk="0" hangingPunct="0"/>
              <a:t>4</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Answer: C. See Concepts 8.1 and 8.3. The carbon in a plant, no matter what part contains it, originated from the carbon in carbon dioxide in the atmosphere around the plant.</a:t>
            </a:r>
          </a:p>
        </p:txBody>
      </p:sp>
    </p:spTree>
    <p:extLst>
      <p:ext uri="{BB962C8B-B14F-4D97-AF65-F5344CB8AC3E}">
        <p14:creationId xmlns:p14="http://schemas.microsoft.com/office/powerpoint/2010/main" val="552711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676533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Answer: B. Green light is either reflected or transmitted by leaves, not absorbed by the photosynthetic pigments. See Concept 8.2.</a:t>
            </a:r>
          </a:p>
        </p:txBody>
      </p:sp>
    </p:spTree>
    <p:extLst>
      <p:ext uri="{BB962C8B-B14F-4D97-AF65-F5344CB8AC3E}">
        <p14:creationId xmlns:p14="http://schemas.microsoft.com/office/powerpoint/2010/main" val="2361618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91710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Answer: E. An action spectrum is the set of wavelengths that lead to some measurable response by an organism. Discuss how a traffic light can be used as an analogy for this. See Concept 8.2.</a:t>
            </a:r>
          </a:p>
        </p:txBody>
      </p:sp>
    </p:spTree>
    <p:extLst>
      <p:ext uri="{BB962C8B-B14F-4D97-AF65-F5344CB8AC3E}">
        <p14:creationId xmlns:p14="http://schemas.microsoft.com/office/powerpoint/2010/main" val="2373267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0340040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Answer: E. The energy absorbed by a leaf is not all put into the chemical bonds in glucose. Some is lost as heat and</a:t>
            </a:r>
            <a:r>
              <a:rPr lang="en-US" altLang="en-US" baseline="0" dirty="0" smtClean="0"/>
              <a:t> some is lost </a:t>
            </a:r>
            <a:r>
              <a:rPr lang="en-US" altLang="en-US" dirty="0" smtClean="0"/>
              <a:t>as fluoresced photons. See Concept 8.2.</a:t>
            </a:r>
          </a:p>
        </p:txBody>
      </p:sp>
    </p:spTree>
    <p:extLst>
      <p:ext uri="{BB962C8B-B14F-4D97-AF65-F5344CB8AC3E}">
        <p14:creationId xmlns:p14="http://schemas.microsoft.com/office/powerpoint/2010/main" val="294482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9069066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Answer: C. Photosystems are inserted in the thylakoid membrane and contain a mix of proteins and pigments. See Concept 8.2.</a:t>
            </a:r>
          </a:p>
        </p:txBody>
      </p:sp>
    </p:spTree>
    <p:extLst>
      <p:ext uri="{BB962C8B-B14F-4D97-AF65-F5344CB8AC3E}">
        <p14:creationId xmlns:p14="http://schemas.microsoft.com/office/powerpoint/2010/main" val="343235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025598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Answer: A. Photosynthesis produces ATP and NADPH for powering the Calvin cycle. See Concept 8.2.</a:t>
            </a:r>
          </a:p>
        </p:txBody>
      </p:sp>
    </p:spTree>
    <p:extLst>
      <p:ext uri="{BB962C8B-B14F-4D97-AF65-F5344CB8AC3E}">
        <p14:creationId xmlns:p14="http://schemas.microsoft.com/office/powerpoint/2010/main" val="6298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9B5BA59A-68DA-4053-B52A-B97B3751E376}" type="slidenum">
              <a:rPr lang="en-US" altLang="en-US"/>
              <a:pPr algn="r" eaLnBrk="0" hangingPunct="0"/>
              <a:t>5</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28560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145537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Answer: C. Carbon dioxide is added to </a:t>
            </a:r>
            <a:r>
              <a:rPr lang="en-US" altLang="en-US" dirty="0" err="1" smtClean="0"/>
              <a:t>RuBP</a:t>
            </a:r>
            <a:r>
              <a:rPr lang="en-US" altLang="en-US" dirty="0" smtClean="0"/>
              <a:t>, then energy is used to chemically reduce the resulting compound before </a:t>
            </a:r>
            <a:r>
              <a:rPr lang="en-US" altLang="en-US" dirty="0" err="1" smtClean="0"/>
              <a:t>RuBP</a:t>
            </a:r>
            <a:r>
              <a:rPr lang="en-US" altLang="en-US" dirty="0" smtClean="0"/>
              <a:t> is regenerated. See Concept 8.3.</a:t>
            </a:r>
          </a:p>
        </p:txBody>
      </p:sp>
    </p:spTree>
    <p:extLst>
      <p:ext uri="{BB962C8B-B14F-4D97-AF65-F5344CB8AC3E}">
        <p14:creationId xmlns:p14="http://schemas.microsoft.com/office/powerpoint/2010/main" val="3528604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1798429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Answer: C. The plant sounds like a cactus, which would use CAM photosynthesis. Discuss how some plants can switch between C</a:t>
            </a:r>
            <a:r>
              <a:rPr lang="en-US" altLang="en-US" baseline="-25000" dirty="0" smtClean="0"/>
              <a:t>3 </a:t>
            </a:r>
            <a:r>
              <a:rPr lang="en-US" altLang="en-US" dirty="0" smtClean="0"/>
              <a:t>and one of the more drought-tolerant forms of photosynthesis. See Concept 8.3.</a:t>
            </a:r>
          </a:p>
        </p:txBody>
      </p:sp>
    </p:spTree>
    <p:extLst>
      <p:ext uri="{BB962C8B-B14F-4D97-AF65-F5344CB8AC3E}">
        <p14:creationId xmlns:p14="http://schemas.microsoft.com/office/powerpoint/2010/main" val="3131805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1547312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Answer: A. Plants with abundant water supplies generally use the energetically cheaper C</a:t>
            </a:r>
            <a:r>
              <a:rPr lang="en-US" altLang="en-US" baseline="-25000" dirty="0" smtClean="0"/>
              <a:t>3</a:t>
            </a:r>
            <a:r>
              <a:rPr lang="en-US" altLang="en-US" dirty="0" smtClean="0"/>
              <a:t> form of photosynthesis. There are exceptions, such as aquatic </a:t>
            </a:r>
            <a:r>
              <a:rPr lang="en-US" altLang="en-US" dirty="0" err="1" smtClean="0"/>
              <a:t>isoetes</a:t>
            </a:r>
            <a:r>
              <a:rPr lang="en-US" altLang="en-US" dirty="0" smtClean="0"/>
              <a:t>, which can use CAM. See Concept 8.3.</a:t>
            </a:r>
          </a:p>
        </p:txBody>
      </p:sp>
    </p:spTree>
    <p:extLst>
      <p:ext uri="{BB962C8B-B14F-4D97-AF65-F5344CB8AC3E}">
        <p14:creationId xmlns:p14="http://schemas.microsoft.com/office/powerpoint/2010/main" val="11884504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9151615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Answer: E. The glucose made in photosynthesis is quickly used for building various other structures and is also broken down via cellular respiration to provide needed ATP. See Concept 8.3.</a:t>
            </a:r>
          </a:p>
        </p:txBody>
      </p:sp>
    </p:spTree>
    <p:extLst>
      <p:ext uri="{BB962C8B-B14F-4D97-AF65-F5344CB8AC3E}">
        <p14:creationId xmlns:p14="http://schemas.microsoft.com/office/powerpoint/2010/main" val="28780147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4873237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Answer: E. Oxygen gas, starch, and wood (used for making paper) are all the results, directly or indirectly, of photosynthesis, while chitin from fungal walls must be derived from sources other than plant material. Fungi do not photosynthesize. See Concept 8.3.</a:t>
            </a:r>
          </a:p>
        </p:txBody>
      </p:sp>
    </p:spTree>
    <p:extLst>
      <p:ext uri="{BB962C8B-B14F-4D97-AF65-F5344CB8AC3E}">
        <p14:creationId xmlns:p14="http://schemas.microsoft.com/office/powerpoint/2010/main" val="165906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4A158C10-DF40-4359-9056-D3DE4B080E4A}" type="slidenum">
              <a:rPr lang="en-US" altLang="en-US"/>
              <a:pPr algn="r" eaLnBrk="0" hangingPunct="0"/>
              <a:t>6</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Answer: B. The light reactions occur in the thylakoid membranes, which are green due to the concentrated chlorophyll found there. See Concept 8.2.</a:t>
            </a:r>
          </a:p>
        </p:txBody>
      </p:sp>
    </p:spTree>
    <p:extLst>
      <p:ext uri="{BB962C8B-B14F-4D97-AF65-F5344CB8AC3E}">
        <p14:creationId xmlns:p14="http://schemas.microsoft.com/office/powerpoint/2010/main" val="26589518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50333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AB150DC2-124D-4943-B2D9-E64114819CD6}" type="slidenum">
              <a:rPr lang="en-US" altLang="en-US"/>
              <a:pPr algn="r" eaLnBrk="0" hangingPunct="0"/>
              <a:t>7</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979713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B874AF34-A9ED-439A-9B28-21F529EBF4DE}" type="slidenum">
              <a:rPr lang="en-US" altLang="en-US"/>
              <a:pPr algn="r" eaLnBrk="0" hangingPunct="0"/>
              <a:t>8</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Answer: A. The stroma hosts the enzymes to fix carbon dioxide, using the energy gained by the light reactions in the thylakoid. Discuss what form that energy takes. </a:t>
            </a:r>
          </a:p>
        </p:txBody>
      </p:sp>
    </p:spTree>
    <p:extLst>
      <p:ext uri="{BB962C8B-B14F-4D97-AF65-F5344CB8AC3E}">
        <p14:creationId xmlns:p14="http://schemas.microsoft.com/office/powerpoint/2010/main" val="347431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F8FBE85E-5CCA-4008-B236-F5FDC01C5C6E}" type="slidenum">
              <a:rPr lang="en-US" altLang="en-US"/>
              <a:pPr algn="r" eaLnBrk="0" hangingPunct="0"/>
              <a:t>9</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183591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Times New Roman" charset="0"/>
                <a:ea typeface="ＭＳ Ｐゴシック" charset="-128"/>
              </a:defRPr>
            </a:lvl1pPr>
            <a:lvl2pPr marL="37931725" indent="-37474525">
              <a:defRPr sz="1200">
                <a:solidFill>
                  <a:schemeClr val="tx1"/>
                </a:solidFill>
                <a:latin typeface="Times New Roman" charset="0"/>
                <a:ea typeface="ＭＳ Ｐゴシック" charset="-128"/>
              </a:defRPr>
            </a:lvl2pPr>
            <a:lvl3pPr marL="1143000" indent="-228600">
              <a:defRPr sz="1200">
                <a:solidFill>
                  <a:schemeClr val="tx1"/>
                </a:solidFill>
                <a:latin typeface="Times New Roman" charset="0"/>
                <a:ea typeface="ＭＳ Ｐゴシック" charset="-128"/>
              </a:defRPr>
            </a:lvl3pPr>
            <a:lvl4pPr marL="1600200" indent="-228600">
              <a:defRPr sz="1200">
                <a:solidFill>
                  <a:schemeClr val="tx1"/>
                </a:solidFill>
                <a:latin typeface="Times New Roman" charset="0"/>
                <a:ea typeface="ＭＳ Ｐゴシック" charset="-128"/>
              </a:defRPr>
            </a:lvl4pPr>
            <a:lvl5pPr marL="2057400" indent="-228600">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0" hangingPunct="0"/>
            <a:fld id="{326640D1-C521-47B0-9DD5-224F3026E27C}" type="slidenum">
              <a:rPr lang="en-US" altLang="en-US"/>
              <a:pPr algn="r" eaLnBrk="0" hangingPunct="0"/>
              <a:t>10</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Answer: E. See Concept 8.2. Chlorophylls absorb by far the greatest amount of light in the red and blue regions of the visible spectrum.</a:t>
            </a:r>
          </a:p>
        </p:txBody>
      </p:sp>
    </p:spTree>
    <p:extLst>
      <p:ext uri="{BB962C8B-B14F-4D97-AF65-F5344CB8AC3E}">
        <p14:creationId xmlns:p14="http://schemas.microsoft.com/office/powerpoint/2010/main" val="3635687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 b="29966"/>
          <a:stretch/>
        </p:blipFill>
        <p:spPr>
          <a:xfrm>
            <a:off x="0" y="1006891"/>
            <a:ext cx="9144000" cy="5308183"/>
          </a:xfrm>
          <a:prstGeom prst="rect">
            <a:avLst/>
          </a:prstGeom>
        </p:spPr>
      </p:pic>
      <p:sp>
        <p:nvSpPr>
          <p:cNvPr id="5" name="TextBox 4"/>
          <p:cNvSpPr txBox="1">
            <a:spLocks noChangeArrowheads="1"/>
          </p:cNvSpPr>
          <p:nvPr/>
        </p:nvSpPr>
        <p:spPr bwMode="auto">
          <a:xfrm>
            <a:off x="0" y="0"/>
            <a:ext cx="9144000" cy="615553"/>
          </a:xfrm>
          <a:prstGeom prst="rect">
            <a:avLst/>
          </a:prstGeom>
          <a:solidFill>
            <a:schemeClr val="tx1"/>
          </a:solidFill>
          <a:ln>
            <a:noFill/>
          </a:ln>
          <a:extLst>
            <a:ext uri="{91240B29-F687-4f45-9708-019B960494DF}">
              <a14:hiddenLine xmlns:a14="http://schemas.microsoft.com/office/drawing/2010/main" xmlns="" w="9525">
                <a:solidFill>
                  <a:srgbClr val="F6C932"/>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spcAft>
                <a:spcPct val="20000"/>
              </a:spcAft>
              <a:defRPr/>
            </a:pPr>
            <a:r>
              <a:rPr lang="en-US" sz="3000" b="0" dirty="0" smtClean="0">
                <a:solidFill>
                  <a:srgbClr val="ABA49A"/>
                </a:solidFill>
                <a:latin typeface="Times New Roman" pitchFamily="84" charset="0"/>
                <a:cs typeface="Times New Roman" pitchFamily="84" charset="0"/>
              </a:rPr>
              <a:t>CAMPBELL</a:t>
            </a:r>
            <a:r>
              <a:rPr lang="en-US" sz="3200" b="1" dirty="0" smtClean="0">
                <a:solidFill>
                  <a:srgbClr val="ABA49A"/>
                </a:solidFill>
                <a:latin typeface="Times New Roman" pitchFamily="84" charset="0"/>
                <a:cs typeface="Times New Roman" pitchFamily="84" charset="0"/>
              </a:rPr>
              <a:t> </a:t>
            </a:r>
            <a:r>
              <a:rPr lang="en-US" sz="2800" b="1" dirty="0" smtClean="0">
                <a:solidFill>
                  <a:srgbClr val="ABA49A"/>
                </a:solidFill>
                <a:latin typeface="Times New Roman" pitchFamily="84" charset="0"/>
                <a:cs typeface="Times New Roman" pitchFamily="84" charset="0"/>
              </a:rPr>
              <a:t> </a:t>
            </a:r>
            <a:r>
              <a:rPr lang="en-US" sz="3400" b="0" dirty="0" smtClean="0">
                <a:solidFill>
                  <a:schemeClr val="tx2">
                    <a:lumMod val="40000"/>
                    <a:lumOff val="60000"/>
                  </a:schemeClr>
                </a:solidFill>
                <a:latin typeface="Times New Roman" pitchFamily="84" charset="0"/>
                <a:cs typeface="Times New Roman" pitchFamily="84" charset="0"/>
              </a:rPr>
              <a:t>BIOLOGY IN FOCUS</a:t>
            </a:r>
            <a:endParaRPr lang="en-US" sz="1200" b="0" dirty="0" smtClean="0">
              <a:solidFill>
                <a:schemeClr val="tx2">
                  <a:lumMod val="40000"/>
                  <a:lumOff val="60000"/>
                </a:schemeClr>
              </a:solidFill>
              <a:latin typeface="Times New Roman" pitchFamily="84" charset="0"/>
              <a:cs typeface="Times New Roman" pitchFamily="84" charset="0"/>
            </a:endParaRPr>
          </a:p>
        </p:txBody>
      </p:sp>
      <p:sp>
        <p:nvSpPr>
          <p:cNvPr id="6" name="Text Box 14"/>
          <p:cNvSpPr txBox="1">
            <a:spLocks noChangeArrowheads="1"/>
          </p:cNvSpPr>
          <p:nvPr/>
        </p:nvSpPr>
        <p:spPr bwMode="auto">
          <a:xfrm>
            <a:off x="0" y="6315075"/>
            <a:ext cx="9144000" cy="53975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spcBef>
                <a:spcPct val="50000"/>
              </a:spcBef>
              <a:defRPr/>
            </a:pPr>
            <a:r>
              <a:rPr lang="en-US" sz="900" dirty="0" smtClean="0">
                <a:solidFill>
                  <a:schemeClr val="bg1"/>
                </a:solidFill>
              </a:rPr>
              <a:t>     © 2016 Pearson Education, Inc.</a:t>
            </a:r>
            <a:endParaRPr lang="en-US" dirty="0" smtClean="0">
              <a:solidFill>
                <a:schemeClr val="bg1"/>
              </a:solidFill>
            </a:endParaRPr>
          </a:p>
        </p:txBody>
      </p:sp>
      <p:sp>
        <p:nvSpPr>
          <p:cNvPr id="7" name="Text Box 35"/>
          <p:cNvSpPr txBox="1">
            <a:spLocks noChangeArrowheads="1"/>
          </p:cNvSpPr>
          <p:nvPr/>
        </p:nvSpPr>
        <p:spPr bwMode="auto">
          <a:xfrm>
            <a:off x="0" y="614363"/>
            <a:ext cx="9144000" cy="338554"/>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spcAft>
                <a:spcPct val="20000"/>
              </a:spcAft>
              <a:defRPr/>
            </a:pPr>
            <a:r>
              <a:rPr lang="en-US" sz="1600" cap="all" baseline="0" dirty="0" err="1" smtClean="0">
                <a:solidFill>
                  <a:srgbClr val="ABA49A"/>
                </a:solidFill>
                <a:latin typeface="Times New Roman" pitchFamily="84" charset="0"/>
                <a:cs typeface="Times New Roman" pitchFamily="84" charset="0"/>
              </a:rPr>
              <a:t>Urry</a:t>
            </a:r>
            <a:r>
              <a:rPr lang="en-US" sz="1600" cap="all" baseline="0" dirty="0" smtClean="0">
                <a:solidFill>
                  <a:srgbClr val="ABA49A"/>
                </a:solidFill>
                <a:latin typeface="Times New Roman" pitchFamily="84" charset="0"/>
                <a:cs typeface="Times New Roman" pitchFamily="84" charset="0"/>
              </a:rPr>
              <a:t>  •  Cain  •  Wasserman  •  </a:t>
            </a:r>
            <a:r>
              <a:rPr lang="en-US" sz="1600" cap="all" baseline="0" dirty="0" err="1" smtClean="0">
                <a:solidFill>
                  <a:srgbClr val="ABA49A"/>
                </a:solidFill>
                <a:latin typeface="Times New Roman" pitchFamily="84" charset="0"/>
                <a:cs typeface="Times New Roman" pitchFamily="84" charset="0"/>
              </a:rPr>
              <a:t>Minorsky</a:t>
            </a:r>
            <a:r>
              <a:rPr lang="en-US" sz="1600" cap="all" baseline="0" dirty="0" smtClean="0">
                <a:solidFill>
                  <a:srgbClr val="ABA49A"/>
                </a:solidFill>
                <a:latin typeface="Times New Roman" pitchFamily="84" charset="0"/>
                <a:cs typeface="Times New Roman" pitchFamily="84" charset="0"/>
              </a:rPr>
              <a:t>   •  Reece</a:t>
            </a:r>
          </a:p>
        </p:txBody>
      </p:sp>
      <p:sp>
        <p:nvSpPr>
          <p:cNvPr id="8" name="Text Box 6"/>
          <p:cNvSpPr txBox="1">
            <a:spLocks noChangeArrowheads="1"/>
          </p:cNvSpPr>
          <p:nvPr/>
        </p:nvSpPr>
        <p:spPr bwMode="auto">
          <a:xfrm>
            <a:off x="149047" y="5146766"/>
            <a:ext cx="5381625" cy="1093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defRPr/>
            </a:pPr>
            <a:r>
              <a:rPr lang="en-US" sz="1400" b="1" dirty="0" smtClean="0">
                <a:solidFill>
                  <a:schemeClr val="bg1"/>
                </a:solidFill>
                <a:effectLst>
                  <a:outerShdw blurRad="38100" dist="38100" dir="2700000" algn="tl">
                    <a:srgbClr val="000000">
                      <a:alpha val="43137"/>
                    </a:srgbClr>
                  </a:outerShdw>
                </a:effectLst>
              </a:rPr>
              <a:t>Questions prepared</a:t>
            </a:r>
            <a:r>
              <a:rPr lang="en-US" sz="1400" b="1" baseline="0" dirty="0" smtClean="0">
                <a:solidFill>
                  <a:schemeClr val="bg1"/>
                </a:solidFill>
                <a:effectLst>
                  <a:outerShdw blurRad="38100" dist="38100" dir="2700000" algn="tl">
                    <a:srgbClr val="000000">
                      <a:alpha val="43137"/>
                    </a:srgbClr>
                  </a:outerShdw>
                </a:effectLst>
              </a:rPr>
              <a:t> </a:t>
            </a:r>
            <a:r>
              <a:rPr lang="en-US" sz="1400" b="1" dirty="0" smtClean="0">
                <a:solidFill>
                  <a:schemeClr val="bg1"/>
                </a:solidFill>
                <a:effectLst>
                  <a:outerShdw blurRad="38100" dist="38100" dir="2700000" algn="tl">
                    <a:srgbClr val="000000">
                      <a:alpha val="43137"/>
                    </a:srgbClr>
                  </a:outerShdw>
                </a:effectLst>
              </a:rPr>
              <a:t>by </a:t>
            </a:r>
          </a:p>
          <a:p>
            <a:pPr algn="l">
              <a:defRPr/>
            </a:pPr>
            <a:r>
              <a:rPr lang="en-US" sz="1400" b="1" dirty="0" smtClean="0">
                <a:solidFill>
                  <a:schemeClr val="bg1"/>
                </a:solidFill>
                <a:effectLst>
                  <a:outerShdw blurRad="38100" dist="38100" dir="2700000" algn="tl">
                    <a:srgbClr val="000000">
                      <a:alpha val="43137"/>
                    </a:srgbClr>
                  </a:outerShdw>
                </a:effectLst>
              </a:rPr>
              <a:t>Douglas </a:t>
            </a:r>
            <a:r>
              <a:rPr lang="en-US" sz="1400" b="1" dirty="0" err="1" smtClean="0">
                <a:solidFill>
                  <a:schemeClr val="bg1"/>
                </a:solidFill>
                <a:effectLst>
                  <a:outerShdw blurRad="38100" dist="38100" dir="2700000" algn="tl">
                    <a:srgbClr val="000000">
                      <a:alpha val="43137"/>
                    </a:srgbClr>
                  </a:outerShdw>
                </a:effectLst>
              </a:rPr>
              <a:t>Darnowski</a:t>
            </a:r>
            <a:r>
              <a:rPr lang="en-US" sz="1400" b="1" dirty="0" smtClean="0">
                <a:solidFill>
                  <a:schemeClr val="bg1"/>
                </a:solidFill>
                <a:effectLst>
                  <a:outerShdw blurRad="38100" dist="38100" dir="2700000" algn="tl">
                    <a:srgbClr val="000000">
                      <a:alpha val="43137"/>
                    </a:srgbClr>
                  </a:outerShdw>
                </a:effectLst>
              </a:rPr>
              <a:t>, Indiana University Southeast</a:t>
            </a:r>
          </a:p>
          <a:p>
            <a:pPr algn="l">
              <a:defRPr/>
            </a:pPr>
            <a:r>
              <a:rPr lang="en-US" sz="1400" b="1" dirty="0" smtClean="0">
                <a:solidFill>
                  <a:schemeClr val="bg1"/>
                </a:solidFill>
                <a:effectLst>
                  <a:outerShdw blurRad="38100" dist="38100" dir="2700000" algn="tl">
                    <a:srgbClr val="000000">
                      <a:alpha val="43137"/>
                    </a:srgbClr>
                  </a:outerShdw>
                </a:effectLst>
              </a:rPr>
              <a:t>James </a:t>
            </a:r>
            <a:r>
              <a:rPr lang="en-US" sz="1400" b="1" dirty="0" err="1" smtClean="0">
                <a:solidFill>
                  <a:schemeClr val="bg1"/>
                </a:solidFill>
                <a:effectLst>
                  <a:outerShdw blurRad="38100" dist="38100" dir="2700000" algn="tl">
                    <a:srgbClr val="000000">
                      <a:alpha val="43137"/>
                    </a:srgbClr>
                  </a:outerShdw>
                </a:effectLst>
              </a:rPr>
              <a:t>Langeland</a:t>
            </a:r>
            <a:r>
              <a:rPr lang="en-US" sz="1400" b="1" dirty="0" smtClean="0">
                <a:solidFill>
                  <a:schemeClr val="bg1"/>
                </a:solidFill>
                <a:effectLst>
                  <a:outerShdw blurRad="38100" dist="38100" dir="2700000" algn="tl">
                    <a:srgbClr val="000000">
                      <a:alpha val="43137"/>
                    </a:srgbClr>
                  </a:outerShdw>
                </a:effectLst>
              </a:rPr>
              <a:t>, Kalamazoo</a:t>
            </a:r>
            <a:r>
              <a:rPr lang="en-US" sz="1400" b="1" baseline="0" dirty="0" smtClean="0">
                <a:solidFill>
                  <a:schemeClr val="bg1"/>
                </a:solidFill>
                <a:effectLst>
                  <a:outerShdw blurRad="38100" dist="38100" dir="2700000" algn="tl">
                    <a:srgbClr val="000000">
                      <a:alpha val="43137"/>
                    </a:srgbClr>
                  </a:outerShdw>
                </a:effectLst>
              </a:rPr>
              <a:t> College</a:t>
            </a:r>
          </a:p>
          <a:p>
            <a:pPr algn="l">
              <a:defRPr/>
            </a:pPr>
            <a:r>
              <a:rPr lang="en-US" sz="1400" b="1" baseline="0" dirty="0" err="1" smtClean="0">
                <a:solidFill>
                  <a:schemeClr val="bg1"/>
                </a:solidFill>
                <a:effectLst>
                  <a:outerShdw blurRad="38100" dist="38100" dir="2700000" algn="tl">
                    <a:srgbClr val="000000">
                      <a:alpha val="43137"/>
                    </a:srgbClr>
                  </a:outerShdw>
                </a:effectLst>
              </a:rPr>
              <a:t>Murty</a:t>
            </a:r>
            <a:r>
              <a:rPr lang="en-US" sz="1400" b="1" baseline="0" dirty="0" smtClean="0">
                <a:solidFill>
                  <a:schemeClr val="bg1"/>
                </a:solidFill>
                <a:effectLst>
                  <a:outerShdw blurRad="38100" dist="38100" dir="2700000" algn="tl">
                    <a:srgbClr val="000000">
                      <a:alpha val="43137"/>
                    </a:srgbClr>
                  </a:outerShdw>
                </a:effectLst>
              </a:rPr>
              <a:t> S. </a:t>
            </a:r>
            <a:r>
              <a:rPr lang="en-US" sz="1400" b="1" baseline="0" dirty="0" err="1" smtClean="0">
                <a:solidFill>
                  <a:schemeClr val="bg1"/>
                </a:solidFill>
                <a:effectLst>
                  <a:outerShdw blurRad="38100" dist="38100" dir="2700000" algn="tl">
                    <a:srgbClr val="000000">
                      <a:alpha val="43137"/>
                    </a:srgbClr>
                  </a:outerShdw>
                </a:effectLst>
              </a:rPr>
              <a:t>Kambhampati</a:t>
            </a:r>
            <a:r>
              <a:rPr lang="en-US" sz="1400" b="1" baseline="0" dirty="0" smtClean="0">
                <a:solidFill>
                  <a:schemeClr val="bg1"/>
                </a:solidFill>
                <a:effectLst>
                  <a:outerShdw blurRad="38100" dist="38100" dir="2700000" algn="tl">
                    <a:srgbClr val="000000">
                      <a:alpha val="43137"/>
                    </a:srgbClr>
                  </a:outerShdw>
                </a:effectLst>
              </a:rPr>
              <a:t>, Southern University at New Orleans</a:t>
            </a:r>
          </a:p>
          <a:p>
            <a:pPr algn="l">
              <a:defRPr/>
            </a:pPr>
            <a:r>
              <a:rPr lang="en-US" sz="1400" b="1" baseline="0" dirty="0" smtClean="0">
                <a:solidFill>
                  <a:schemeClr val="bg1"/>
                </a:solidFill>
                <a:effectLst>
                  <a:outerShdw blurRad="38100" dist="38100" dir="2700000" algn="tl">
                    <a:srgbClr val="000000">
                      <a:alpha val="43137"/>
                    </a:srgbClr>
                  </a:outerShdw>
                </a:effectLst>
              </a:rPr>
              <a:t>Roberta </a:t>
            </a:r>
            <a:r>
              <a:rPr lang="en-US" sz="1400" b="1" baseline="0" dirty="0" err="1" smtClean="0">
                <a:solidFill>
                  <a:schemeClr val="bg1"/>
                </a:solidFill>
                <a:effectLst>
                  <a:outerShdw blurRad="38100" dist="38100" dir="2700000" algn="tl">
                    <a:srgbClr val="000000">
                      <a:alpha val="43137"/>
                    </a:srgbClr>
                  </a:outerShdw>
                </a:effectLst>
              </a:rPr>
              <a:t>Batorsky</a:t>
            </a:r>
            <a:r>
              <a:rPr lang="en-US" sz="1400" b="1" baseline="0" dirty="0" smtClean="0">
                <a:solidFill>
                  <a:schemeClr val="bg1"/>
                </a:solidFill>
                <a:effectLst>
                  <a:outerShdw blurRad="38100" dist="38100" dir="2700000" algn="tl">
                    <a:srgbClr val="000000">
                      <a:alpha val="43137"/>
                    </a:srgbClr>
                  </a:outerShdw>
                </a:effectLst>
              </a:rPr>
              <a:t>, Temple University</a:t>
            </a:r>
            <a:r>
              <a:rPr lang="en-US" sz="1400" b="1" dirty="0" smtClean="0">
                <a:solidFill>
                  <a:schemeClr val="bg1"/>
                </a:solidFill>
                <a:effectLst>
                  <a:outerShdw blurRad="38100" dist="38100" dir="2700000" algn="tl">
                    <a:srgbClr val="000000">
                      <a:alpha val="43137"/>
                    </a:srgbClr>
                  </a:outerShdw>
                </a:effectLst>
              </a:rPr>
              <a:t> </a:t>
            </a:r>
          </a:p>
        </p:txBody>
      </p:sp>
      <p:sp>
        <p:nvSpPr>
          <p:cNvPr id="3" name="TextBox 2"/>
          <p:cNvSpPr txBox="1"/>
          <p:nvPr/>
        </p:nvSpPr>
        <p:spPr>
          <a:xfrm>
            <a:off x="6953250" y="6400284"/>
            <a:ext cx="2101857" cy="369332"/>
          </a:xfrm>
          <a:prstGeom prst="rect">
            <a:avLst/>
          </a:prstGeom>
          <a:noFill/>
        </p:spPr>
        <p:txBody>
          <a:bodyPr wrap="none" rtlCol="0">
            <a:spAutoFit/>
          </a:bodyPr>
          <a:lstStyle/>
          <a:p>
            <a:pPr algn="r"/>
            <a:r>
              <a:rPr lang="en-US" sz="1800" dirty="0" smtClean="0">
                <a:solidFill>
                  <a:schemeClr val="tx2">
                    <a:lumMod val="40000"/>
                    <a:lumOff val="60000"/>
                  </a:schemeClr>
                </a:solidFill>
                <a:latin typeface="+mj-lt"/>
              </a:rPr>
              <a:t>SECOND EDITION</a:t>
            </a:r>
            <a:endParaRPr lang="en-US" sz="1800" dirty="0">
              <a:solidFill>
                <a:schemeClr val="tx2">
                  <a:lumMod val="40000"/>
                  <a:lumOff val="60000"/>
                </a:schemeClr>
              </a:solidFill>
              <a:latin typeface="+mj-lt"/>
            </a:endParaRPr>
          </a:p>
        </p:txBody>
      </p:sp>
      <p:sp>
        <p:nvSpPr>
          <p:cNvPr id="11" name="Text Placeholder 10"/>
          <p:cNvSpPr>
            <a:spLocks noGrp="1"/>
          </p:cNvSpPr>
          <p:nvPr>
            <p:ph type="body" sz="quarter" idx="11"/>
          </p:nvPr>
        </p:nvSpPr>
        <p:spPr>
          <a:xfrm>
            <a:off x="340408" y="3117669"/>
            <a:ext cx="4310062" cy="1732913"/>
          </a:xfrm>
        </p:spPr>
        <p:txBody>
          <a:bodyPr/>
          <a:lstStyle>
            <a:lvl1pPr marL="57150" indent="0">
              <a:buNone/>
              <a:defRPr sz="4000" b="1">
                <a:solidFill>
                  <a:schemeClr val="bg1"/>
                </a:solidFill>
                <a:effectLst>
                  <a:outerShdw blurRad="38100" dist="38100" dir="2700000" algn="tl">
                    <a:srgbClr val="000000">
                      <a:alpha val="43137"/>
                    </a:srgbClr>
                  </a:outerShdw>
                </a:effectLst>
                <a:latin typeface="+mj-lt"/>
              </a:defRPr>
            </a:lvl1pPr>
            <a:lvl2pPr marL="458787" indent="0">
              <a:buNone/>
              <a:defRPr sz="4000" b="1">
                <a:effectLst>
                  <a:outerShdw blurRad="38100" dist="38100" dir="2700000" algn="tl">
                    <a:srgbClr val="000000">
                      <a:alpha val="43137"/>
                    </a:srgbClr>
                  </a:outerShdw>
                </a:effectLst>
                <a:latin typeface="+mj-lt"/>
              </a:defRPr>
            </a:lvl2pPr>
            <a:lvl3pPr marL="917575" indent="0">
              <a:buNone/>
              <a:defRPr sz="4000" b="1">
                <a:effectLst>
                  <a:outerShdw blurRad="38100" dist="38100" dir="2700000" algn="tl">
                    <a:srgbClr val="000000">
                      <a:alpha val="43137"/>
                    </a:srgbClr>
                  </a:outerShdw>
                </a:effectLst>
                <a:latin typeface="+mj-lt"/>
              </a:defRPr>
            </a:lvl3pPr>
            <a:lvl4pPr marL="1366837" indent="0">
              <a:buNone/>
              <a:defRPr sz="4000" b="1">
                <a:effectLst>
                  <a:outerShdw blurRad="38100" dist="38100" dir="2700000" algn="tl">
                    <a:srgbClr val="000000">
                      <a:alpha val="43137"/>
                    </a:srgbClr>
                  </a:outerShdw>
                </a:effectLst>
                <a:latin typeface="+mj-lt"/>
              </a:defRPr>
            </a:lvl4pPr>
            <a:lvl5pPr marL="1824037" indent="0">
              <a:buNone/>
              <a:defRPr sz="4000" b="1">
                <a:effectLst>
                  <a:outerShdw blurRad="38100" dist="38100" dir="2700000" algn="tl">
                    <a:srgbClr val="000000">
                      <a:alpha val="43137"/>
                    </a:srgbClr>
                  </a:outerShdw>
                </a:effectLst>
                <a:latin typeface="+mj-lt"/>
              </a:defRPr>
            </a:lvl5pPr>
          </a:lstStyle>
          <a:p>
            <a:pPr lvl="0"/>
            <a:r>
              <a:rPr lang="en-US" smtClean="0"/>
              <a:t>Click to edit Master text styles</a:t>
            </a:r>
          </a:p>
        </p:txBody>
      </p:sp>
      <p:sp>
        <p:nvSpPr>
          <p:cNvPr id="13" name="Text Placeholder 12"/>
          <p:cNvSpPr>
            <a:spLocks noGrp="1"/>
          </p:cNvSpPr>
          <p:nvPr>
            <p:ph type="body" sz="quarter" idx="12"/>
          </p:nvPr>
        </p:nvSpPr>
        <p:spPr>
          <a:xfrm>
            <a:off x="296863" y="1219200"/>
            <a:ext cx="3517491" cy="2201863"/>
          </a:xfrm>
        </p:spPr>
        <p:txBody>
          <a:bodyPr/>
          <a:lstStyle>
            <a:lvl1pPr marL="57150" indent="0">
              <a:buNone/>
              <a:defRPr sz="12000">
                <a:solidFill>
                  <a:schemeClr val="bg1"/>
                </a:solidFill>
                <a:effectLst>
                  <a:outerShdw blurRad="38100" dist="38100" dir="2700000" algn="tl">
                    <a:srgbClr val="000000">
                      <a:alpha val="43137"/>
                    </a:srgbClr>
                  </a:outerShdw>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169565033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and 2 lin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571500" indent="-514350">
              <a:buFont typeface="+mj-lt"/>
              <a:buAutoNum type="alphaUcPeriod"/>
              <a:defRPr/>
            </a:lvl1pPr>
          </a:lstStyle>
          <a:p>
            <a:pPr lvl="0"/>
            <a:r>
              <a:rPr lang="en-US" dirty="0" smtClean="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424245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3"/>
            <a:ext cx="8775700" cy="1202100"/>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44463" y="1550126"/>
            <a:ext cx="8775700" cy="4803049"/>
          </a:xfrm>
        </p:spPr>
        <p:txBody>
          <a:bodyPr/>
          <a:lstStyle>
            <a:lvl1pPr marL="571500" indent="-514350">
              <a:buFont typeface="+mj-lt"/>
              <a:buAutoNum type="alphaUcPeriod"/>
              <a:defRPr/>
            </a:lvl1pPr>
          </a:lstStyle>
          <a:p>
            <a:pPr lvl="0"/>
            <a:r>
              <a:rPr lang="en-US" dirty="0" smtClean="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189574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3"/>
            <a:ext cx="8775700" cy="1593986"/>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44463" y="1915886"/>
            <a:ext cx="8775700" cy="4437289"/>
          </a:xfrm>
        </p:spPr>
        <p:txBody>
          <a:bodyPr/>
          <a:lstStyle>
            <a:lvl1pPr marL="571500" indent="-514350">
              <a:buFont typeface="+mj-lt"/>
              <a:buAutoNum type="alphaUcPeriod"/>
              <a:defRPr/>
            </a:lvl1pPr>
          </a:lstStyle>
          <a:p>
            <a:pPr lvl="0"/>
            <a:r>
              <a:rPr lang="en-US" dirty="0" smtClean="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675160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 line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182562"/>
            <a:ext cx="8775700" cy="1985871"/>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44463" y="2307771"/>
            <a:ext cx="8775700" cy="4045404"/>
          </a:xfrm>
        </p:spPr>
        <p:txBody>
          <a:bodyPr/>
          <a:lstStyle>
            <a:lvl1pPr marL="571500" indent="-514350">
              <a:buFont typeface="+mj-lt"/>
              <a:buAutoNum type="alphaUcPeriod"/>
              <a:defRPr/>
            </a:lvl1pPr>
          </a:lstStyle>
          <a:p>
            <a:pPr lvl="0"/>
            <a:r>
              <a:rPr lang="en-US" dirty="0" smtClean="0"/>
              <a:t>Click to edit Master text styles</a:t>
            </a:r>
          </a:p>
        </p:txBody>
      </p:sp>
      <p:sp>
        <p:nvSpPr>
          <p:cNvPr id="4"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cxnSp>
        <p:nvCxnSpPr>
          <p:cNvPr id="5" name="Straight Connector 4"/>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14193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cxnSp>
        <p:nvCxnSpPr>
          <p:cNvPr id="4" name="Straight Connector 3"/>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87049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cxnSp>
        <p:nvCxnSpPr>
          <p:cNvPr id="3" name="Straight Connector 2"/>
          <p:cNvCxnSpPr/>
          <p:nvPr/>
        </p:nvCxnSpPr>
        <p:spPr bwMode="auto">
          <a:xfrm>
            <a:off x="0" y="6489700"/>
            <a:ext cx="9144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420649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82563" y="182563"/>
            <a:ext cx="87757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title style</a:t>
            </a:r>
          </a:p>
        </p:txBody>
      </p:sp>
      <p:sp>
        <p:nvSpPr>
          <p:cNvPr id="1027" name="Rectangle 8"/>
          <p:cNvSpPr>
            <a:spLocks noGrp="1" noChangeArrowheads="1"/>
          </p:cNvSpPr>
          <p:nvPr>
            <p:ph type="body" idx="1"/>
          </p:nvPr>
        </p:nvSpPr>
        <p:spPr bwMode="auto">
          <a:xfrm>
            <a:off x="144463" y="1123950"/>
            <a:ext cx="8775700" cy="522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Footer Placeholder 1"/>
          <p:cNvSpPr>
            <a:spLocks noGrp="1"/>
          </p:cNvSpPr>
          <p:nvPr>
            <p:ph type="ftr" sz="quarter" idx="3"/>
          </p:nvPr>
        </p:nvSpPr>
        <p:spPr>
          <a:xfrm>
            <a:off x="0" y="6489700"/>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smtClean="0"/>
              <a:t> © 2016 Pearson Education, Inc.</a:t>
            </a:r>
            <a:endParaRPr lang="en-US" dirty="0"/>
          </a:p>
        </p:txBody>
      </p:sp>
    </p:spTree>
    <p:extLst>
      <p:ext uri="{BB962C8B-B14F-4D97-AF65-F5344CB8AC3E}">
        <p14:creationId xmlns:p14="http://schemas.microsoft.com/office/powerpoint/2010/main" val="409009757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3" r:id="rId3"/>
    <p:sldLayoutId id="2147483704" r:id="rId4"/>
    <p:sldLayoutId id="2147483705" r:id="rId5"/>
    <p:sldLayoutId id="2147483701" r:id="rId6"/>
    <p:sldLayoutId id="2147483702" r:id="rId7"/>
  </p:sldLayoutIdLst>
  <p:timing>
    <p:tnLst>
      <p:par>
        <p:cTn id="1" dur="indefinite" restart="never" nodeType="tmRoot"/>
      </p:par>
    </p:tnLst>
  </p:timing>
  <p:hf sldNum="0" hdr="0" dt="0"/>
  <p:txStyles>
    <p:titleStyle>
      <a:lvl1pPr marL="0" indent="0" algn="l" rtl="0" eaLnBrk="1" fontAlgn="base" hangingPunct="1">
        <a:lnSpc>
          <a:spcPct val="90000"/>
        </a:lnSpc>
        <a:spcBef>
          <a:spcPct val="0"/>
        </a:spcBef>
        <a:spcAft>
          <a:spcPct val="0"/>
        </a:spcAft>
        <a:defRPr sz="2800" b="1">
          <a:solidFill>
            <a:schemeClr val="tx2"/>
          </a:solidFill>
          <a:latin typeface="+mj-lt"/>
          <a:ea typeface="+mj-ea"/>
          <a:cs typeface="+mj-cs"/>
        </a:defRPr>
      </a:lvl1pPr>
      <a:lvl2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2pPr>
      <a:lvl3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3pPr>
      <a:lvl4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4pPr>
      <a:lvl5pPr marL="450850" indent="-450850" algn="l" rtl="0" eaLnBrk="1" fontAlgn="base" hangingPunct="1">
        <a:lnSpc>
          <a:spcPct val="90000"/>
        </a:lnSpc>
        <a:spcBef>
          <a:spcPct val="0"/>
        </a:spcBef>
        <a:spcAft>
          <a:spcPct val="0"/>
        </a:spcAft>
        <a:defRPr sz="3200" b="1">
          <a:solidFill>
            <a:schemeClr val="tx1"/>
          </a:solidFill>
          <a:latin typeface="Times New Roman" charset="0"/>
          <a:ea typeface="Arial"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400050" indent="-342900" algn="l" rtl="0" eaLnBrk="1" fontAlgn="base" hangingPunct="1">
        <a:spcBef>
          <a:spcPts val="0"/>
        </a:spcBef>
        <a:spcAft>
          <a:spcPct val="20000"/>
        </a:spcAft>
        <a:buClr>
          <a:schemeClr val="tx2"/>
        </a:buClr>
        <a:buFont typeface="Wingdings" panose="05000000000000000000" pitchFamily="2" charset="2"/>
        <a:buChar char="§"/>
        <a:defRPr sz="2600">
          <a:solidFill>
            <a:schemeClr val="tx1"/>
          </a:solidFill>
          <a:latin typeface="Arial" charset="0"/>
          <a:ea typeface="+mn-ea"/>
          <a:cs typeface="+mn-cs"/>
        </a:defRPr>
      </a:lvl1pPr>
      <a:lvl2pPr marL="800100" indent="-341313" algn="l" rtl="0" eaLnBrk="1" fontAlgn="base" hangingPunct="1">
        <a:spcBef>
          <a:spcPts val="0"/>
        </a:spcBef>
        <a:spcAft>
          <a:spcPct val="20000"/>
        </a:spcAft>
        <a:buClr>
          <a:schemeClr val="tx2"/>
        </a:buClr>
        <a:buFont typeface="Wingdings" panose="05000000000000000000" pitchFamily="2" charset="2"/>
        <a:buChar char="§"/>
        <a:defRPr sz="2600">
          <a:solidFill>
            <a:schemeClr val="tx1"/>
          </a:solidFill>
          <a:latin typeface="Arial" charset="0"/>
          <a:ea typeface="+mn-ea"/>
          <a:cs typeface="+mn-cs"/>
        </a:defRPr>
      </a:lvl2pPr>
      <a:lvl3pPr marL="1257300" indent="-339725" algn="l" rtl="0" eaLnBrk="1" fontAlgn="base" hangingPunct="1">
        <a:spcBef>
          <a:spcPts val="0"/>
        </a:spcBef>
        <a:spcAft>
          <a:spcPct val="20000"/>
        </a:spcAft>
        <a:buClr>
          <a:schemeClr val="tx2"/>
        </a:buClr>
        <a:buFont typeface="Wingdings" panose="05000000000000000000" pitchFamily="2" charset="2"/>
        <a:buChar char="§"/>
        <a:defRPr sz="2400">
          <a:solidFill>
            <a:schemeClr val="tx1"/>
          </a:solidFill>
          <a:latin typeface="Arial" charset="0"/>
          <a:ea typeface="+mn-ea"/>
          <a:cs typeface="+mn-cs"/>
        </a:defRPr>
      </a:lvl3pPr>
      <a:lvl4pPr marL="1714500" indent="-347663" algn="l" rtl="0" eaLnBrk="1" fontAlgn="base" hangingPunct="1">
        <a:spcBef>
          <a:spcPts val="0"/>
        </a:spcBef>
        <a:spcAft>
          <a:spcPct val="20000"/>
        </a:spcAft>
        <a:buClr>
          <a:schemeClr val="tx2"/>
        </a:buClr>
        <a:buFont typeface="Wingdings" panose="05000000000000000000" pitchFamily="2" charset="2"/>
        <a:buChar char="§"/>
        <a:tabLst/>
        <a:defRPr sz="2200">
          <a:solidFill>
            <a:schemeClr val="tx1"/>
          </a:solidFill>
          <a:latin typeface="Arial" charset="0"/>
          <a:ea typeface="+mn-ea"/>
          <a:cs typeface="+mn-cs"/>
        </a:defRPr>
      </a:lvl4pPr>
      <a:lvl5pPr marL="2171700" indent="-347663" algn="l" rtl="0" eaLnBrk="1" fontAlgn="base" hangingPunct="1">
        <a:spcBef>
          <a:spcPts val="0"/>
        </a:spcBef>
        <a:spcAft>
          <a:spcPct val="20000"/>
        </a:spcAft>
        <a:buClr>
          <a:schemeClr val="tx2"/>
        </a:buClr>
        <a:buFont typeface="Wingdings" panose="05000000000000000000" pitchFamily="2"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altLang="en-US" dirty="0"/>
              <a:t>Photosynthesis</a:t>
            </a:r>
          </a:p>
        </p:txBody>
      </p:sp>
      <p:sp>
        <p:nvSpPr>
          <p:cNvPr id="3" name="Text Placeholder 2"/>
          <p:cNvSpPr>
            <a:spLocks noGrp="1"/>
          </p:cNvSpPr>
          <p:nvPr>
            <p:ph type="body" sz="quarter" idx="12"/>
          </p:nvPr>
        </p:nvSpPr>
        <p:spPr/>
        <p:txBody>
          <a:bodyPr/>
          <a:lstStyle/>
          <a:p>
            <a:r>
              <a:rPr lang="en-US" dirty="0" smtClean="0"/>
              <a:t>8</a:t>
            </a:r>
            <a:endParaRPr lang="en-US" dirty="0"/>
          </a:p>
        </p:txBody>
      </p:sp>
    </p:spTree>
    <p:extLst>
      <p:ext uri="{BB962C8B-B14F-4D97-AF65-F5344CB8AC3E}">
        <p14:creationId xmlns:p14="http://schemas.microsoft.com/office/powerpoint/2010/main" val="3987044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t>What color(s) of light will drive photosynthesis by green plants most efficiently?</a:t>
            </a:r>
            <a:br>
              <a:rPr lang="en-US" altLang="en-US" dirty="0" smtClean="0"/>
            </a:br>
            <a:endParaRPr lang="en-US" altLang="en-US" dirty="0" smtClean="0"/>
          </a:p>
        </p:txBody>
      </p:sp>
      <p:sp>
        <p:nvSpPr>
          <p:cNvPr id="12291" name="Rectangle 3"/>
          <p:cNvSpPr>
            <a:spLocks noGrp="1" noChangeArrowheads="1"/>
          </p:cNvSpPr>
          <p:nvPr>
            <p:ph idx="1"/>
          </p:nvPr>
        </p:nvSpPr>
        <p:spPr/>
        <p:txBody>
          <a:bodyPr/>
          <a:lstStyle/>
          <a:p>
            <a:r>
              <a:rPr lang="en-US" altLang="en-US" dirty="0" smtClean="0"/>
              <a:t>red only</a:t>
            </a:r>
          </a:p>
          <a:p>
            <a:r>
              <a:rPr lang="en-US" altLang="en-US" dirty="0" smtClean="0"/>
              <a:t>yellow only</a:t>
            </a:r>
          </a:p>
          <a:p>
            <a:r>
              <a:rPr lang="en-US" altLang="en-US" dirty="0" smtClean="0"/>
              <a:t>green only</a:t>
            </a:r>
          </a:p>
          <a:p>
            <a:r>
              <a:rPr lang="en-US" altLang="en-US" dirty="0" smtClean="0"/>
              <a:t>blue only</a:t>
            </a:r>
          </a:p>
          <a:p>
            <a:r>
              <a:rPr lang="en-US" altLang="en-US" dirty="0" smtClean="0"/>
              <a:t>red and blue</a:t>
            </a:r>
          </a:p>
          <a:p>
            <a:pPr lvl="2"/>
            <a:endParaRPr lang="en-US" altLang="en-US" dirty="0" smtClean="0"/>
          </a:p>
        </p:txBody>
      </p:sp>
      <p:sp>
        <p:nvSpPr>
          <p:cNvPr id="12292"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algn="r" eaLnBrk="0" hangingPunct="0"/>
            <a:endParaRPr lang="en-US" altLang="en-US" sz="180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661817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t>What color(s) of light will drive photosynthesis by green plants most efficiently?</a:t>
            </a:r>
            <a:br>
              <a:rPr lang="en-US" altLang="en-US" smtClean="0"/>
            </a:br>
            <a:endParaRPr lang="en-US" altLang="en-US" dirty="0" smtClean="0"/>
          </a:p>
        </p:txBody>
      </p:sp>
      <p:sp>
        <p:nvSpPr>
          <p:cNvPr id="13315" name="Rectangle 3"/>
          <p:cNvSpPr>
            <a:spLocks noGrp="1" noChangeArrowheads="1"/>
          </p:cNvSpPr>
          <p:nvPr>
            <p:ph idx="1"/>
          </p:nvPr>
        </p:nvSpPr>
        <p:spPr/>
        <p:txBody>
          <a:bodyPr/>
          <a:lstStyle/>
          <a:p>
            <a:r>
              <a:rPr lang="en-US" altLang="en-US" dirty="0" smtClean="0"/>
              <a:t>red only</a:t>
            </a:r>
          </a:p>
          <a:p>
            <a:r>
              <a:rPr lang="en-US" altLang="en-US" dirty="0" smtClean="0"/>
              <a:t>yellow only</a:t>
            </a:r>
          </a:p>
          <a:p>
            <a:r>
              <a:rPr lang="en-US" altLang="en-US" dirty="0" smtClean="0"/>
              <a:t>green only</a:t>
            </a:r>
          </a:p>
          <a:p>
            <a:r>
              <a:rPr lang="en-US" altLang="en-US" dirty="0" smtClean="0"/>
              <a:t>blue only</a:t>
            </a:r>
          </a:p>
          <a:p>
            <a:r>
              <a:rPr lang="en-US" altLang="en-US" b="1" dirty="0" smtClean="0"/>
              <a:t>red and blue</a:t>
            </a:r>
          </a:p>
          <a:p>
            <a:pPr lvl="2"/>
            <a:endParaRPr lang="en-US" altLang="en-US" dirty="0" smtClean="0"/>
          </a:p>
        </p:txBody>
      </p:sp>
      <p:sp>
        <p:nvSpPr>
          <p:cNvPr id="13316"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algn="r" eaLnBrk="0" hangingPunct="0"/>
            <a:endParaRPr lang="en-US" altLang="en-US" sz="180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4029384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How are the light reactions and the Calvin cycle connected?</a:t>
            </a:r>
            <a:br>
              <a:rPr lang="en-US" altLang="en-US" dirty="0" smtClean="0"/>
            </a:br>
            <a:endParaRPr lang="en-US" altLang="en-US" dirty="0" smtClean="0"/>
          </a:p>
        </p:txBody>
      </p:sp>
      <p:sp>
        <p:nvSpPr>
          <p:cNvPr id="14339" name="Rectangle 3"/>
          <p:cNvSpPr>
            <a:spLocks noGrp="1" noChangeArrowheads="1"/>
          </p:cNvSpPr>
          <p:nvPr>
            <p:ph idx="1"/>
          </p:nvPr>
        </p:nvSpPr>
        <p:spPr/>
        <p:txBody>
          <a:bodyPr/>
          <a:lstStyle/>
          <a:p>
            <a:r>
              <a:rPr lang="en-US" altLang="en-US" spc="-40" dirty="0" smtClean="0"/>
              <a:t>The light reactions provide ATP to the Calvin cycle, and the Calvin cycle provides NADPH for the light reactions.</a:t>
            </a:r>
          </a:p>
          <a:p>
            <a:r>
              <a:rPr lang="en-US" altLang="en-US" dirty="0" smtClean="0"/>
              <a:t>The light reactions provide ATP and NADPH to the </a:t>
            </a:r>
            <a:br>
              <a:rPr lang="en-US" altLang="en-US" dirty="0" smtClean="0"/>
            </a:br>
            <a:r>
              <a:rPr lang="en-US" altLang="en-US" dirty="0" smtClean="0"/>
              <a:t>Calvin cycle, and the Calvin cycle returns ADP, phosphate, and NADP</a:t>
            </a:r>
            <a:r>
              <a:rPr lang="en-US" altLang="en-US" baseline="30000" dirty="0" smtClean="0">
                <a:sym typeface="Symbol" charset="2"/>
              </a:rPr>
              <a:t></a:t>
            </a:r>
            <a:r>
              <a:rPr lang="en-US" altLang="en-US" dirty="0" smtClean="0"/>
              <a:t> to the light reactions.</a:t>
            </a:r>
          </a:p>
          <a:p>
            <a:r>
              <a:rPr lang="en-US" altLang="en-US" dirty="0" smtClean="0"/>
              <a:t>The light reactions provide ATP and NADPH to the Calvin cycle, and the Calvin cycle returns reduced sugars to the light reactions.</a:t>
            </a:r>
          </a:p>
          <a:p>
            <a:r>
              <a:rPr lang="en-US" altLang="en-US" spc="-50" dirty="0" smtClean="0"/>
              <a:t>The light reactions provide NADPH to the Calvin cycle, and the Calvin cycle provides </a:t>
            </a:r>
            <a:r>
              <a:rPr lang="en-US" altLang="en-US" spc="-50" dirty="0" err="1" smtClean="0"/>
              <a:t>RuBP</a:t>
            </a:r>
            <a:r>
              <a:rPr lang="en-US" altLang="en-US" spc="-50" dirty="0" smtClean="0"/>
              <a:t> to the light reactions.</a:t>
            </a:r>
          </a:p>
          <a:p>
            <a:r>
              <a:rPr lang="en-US" altLang="en-US" dirty="0" smtClean="0"/>
              <a:t>The light reactions provide </a:t>
            </a:r>
            <a:r>
              <a:rPr lang="en-US" altLang="en-US" dirty="0" err="1" smtClean="0"/>
              <a:t>RuBP</a:t>
            </a:r>
            <a:r>
              <a:rPr lang="en-US" altLang="en-US" dirty="0" smtClean="0"/>
              <a:t> to the Calvin cycle, and the Calvin cycle returns G3P to the light reactions.</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
        <p:nvSpPr>
          <p:cNvPr id="1434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algn="r" eaLnBrk="0" hangingPunct="0"/>
            <a:endParaRPr lang="en-US" altLang="en-US" sz="1800"/>
          </a:p>
        </p:txBody>
      </p:sp>
    </p:spTree>
    <p:extLst>
      <p:ext uri="{BB962C8B-B14F-4D97-AF65-F5344CB8AC3E}">
        <p14:creationId xmlns:p14="http://schemas.microsoft.com/office/powerpoint/2010/main" val="909271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t>How are the light reactions and the Calvin cycle connected?</a:t>
            </a:r>
            <a:br>
              <a:rPr lang="en-US" altLang="en-US" dirty="0" smtClean="0"/>
            </a:br>
            <a:endParaRPr lang="en-US" altLang="en-US" dirty="0" smtClean="0"/>
          </a:p>
        </p:txBody>
      </p:sp>
      <p:sp>
        <p:nvSpPr>
          <p:cNvPr id="15363" name="Rectangle 3"/>
          <p:cNvSpPr>
            <a:spLocks noGrp="1" noChangeArrowheads="1"/>
          </p:cNvSpPr>
          <p:nvPr>
            <p:ph idx="1"/>
          </p:nvPr>
        </p:nvSpPr>
        <p:spPr/>
        <p:txBody>
          <a:bodyPr/>
          <a:lstStyle/>
          <a:p>
            <a:r>
              <a:rPr lang="en-US" altLang="en-US" spc="-40" dirty="0" smtClean="0"/>
              <a:t>The light reactions provide ATP to the Calvin cycle, and the Calvin cycle provides NADPH for the light reactions.</a:t>
            </a:r>
          </a:p>
          <a:p>
            <a:r>
              <a:rPr lang="en-US" altLang="en-US" b="1" dirty="0" smtClean="0"/>
              <a:t>The light reactions provide ATP and NADPH to the </a:t>
            </a:r>
            <a:br>
              <a:rPr lang="en-US" altLang="en-US" b="1" dirty="0" smtClean="0"/>
            </a:br>
            <a:r>
              <a:rPr lang="en-US" altLang="en-US" b="1" dirty="0" smtClean="0"/>
              <a:t>Calvin cycle, and the Calvin cycle returns ADP, phosphate, and NADP</a:t>
            </a:r>
            <a:r>
              <a:rPr lang="en-US" altLang="en-US" b="1" baseline="30000" dirty="0" smtClean="0">
                <a:sym typeface="Symbol" charset="2"/>
              </a:rPr>
              <a:t></a:t>
            </a:r>
            <a:r>
              <a:rPr lang="en-US" altLang="en-US" b="1" dirty="0" smtClean="0"/>
              <a:t> to the light reactions.</a:t>
            </a:r>
          </a:p>
          <a:p>
            <a:r>
              <a:rPr lang="en-US" altLang="en-US" dirty="0" smtClean="0"/>
              <a:t>The light reactions provide ATP and NADPH to the Calvin cycle, and the Calvin cycle returns reduced sugars to the light reactions.</a:t>
            </a:r>
          </a:p>
          <a:p>
            <a:r>
              <a:rPr lang="en-US" altLang="en-US" spc="-50" dirty="0" smtClean="0"/>
              <a:t>The light reactions provide NADPH to the Calvin cycle, and the Calvin cycle provides </a:t>
            </a:r>
            <a:r>
              <a:rPr lang="en-US" altLang="en-US" spc="-50" dirty="0" err="1" smtClean="0"/>
              <a:t>RuBP</a:t>
            </a:r>
            <a:r>
              <a:rPr lang="en-US" altLang="en-US" spc="-50" dirty="0" smtClean="0"/>
              <a:t> to the light reactions.</a:t>
            </a:r>
          </a:p>
          <a:p>
            <a:r>
              <a:rPr lang="en-US" altLang="en-US" dirty="0" smtClean="0"/>
              <a:t>The light reactions provide </a:t>
            </a:r>
            <a:r>
              <a:rPr lang="en-US" altLang="en-US" dirty="0" err="1" smtClean="0"/>
              <a:t>RuBP</a:t>
            </a:r>
            <a:r>
              <a:rPr lang="en-US" altLang="en-US" dirty="0" smtClean="0"/>
              <a:t> to the Calvin cycle, and the Calvin cycle returns G3P to the light reactions.</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887600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522"/>
          <a:stretch/>
        </p:blipFill>
        <p:spPr>
          <a:xfrm>
            <a:off x="4244741" y="2399859"/>
            <a:ext cx="4642906" cy="3885437"/>
          </a:xfrm>
          <a:prstGeom prst="rect">
            <a:avLst/>
          </a:prstGeom>
        </p:spPr>
      </p:pic>
      <p:sp>
        <p:nvSpPr>
          <p:cNvPr id="16386" name="Rectangle 3"/>
          <p:cNvSpPr>
            <a:spLocks noGrp="1" noChangeArrowheads="1"/>
          </p:cNvSpPr>
          <p:nvPr>
            <p:ph idx="1"/>
          </p:nvPr>
        </p:nvSpPr>
        <p:spPr>
          <a:xfrm>
            <a:off x="144462" y="1123950"/>
            <a:ext cx="8508649" cy="5229225"/>
          </a:xfrm>
        </p:spPr>
        <p:txBody>
          <a:bodyPr/>
          <a:lstStyle/>
          <a:p>
            <a:r>
              <a:rPr lang="en-US" altLang="en-US" dirty="0" smtClean="0"/>
              <a:t>X and </a:t>
            </a:r>
            <a:r>
              <a:rPr lang="en-US" altLang="en-US" dirty="0" err="1" smtClean="0"/>
              <a:t>phosphoglycerate</a:t>
            </a:r>
            <a:r>
              <a:rPr lang="en-US" altLang="en-US" dirty="0" smtClean="0"/>
              <a:t> will both increase.</a:t>
            </a:r>
          </a:p>
          <a:p>
            <a:r>
              <a:rPr lang="en-US" altLang="en-US" dirty="0" smtClean="0"/>
              <a:t>X will increase and </a:t>
            </a:r>
            <a:r>
              <a:rPr lang="en-US" altLang="en-US" dirty="0" err="1" smtClean="0"/>
              <a:t>phosphoglycerate</a:t>
            </a:r>
            <a:r>
              <a:rPr lang="en-US" altLang="en-US" dirty="0" smtClean="0"/>
              <a:t> will decrease.</a:t>
            </a:r>
          </a:p>
          <a:p>
            <a:r>
              <a:rPr lang="en-US" altLang="en-US" dirty="0" smtClean="0"/>
              <a:t>X will decrease and </a:t>
            </a:r>
            <a:r>
              <a:rPr lang="en-US" altLang="en-US" dirty="0" smtClean="0"/>
              <a:t/>
            </a:r>
            <a:br>
              <a:rPr lang="en-US" altLang="en-US" dirty="0" smtClean="0"/>
            </a:br>
            <a:r>
              <a:rPr lang="en-US" altLang="en-US" dirty="0" smtClean="0"/>
              <a:t>phosphoglycerate </a:t>
            </a:r>
            <a:br>
              <a:rPr lang="en-US" altLang="en-US" dirty="0" smtClean="0"/>
            </a:br>
            <a:r>
              <a:rPr lang="en-US" altLang="en-US" dirty="0" smtClean="0"/>
              <a:t>will increase</a:t>
            </a:r>
            <a:r>
              <a:rPr lang="en-US" altLang="en-US" dirty="0" smtClean="0"/>
              <a:t>.</a:t>
            </a:r>
          </a:p>
          <a:p>
            <a:r>
              <a:rPr lang="en-US" altLang="en-US" dirty="0" smtClean="0"/>
              <a:t>X and </a:t>
            </a:r>
            <a:r>
              <a:rPr lang="en-US" altLang="en-US" dirty="0" smtClean="0"/>
              <a:t>phosphoglycerate </a:t>
            </a:r>
            <a:br>
              <a:rPr lang="en-US" altLang="en-US" dirty="0" smtClean="0"/>
            </a:br>
            <a:r>
              <a:rPr lang="en-US" altLang="en-US" dirty="0" smtClean="0"/>
              <a:t>will both </a:t>
            </a:r>
            <a:r>
              <a:rPr lang="en-US" altLang="en-US" dirty="0" smtClean="0"/>
              <a:t>decrease</a:t>
            </a:r>
            <a:r>
              <a:rPr lang="en-US" altLang="en-US" dirty="0" smtClean="0"/>
              <a:t>.</a:t>
            </a:r>
            <a:endParaRPr lang="en-US" altLang="en-US" dirty="0" smtClean="0"/>
          </a:p>
        </p:txBody>
      </p:sp>
      <p:sp>
        <p:nvSpPr>
          <p:cNvPr id="16388" name="Rectangle 2"/>
          <p:cNvSpPr>
            <a:spLocks noGrp="1" noChangeArrowheads="1"/>
          </p:cNvSpPr>
          <p:nvPr>
            <p:ph type="title"/>
          </p:nvPr>
        </p:nvSpPr>
        <p:spPr/>
        <p:txBody>
          <a:bodyPr/>
          <a:lstStyle/>
          <a:p>
            <a:r>
              <a:rPr lang="en-US" altLang="en-US" dirty="0" smtClean="0"/>
              <a:t>In this diagram, compound X is the CO</a:t>
            </a:r>
            <a:r>
              <a:rPr lang="en-US" altLang="en-US" baseline="-25000" dirty="0" smtClean="0"/>
              <a:t>2</a:t>
            </a:r>
            <a:r>
              <a:rPr lang="en-US" altLang="en-US" dirty="0" smtClean="0"/>
              <a:t> acceptor. If light is cut off, then</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
        <p:nvSpPr>
          <p:cNvPr id="5" name="TextBox 4"/>
          <p:cNvSpPr txBox="1"/>
          <p:nvPr/>
        </p:nvSpPr>
        <p:spPr>
          <a:xfrm>
            <a:off x="5171885" y="3600062"/>
            <a:ext cx="798295" cy="153888"/>
          </a:xfrm>
          <a:prstGeom prst="rect">
            <a:avLst/>
          </a:prstGeom>
          <a:solidFill>
            <a:schemeClr val="bg1"/>
          </a:solidFill>
        </p:spPr>
        <p:txBody>
          <a:bodyPr wrap="none" lIns="0" tIns="0" rIns="0" bIns="0" rtlCol="0">
            <a:spAutoFit/>
          </a:bodyPr>
          <a:lstStyle/>
          <a:p>
            <a:pPr algn="ctr"/>
            <a:r>
              <a:rPr lang="en-US" sz="1000" b="1" dirty="0" smtClean="0"/>
              <a:t>Compound X</a:t>
            </a:r>
            <a:endParaRPr lang="en-US" sz="1000" b="1" dirty="0"/>
          </a:p>
        </p:txBody>
      </p:sp>
    </p:spTree>
    <p:extLst>
      <p:ext uri="{BB962C8B-B14F-4D97-AF65-F5344CB8AC3E}">
        <p14:creationId xmlns:p14="http://schemas.microsoft.com/office/powerpoint/2010/main" val="2897603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b="2522"/>
          <a:stretch/>
        </p:blipFill>
        <p:spPr>
          <a:xfrm>
            <a:off x="4244741" y="2399859"/>
            <a:ext cx="4642906" cy="3885437"/>
          </a:xfrm>
          <a:prstGeom prst="rect">
            <a:avLst/>
          </a:prstGeom>
        </p:spPr>
      </p:pic>
      <p:sp>
        <p:nvSpPr>
          <p:cNvPr id="17412" name="Rectangle 2"/>
          <p:cNvSpPr>
            <a:spLocks noGrp="1" noChangeArrowheads="1"/>
          </p:cNvSpPr>
          <p:nvPr>
            <p:ph type="title"/>
          </p:nvPr>
        </p:nvSpPr>
        <p:spPr/>
        <p:txBody>
          <a:bodyPr/>
          <a:lstStyle/>
          <a:p>
            <a:r>
              <a:rPr lang="en-US" altLang="en-US" dirty="0" smtClean="0"/>
              <a:t>In this diagram, compound X is the CO</a:t>
            </a:r>
            <a:r>
              <a:rPr lang="en-US" altLang="en-US" baseline="-25000" dirty="0" smtClean="0"/>
              <a:t>2</a:t>
            </a:r>
            <a:r>
              <a:rPr lang="en-US" altLang="en-US" dirty="0" smtClean="0"/>
              <a:t> acceptor. If light is cut off, then</a:t>
            </a:r>
          </a:p>
        </p:txBody>
      </p:sp>
      <p:sp>
        <p:nvSpPr>
          <p:cNvPr id="17410" name="Rectangle 3"/>
          <p:cNvSpPr>
            <a:spLocks noGrp="1" noChangeArrowheads="1"/>
          </p:cNvSpPr>
          <p:nvPr>
            <p:ph idx="1"/>
          </p:nvPr>
        </p:nvSpPr>
        <p:spPr>
          <a:xfrm>
            <a:off x="144463" y="1123950"/>
            <a:ext cx="8547150" cy="5229225"/>
          </a:xfrm>
        </p:spPr>
        <p:txBody>
          <a:bodyPr/>
          <a:lstStyle/>
          <a:p>
            <a:r>
              <a:rPr lang="en-US" altLang="en-US" dirty="0" smtClean="0"/>
              <a:t>X and </a:t>
            </a:r>
            <a:r>
              <a:rPr lang="en-US" altLang="en-US" dirty="0" err="1" smtClean="0"/>
              <a:t>phosphoglycerate</a:t>
            </a:r>
            <a:r>
              <a:rPr lang="en-US" altLang="en-US" dirty="0" smtClean="0"/>
              <a:t> will both increase.</a:t>
            </a:r>
          </a:p>
          <a:p>
            <a:r>
              <a:rPr lang="en-US" altLang="en-US" dirty="0" smtClean="0"/>
              <a:t>X will increase and </a:t>
            </a:r>
            <a:r>
              <a:rPr lang="en-US" altLang="en-US" dirty="0" err="1" smtClean="0"/>
              <a:t>phosphoglycerate</a:t>
            </a:r>
            <a:r>
              <a:rPr lang="en-US" altLang="en-US" dirty="0" smtClean="0"/>
              <a:t> will decrease.</a:t>
            </a:r>
          </a:p>
          <a:p>
            <a:r>
              <a:rPr lang="en-US" altLang="en-US" b="1" dirty="0" smtClean="0"/>
              <a:t>X will decrease and </a:t>
            </a:r>
            <a:r>
              <a:rPr lang="en-US" altLang="en-US" b="1" dirty="0" smtClean="0"/>
              <a:t/>
            </a:r>
            <a:br>
              <a:rPr lang="en-US" altLang="en-US" b="1" dirty="0" smtClean="0"/>
            </a:br>
            <a:r>
              <a:rPr lang="en-US" altLang="en-US" b="1" dirty="0" smtClean="0"/>
              <a:t>phosphoglycerate </a:t>
            </a:r>
            <a:br>
              <a:rPr lang="en-US" altLang="en-US" b="1" dirty="0" smtClean="0"/>
            </a:br>
            <a:r>
              <a:rPr lang="en-US" altLang="en-US" b="1" dirty="0" smtClean="0"/>
              <a:t>will </a:t>
            </a:r>
            <a:r>
              <a:rPr lang="en-US" altLang="en-US" b="1" dirty="0" smtClean="0"/>
              <a:t>increase.</a:t>
            </a:r>
          </a:p>
          <a:p>
            <a:r>
              <a:rPr lang="en-US" altLang="en-US" dirty="0" smtClean="0"/>
              <a:t>X and phosphoglycerate </a:t>
            </a:r>
            <a:r>
              <a:rPr lang="en-US" altLang="en-US" dirty="0" smtClean="0"/>
              <a:t/>
            </a:r>
            <a:br>
              <a:rPr lang="en-US" altLang="en-US" dirty="0" smtClean="0"/>
            </a:br>
            <a:r>
              <a:rPr lang="en-US" altLang="en-US" dirty="0" smtClean="0"/>
              <a:t>will </a:t>
            </a:r>
            <a:r>
              <a:rPr lang="en-US" altLang="en-US" dirty="0" smtClean="0"/>
              <a:t>both decrease.</a:t>
            </a:r>
          </a:p>
          <a:p>
            <a:pPr lvl="2"/>
            <a:endParaRPr lang="en-US" altLang="en-US" dirty="0" smtClean="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
        <p:nvSpPr>
          <p:cNvPr id="15" name="TextBox 14"/>
          <p:cNvSpPr txBox="1"/>
          <p:nvPr/>
        </p:nvSpPr>
        <p:spPr>
          <a:xfrm>
            <a:off x="5171885" y="3600062"/>
            <a:ext cx="798295" cy="153888"/>
          </a:xfrm>
          <a:prstGeom prst="rect">
            <a:avLst/>
          </a:prstGeom>
          <a:solidFill>
            <a:schemeClr val="bg1"/>
          </a:solidFill>
        </p:spPr>
        <p:txBody>
          <a:bodyPr wrap="none" lIns="0" tIns="0" rIns="0" bIns="0" rtlCol="0">
            <a:spAutoFit/>
          </a:bodyPr>
          <a:lstStyle/>
          <a:p>
            <a:pPr algn="ctr"/>
            <a:r>
              <a:rPr lang="en-US" sz="1000" b="1" dirty="0" smtClean="0"/>
              <a:t>Compound X</a:t>
            </a:r>
            <a:endParaRPr lang="en-US" sz="1000" b="1" dirty="0"/>
          </a:p>
        </p:txBody>
      </p:sp>
    </p:spTree>
    <p:extLst>
      <p:ext uri="{BB962C8B-B14F-4D97-AF65-F5344CB8AC3E}">
        <p14:creationId xmlns:p14="http://schemas.microsoft.com/office/powerpoint/2010/main" val="2146407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altLang="en-US" dirty="0" smtClean="0"/>
              <a:t>Photorespiration occurs because</a:t>
            </a:r>
          </a:p>
        </p:txBody>
      </p:sp>
      <p:sp>
        <p:nvSpPr>
          <p:cNvPr id="18434" name="Rectangle 3"/>
          <p:cNvSpPr>
            <a:spLocks noGrp="1" noChangeArrowheads="1"/>
          </p:cNvSpPr>
          <p:nvPr>
            <p:ph idx="1"/>
          </p:nvPr>
        </p:nvSpPr>
        <p:spPr/>
        <p:txBody>
          <a:bodyPr/>
          <a:lstStyle/>
          <a:p>
            <a:r>
              <a:rPr lang="en-US" altLang="en-US" dirty="0" err="1" smtClean="0"/>
              <a:t>rubisco</a:t>
            </a:r>
            <a:r>
              <a:rPr lang="en-US" altLang="en-US" dirty="0" smtClean="0"/>
              <a:t> can use oxygen as a substrate when </a:t>
            </a:r>
            <a:br>
              <a:rPr lang="en-US" altLang="en-US" dirty="0" smtClean="0"/>
            </a:br>
            <a:r>
              <a:rPr lang="en-US" altLang="en-US" dirty="0" smtClean="0"/>
              <a:t>CO</a:t>
            </a:r>
            <a:r>
              <a:rPr lang="en-US" altLang="en-US" baseline="-25000" dirty="0" smtClean="0"/>
              <a:t>2</a:t>
            </a:r>
            <a:r>
              <a:rPr lang="en-US" altLang="en-US" dirty="0" smtClean="0"/>
              <a:t> levels are low and oxygen levels are high.</a:t>
            </a:r>
          </a:p>
          <a:p>
            <a:r>
              <a:rPr lang="en-US" altLang="en-US" dirty="0" smtClean="0"/>
              <a:t>linear electron flow cannot provide the Calvin cycle with enough ATP.</a:t>
            </a:r>
          </a:p>
          <a:p>
            <a:r>
              <a:rPr lang="en-US" altLang="en-US" dirty="0" smtClean="0"/>
              <a:t>leaf cells use photorespiration to make ATP for cellular work outside the chloroplasts.</a:t>
            </a:r>
          </a:p>
          <a:p>
            <a:r>
              <a:rPr lang="en-US" altLang="en-US" dirty="0" smtClean="0"/>
              <a:t>C</a:t>
            </a:r>
            <a:r>
              <a:rPr lang="en-US" altLang="en-US" baseline="-25000" dirty="0" smtClean="0"/>
              <a:t>4</a:t>
            </a:r>
            <a:r>
              <a:rPr lang="en-US" altLang="en-US" dirty="0" smtClean="0"/>
              <a:t> plants operate a CO</a:t>
            </a:r>
            <a:r>
              <a:rPr lang="en-US" altLang="en-US" baseline="-25000" dirty="0" smtClean="0"/>
              <a:t>2</a:t>
            </a:r>
            <a:r>
              <a:rPr lang="en-US" altLang="en-US" dirty="0" smtClean="0"/>
              <a:t> shuttle at a cost of extra ATP, provided by photorespiration.</a:t>
            </a:r>
          </a:p>
          <a:p>
            <a:r>
              <a:rPr lang="en-US" altLang="en-US" dirty="0" smtClean="0"/>
              <a:t>plants need a way to consume the oxygen they produce.</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145372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smtClean="0"/>
              <a:t>Photorespiration occurs because</a:t>
            </a:r>
            <a:endParaRPr lang="en-US" altLang="en-US" dirty="0" smtClean="0"/>
          </a:p>
        </p:txBody>
      </p:sp>
      <p:sp>
        <p:nvSpPr>
          <p:cNvPr id="19458" name="Rectangle 3"/>
          <p:cNvSpPr>
            <a:spLocks noGrp="1" noChangeArrowheads="1"/>
          </p:cNvSpPr>
          <p:nvPr>
            <p:ph idx="1"/>
          </p:nvPr>
        </p:nvSpPr>
        <p:spPr/>
        <p:txBody>
          <a:bodyPr/>
          <a:lstStyle/>
          <a:p>
            <a:r>
              <a:rPr lang="en-US" altLang="en-US" b="1" dirty="0" err="1" smtClean="0"/>
              <a:t>rubisco</a:t>
            </a:r>
            <a:r>
              <a:rPr lang="en-US" altLang="en-US" b="1" dirty="0" smtClean="0"/>
              <a:t> can use oxygen as a substrate when </a:t>
            </a:r>
            <a:br>
              <a:rPr lang="en-US" altLang="en-US" b="1" dirty="0" smtClean="0"/>
            </a:br>
            <a:r>
              <a:rPr lang="en-US" altLang="en-US" b="1" dirty="0" smtClean="0"/>
              <a:t>CO</a:t>
            </a:r>
            <a:r>
              <a:rPr lang="en-US" altLang="en-US" b="1" baseline="-25000" dirty="0" smtClean="0"/>
              <a:t>2</a:t>
            </a:r>
            <a:r>
              <a:rPr lang="en-US" altLang="en-US" b="1" dirty="0" smtClean="0"/>
              <a:t> levels are low and oxygen levels are high.</a:t>
            </a:r>
          </a:p>
          <a:p>
            <a:r>
              <a:rPr lang="en-US" altLang="en-US" dirty="0" smtClean="0"/>
              <a:t>linear electron flow cannot provide the Calvin cycle with enough ATP.</a:t>
            </a:r>
          </a:p>
          <a:p>
            <a:r>
              <a:rPr lang="en-US" altLang="en-US" dirty="0" smtClean="0"/>
              <a:t>leaf cells use photorespiration to make ATP for cellular work outside the chloroplasts.</a:t>
            </a:r>
          </a:p>
          <a:p>
            <a:r>
              <a:rPr lang="en-US" altLang="en-US" dirty="0" smtClean="0"/>
              <a:t>C</a:t>
            </a:r>
            <a:r>
              <a:rPr lang="en-US" altLang="en-US" baseline="-25000" dirty="0" smtClean="0"/>
              <a:t>4</a:t>
            </a:r>
            <a:r>
              <a:rPr lang="en-US" altLang="en-US" dirty="0" smtClean="0"/>
              <a:t> plants operate a CO</a:t>
            </a:r>
            <a:r>
              <a:rPr lang="en-US" altLang="en-US" baseline="-25000" dirty="0" smtClean="0"/>
              <a:t>2</a:t>
            </a:r>
            <a:r>
              <a:rPr lang="en-US" altLang="en-US" dirty="0" smtClean="0"/>
              <a:t> shuttle at a cost of extra ATP, provided by photorespiration.</a:t>
            </a:r>
          </a:p>
          <a:p>
            <a:r>
              <a:rPr lang="en-US" altLang="en-US" dirty="0" smtClean="0"/>
              <a:t>plants need a way to consume the oxygen they produce.</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587317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altLang="en-US" dirty="0" smtClean="0"/>
              <a:t>A flask of duckweed in water is placed under a bank of lights on a 12-hour light, 12-hour dark cycle, next to a control flask containing only water. Assuming no change in water temperature, which flask will have the lowest dissolved oxygen (DO) concentration, at what time?</a:t>
            </a:r>
          </a:p>
        </p:txBody>
      </p:sp>
      <p:sp>
        <p:nvSpPr>
          <p:cNvPr id="20482" name="Rectangle 3"/>
          <p:cNvSpPr>
            <a:spLocks noGrp="1" noChangeArrowheads="1"/>
          </p:cNvSpPr>
          <p:nvPr>
            <p:ph idx="1"/>
          </p:nvPr>
        </p:nvSpPr>
        <p:spPr/>
        <p:txBody>
          <a:bodyPr/>
          <a:lstStyle/>
          <a:p>
            <a:r>
              <a:rPr lang="en-US" altLang="en-US" dirty="0" smtClean="0"/>
              <a:t>DO will always be the same in the two flasks.</a:t>
            </a:r>
          </a:p>
          <a:p>
            <a:r>
              <a:rPr lang="en-US" altLang="en-US" dirty="0" smtClean="0"/>
              <a:t>DO will always be higher in the flask with duckweed than in the control.</a:t>
            </a:r>
          </a:p>
          <a:p>
            <a:r>
              <a:rPr lang="en-US" altLang="en-US" dirty="0" smtClean="0"/>
              <a:t>DO will always be lower in the flask with duckweed than in the control.</a:t>
            </a:r>
          </a:p>
          <a:p>
            <a:r>
              <a:rPr lang="en-US" altLang="en-US" dirty="0" smtClean="0"/>
              <a:t>The flask with duckweed will have the lowest DO at </a:t>
            </a:r>
            <a:br>
              <a:rPr lang="en-US" altLang="en-US" dirty="0" smtClean="0"/>
            </a:br>
            <a:r>
              <a:rPr lang="en-US" altLang="en-US" dirty="0" smtClean="0"/>
              <a:t>the end of the dark cycle and the highest DO at the end of the light cycle.</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161667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altLang="en-US" smtClean="0"/>
              <a:t>A flask of duckweed in water is placed under a bank of lights on a 12-hour light, 12-hour dark cycle, next to a control flask containing only water. Assuming no change in water temperature, which flask will have the lowest dissolved oxygen (DO) concentration, at what time?</a:t>
            </a:r>
            <a:endParaRPr lang="en-US" altLang="en-US" dirty="0" smtClean="0"/>
          </a:p>
        </p:txBody>
      </p:sp>
      <p:sp>
        <p:nvSpPr>
          <p:cNvPr id="21506" name="Rectangle 3"/>
          <p:cNvSpPr>
            <a:spLocks noGrp="1" noChangeArrowheads="1"/>
          </p:cNvSpPr>
          <p:nvPr>
            <p:ph idx="1"/>
          </p:nvPr>
        </p:nvSpPr>
        <p:spPr/>
        <p:txBody>
          <a:bodyPr/>
          <a:lstStyle/>
          <a:p>
            <a:r>
              <a:rPr lang="en-US" altLang="en-US" dirty="0" smtClean="0"/>
              <a:t>DO will always be the same in the two flasks.</a:t>
            </a:r>
          </a:p>
          <a:p>
            <a:r>
              <a:rPr lang="en-US" altLang="en-US" dirty="0" smtClean="0"/>
              <a:t>DO will always be higher in the flask with duckweed than in the control.</a:t>
            </a:r>
          </a:p>
          <a:p>
            <a:r>
              <a:rPr lang="en-US" altLang="en-US" dirty="0" smtClean="0"/>
              <a:t>DO will always be lower in the flask with duckweed than in the control.</a:t>
            </a:r>
          </a:p>
          <a:p>
            <a:r>
              <a:rPr lang="en-US" altLang="en-US" b="1" dirty="0" smtClean="0"/>
              <a:t>The flask with duckweed will have the lowest DO at </a:t>
            </a:r>
            <a:br>
              <a:rPr lang="en-US" altLang="en-US" b="1" dirty="0" smtClean="0"/>
            </a:br>
            <a:r>
              <a:rPr lang="en-US" altLang="en-US" b="1" dirty="0" smtClean="0"/>
              <a:t>the end of the dark cycle and the highest DO at the end of the light cycle.</a:t>
            </a:r>
            <a:endParaRPr lang="en-US" altLang="en-US" b="1" dirty="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214315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smtClean="0"/>
              <a:t>If you completely dried out a tree trunk, most of what remained would have come from the </a:t>
            </a:r>
          </a:p>
        </p:txBody>
      </p:sp>
      <p:sp>
        <p:nvSpPr>
          <p:cNvPr id="4099" name="Rectangle 3"/>
          <p:cNvSpPr>
            <a:spLocks noGrp="1" noChangeArrowheads="1"/>
          </p:cNvSpPr>
          <p:nvPr>
            <p:ph idx="1"/>
          </p:nvPr>
        </p:nvSpPr>
        <p:spPr/>
        <p:txBody>
          <a:bodyPr/>
          <a:lstStyle/>
          <a:p>
            <a:r>
              <a:rPr lang="en-US" altLang="en-US" smtClean="0"/>
              <a:t>soil.</a:t>
            </a:r>
          </a:p>
          <a:p>
            <a:r>
              <a:rPr lang="en-US" altLang="en-US" smtClean="0"/>
              <a:t>water.</a:t>
            </a:r>
          </a:p>
          <a:p>
            <a:r>
              <a:rPr lang="en-US" altLang="en-US" smtClean="0"/>
              <a:t>air.</a:t>
            </a:r>
          </a:p>
          <a:p>
            <a:r>
              <a:rPr lang="en-US" altLang="en-US" smtClean="0"/>
              <a:t>organic fertilizer (manure, detritus).</a:t>
            </a:r>
          </a:p>
          <a:p>
            <a:r>
              <a:rPr lang="en-US" altLang="en-US" smtClean="0"/>
              <a:t>light.</a:t>
            </a:r>
          </a:p>
          <a:p>
            <a:pPr lvl="2"/>
            <a:endParaRPr lang="en-US" altLang="en-US" dirty="0" smtClean="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
        <p:nvSpPr>
          <p:cNvPr id="4100"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algn="r" eaLnBrk="0" hangingPunct="0"/>
            <a:endParaRPr lang="en-US" altLang="en-US" sz="1800"/>
          </a:p>
        </p:txBody>
      </p:sp>
    </p:spTree>
    <p:extLst>
      <p:ext uri="{BB962C8B-B14F-4D97-AF65-F5344CB8AC3E}">
        <p14:creationId xmlns:p14="http://schemas.microsoft.com/office/powerpoint/2010/main" val="3236758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altLang="en-US" dirty="0" smtClean="0"/>
              <a:t>How will increasing atmospheric CO</a:t>
            </a:r>
            <a:r>
              <a:rPr lang="en-US" altLang="en-US" baseline="-25000" dirty="0" smtClean="0"/>
              <a:t>2</a:t>
            </a:r>
            <a:r>
              <a:rPr lang="en-US" altLang="en-US" dirty="0" smtClean="0"/>
              <a:t> levels affect growth of terrestrial plants?</a:t>
            </a:r>
          </a:p>
        </p:txBody>
      </p:sp>
      <p:sp>
        <p:nvSpPr>
          <p:cNvPr id="22530" name="Rectangle 3"/>
          <p:cNvSpPr>
            <a:spLocks noGrp="1" noChangeArrowheads="1"/>
          </p:cNvSpPr>
          <p:nvPr>
            <p:ph idx="1"/>
          </p:nvPr>
        </p:nvSpPr>
        <p:spPr/>
        <p:txBody>
          <a:bodyPr/>
          <a:lstStyle/>
          <a:p>
            <a:r>
              <a:rPr lang="en-US" altLang="en-US" dirty="0" smtClean="0"/>
              <a:t>All plants will grow faster.</a:t>
            </a:r>
          </a:p>
          <a:p>
            <a:r>
              <a:rPr lang="en-US" altLang="en-US" dirty="0" smtClean="0"/>
              <a:t>Most plants will be adversely affected.</a:t>
            </a:r>
          </a:p>
          <a:p>
            <a:r>
              <a:rPr lang="en-US" altLang="en-US" dirty="0" smtClean="0"/>
              <a:t>C</a:t>
            </a:r>
            <a:r>
              <a:rPr lang="en-US" altLang="en-US" baseline="-25000" dirty="0" smtClean="0"/>
              <a:t>3</a:t>
            </a:r>
            <a:r>
              <a:rPr lang="en-US" altLang="en-US" dirty="0" smtClean="0"/>
              <a:t> plants will grow faster, with no effect on C</a:t>
            </a:r>
            <a:r>
              <a:rPr lang="en-US" altLang="en-US" baseline="-25000" dirty="0" smtClean="0"/>
              <a:t>4</a:t>
            </a:r>
            <a:r>
              <a:rPr lang="en-US" altLang="en-US" dirty="0" smtClean="0"/>
              <a:t> plants.</a:t>
            </a:r>
          </a:p>
          <a:p>
            <a:r>
              <a:rPr lang="en-US" altLang="en-US" dirty="0" smtClean="0"/>
              <a:t>C</a:t>
            </a:r>
            <a:r>
              <a:rPr lang="en-US" altLang="en-US" baseline="-25000" dirty="0" smtClean="0"/>
              <a:t>4</a:t>
            </a:r>
            <a:r>
              <a:rPr lang="en-US" altLang="en-US" dirty="0" smtClean="0"/>
              <a:t> plants will thrive, while C</a:t>
            </a:r>
            <a:r>
              <a:rPr lang="en-US" altLang="en-US" baseline="-25000" dirty="0" smtClean="0"/>
              <a:t>3</a:t>
            </a:r>
            <a:r>
              <a:rPr lang="en-US" altLang="en-US" dirty="0" smtClean="0"/>
              <a:t> plants will suffer.</a:t>
            </a:r>
          </a:p>
          <a:p>
            <a:r>
              <a:rPr lang="en-US" altLang="en-US" dirty="0" smtClean="0"/>
              <a:t>It depends on changes in the local climate.</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230700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altLang="en-US" dirty="0" smtClean="0"/>
              <a:t>How will increasing atmospheric CO</a:t>
            </a:r>
            <a:r>
              <a:rPr lang="en-US" altLang="en-US" baseline="-25000" dirty="0" smtClean="0"/>
              <a:t>2</a:t>
            </a:r>
            <a:r>
              <a:rPr lang="en-US" altLang="en-US" dirty="0" smtClean="0"/>
              <a:t> levels affect growth of terrestrial plants?</a:t>
            </a:r>
          </a:p>
        </p:txBody>
      </p:sp>
      <p:sp>
        <p:nvSpPr>
          <p:cNvPr id="23554" name="Rectangle 3"/>
          <p:cNvSpPr>
            <a:spLocks noGrp="1" noChangeArrowheads="1"/>
          </p:cNvSpPr>
          <p:nvPr>
            <p:ph idx="1"/>
          </p:nvPr>
        </p:nvSpPr>
        <p:spPr/>
        <p:txBody>
          <a:bodyPr/>
          <a:lstStyle/>
          <a:p>
            <a:r>
              <a:rPr lang="en-US" altLang="en-US" dirty="0" smtClean="0"/>
              <a:t>All plants will grow faster.</a:t>
            </a:r>
          </a:p>
          <a:p>
            <a:r>
              <a:rPr lang="en-US" altLang="en-US" dirty="0" smtClean="0"/>
              <a:t>Most plants will be adversely affected.</a:t>
            </a:r>
          </a:p>
          <a:p>
            <a:r>
              <a:rPr lang="en-US" altLang="en-US" dirty="0" smtClean="0"/>
              <a:t>C</a:t>
            </a:r>
            <a:r>
              <a:rPr lang="en-US" altLang="en-US" baseline="-25000" dirty="0" smtClean="0"/>
              <a:t>3</a:t>
            </a:r>
            <a:r>
              <a:rPr lang="en-US" altLang="en-US" dirty="0" smtClean="0"/>
              <a:t> plants will grow faster, with no effect on C</a:t>
            </a:r>
            <a:r>
              <a:rPr lang="en-US" altLang="en-US" baseline="-25000" dirty="0" smtClean="0"/>
              <a:t>4</a:t>
            </a:r>
            <a:r>
              <a:rPr lang="en-US" altLang="en-US" dirty="0" smtClean="0"/>
              <a:t> plants.</a:t>
            </a:r>
          </a:p>
          <a:p>
            <a:r>
              <a:rPr lang="en-US" altLang="en-US" dirty="0" smtClean="0"/>
              <a:t>C</a:t>
            </a:r>
            <a:r>
              <a:rPr lang="en-US" altLang="en-US" baseline="-25000" dirty="0" smtClean="0"/>
              <a:t>4</a:t>
            </a:r>
            <a:r>
              <a:rPr lang="en-US" altLang="en-US" dirty="0" smtClean="0"/>
              <a:t> plants will thrive, while C</a:t>
            </a:r>
            <a:r>
              <a:rPr lang="en-US" altLang="en-US" baseline="-25000" dirty="0" smtClean="0"/>
              <a:t>3</a:t>
            </a:r>
            <a:r>
              <a:rPr lang="en-US" altLang="en-US" dirty="0" smtClean="0"/>
              <a:t> plants will suffer.</a:t>
            </a:r>
          </a:p>
          <a:p>
            <a:r>
              <a:rPr lang="en-US" altLang="en-US" b="1" dirty="0" smtClean="0"/>
              <a:t>It depends on changes in the local climate.</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1333611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smtClean="0"/>
              <a:t>Where might you find oxygen-producing, chlorophyll-</a:t>
            </a:r>
            <a:br>
              <a:rPr lang="en-US" altLang="en-US" smtClean="0"/>
            </a:br>
            <a:r>
              <a:rPr lang="en-US" altLang="en-US" smtClean="0"/>
              <a:t>based photosynthesis?</a:t>
            </a:r>
            <a:endParaRPr lang="en-US" altLang="en-US" dirty="0"/>
          </a:p>
        </p:txBody>
      </p:sp>
      <p:sp>
        <p:nvSpPr>
          <p:cNvPr id="13" name="Content Placeholder 12"/>
          <p:cNvSpPr>
            <a:spLocks noGrp="1"/>
          </p:cNvSpPr>
          <p:nvPr>
            <p:ph idx="1"/>
          </p:nvPr>
        </p:nvSpPr>
        <p:spPr/>
        <p:txBody>
          <a:bodyPr/>
          <a:lstStyle/>
          <a:p>
            <a:r>
              <a:rPr lang="en-US" altLang="en-US" dirty="0" smtClean="0"/>
              <a:t>an ocean shore where seaweeds grow</a:t>
            </a:r>
          </a:p>
          <a:p>
            <a:r>
              <a:rPr lang="en-US" altLang="en-US" dirty="0" smtClean="0"/>
              <a:t>a pond full of cyanobacteria</a:t>
            </a:r>
          </a:p>
          <a:p>
            <a:r>
              <a:rPr lang="en-US" altLang="en-US" dirty="0" smtClean="0"/>
              <a:t>a farm field full of lettuce plant</a:t>
            </a:r>
          </a:p>
          <a:p>
            <a:r>
              <a:rPr lang="en-US" altLang="en-US" dirty="0" smtClean="0"/>
              <a:t>a chloroplast</a:t>
            </a:r>
          </a:p>
          <a:p>
            <a:r>
              <a:rPr lang="en-US" altLang="en-US" dirty="0" smtClean="0"/>
              <a:t>All of the choices are correct.</a:t>
            </a:r>
          </a:p>
          <a:p>
            <a:endParaRPr lang="en-US" dirty="0"/>
          </a:p>
        </p:txBody>
      </p:sp>
      <p:sp>
        <p:nvSpPr>
          <p:cNvPr id="21" name="Footer Placeholder 20"/>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168307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smtClean="0"/>
              <a:t>Where might you find oxygen-producing, chlorophyll-</a:t>
            </a:r>
            <a:br>
              <a:rPr lang="en-US" altLang="en-US" smtClean="0"/>
            </a:br>
            <a:r>
              <a:rPr lang="en-US" altLang="en-US" smtClean="0"/>
              <a:t>based photosynthesis?</a:t>
            </a:r>
            <a:endParaRPr lang="en-US" altLang="en-US" dirty="0"/>
          </a:p>
        </p:txBody>
      </p:sp>
      <p:sp>
        <p:nvSpPr>
          <p:cNvPr id="13" name="Content Placeholder 12"/>
          <p:cNvSpPr>
            <a:spLocks noGrp="1"/>
          </p:cNvSpPr>
          <p:nvPr>
            <p:ph idx="1"/>
          </p:nvPr>
        </p:nvSpPr>
        <p:spPr/>
        <p:txBody>
          <a:bodyPr/>
          <a:lstStyle/>
          <a:p>
            <a:r>
              <a:rPr lang="en-US" altLang="en-US" dirty="0" smtClean="0"/>
              <a:t>an ocean shore where seaweeds grow</a:t>
            </a:r>
          </a:p>
          <a:p>
            <a:r>
              <a:rPr lang="en-US" altLang="en-US" dirty="0" smtClean="0"/>
              <a:t>a pond full of cyanobacteria</a:t>
            </a:r>
          </a:p>
          <a:p>
            <a:r>
              <a:rPr lang="en-US" altLang="en-US" dirty="0" smtClean="0"/>
              <a:t>a farm field full of lettuce plant</a:t>
            </a:r>
          </a:p>
          <a:p>
            <a:r>
              <a:rPr lang="en-US" altLang="en-US" dirty="0" smtClean="0"/>
              <a:t>a chloroplast</a:t>
            </a:r>
          </a:p>
          <a:p>
            <a:r>
              <a:rPr lang="en-US" altLang="en-US" b="1" dirty="0" smtClean="0"/>
              <a:t>All of the choices are correct.</a:t>
            </a:r>
          </a:p>
          <a:p>
            <a:endParaRPr lang="en-US" dirty="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171541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If you wanted to design a very specific chemical to target the light reactions of photosynthesis, where should that chemical be designed to go, most specifically?</a:t>
            </a:r>
            <a:br>
              <a:rPr lang="en-US" altLang="en-US" smtClean="0"/>
            </a:br>
            <a:endParaRPr lang="en-US" dirty="0"/>
          </a:p>
        </p:txBody>
      </p:sp>
      <p:sp>
        <p:nvSpPr>
          <p:cNvPr id="7" name="Content Placeholder 6"/>
          <p:cNvSpPr>
            <a:spLocks noGrp="1"/>
          </p:cNvSpPr>
          <p:nvPr>
            <p:ph idx="1"/>
          </p:nvPr>
        </p:nvSpPr>
        <p:spPr/>
        <p:txBody>
          <a:bodyPr/>
          <a:lstStyle/>
          <a:p>
            <a:r>
              <a:rPr lang="en-US" altLang="en-US" dirty="0" smtClean="0"/>
              <a:t>stomata</a:t>
            </a:r>
          </a:p>
          <a:p>
            <a:r>
              <a:rPr lang="en-US" altLang="en-US" dirty="0" smtClean="0"/>
              <a:t>thylakoids</a:t>
            </a:r>
          </a:p>
          <a:p>
            <a:r>
              <a:rPr lang="en-US" altLang="en-US" dirty="0" smtClean="0"/>
              <a:t>mesophyll</a:t>
            </a:r>
          </a:p>
          <a:p>
            <a:r>
              <a:rPr lang="en-US" altLang="en-US" dirty="0" err="1" smtClean="0"/>
              <a:t>stroma</a:t>
            </a:r>
            <a:endParaRPr lang="en-US" altLang="en-US" dirty="0" smtClean="0"/>
          </a:p>
          <a:p>
            <a:r>
              <a:rPr lang="en-US" altLang="en-US" dirty="0" smtClean="0"/>
              <a:t>chloroplasts</a:t>
            </a:r>
            <a:endParaRPr lang="en-US" altLang="en-US" dirty="0"/>
          </a:p>
        </p:txBody>
      </p:sp>
      <p:sp>
        <p:nvSpPr>
          <p:cNvPr id="10" name="Footer Placeholder 9"/>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934108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If you wanted to design a very specific chemical to target the light reactions of photosynthesis, where should that chemical be designed to go, most specifically?</a:t>
            </a:r>
            <a:br>
              <a:rPr lang="en-US" altLang="en-US" smtClean="0"/>
            </a:br>
            <a:endParaRPr lang="en-US" dirty="0"/>
          </a:p>
        </p:txBody>
      </p:sp>
      <p:sp>
        <p:nvSpPr>
          <p:cNvPr id="7" name="Content Placeholder 6"/>
          <p:cNvSpPr>
            <a:spLocks noGrp="1"/>
          </p:cNvSpPr>
          <p:nvPr>
            <p:ph idx="1"/>
          </p:nvPr>
        </p:nvSpPr>
        <p:spPr/>
        <p:txBody>
          <a:bodyPr/>
          <a:lstStyle/>
          <a:p>
            <a:r>
              <a:rPr lang="en-US" altLang="en-US" dirty="0" smtClean="0"/>
              <a:t>stomata</a:t>
            </a:r>
          </a:p>
          <a:p>
            <a:r>
              <a:rPr lang="en-US" altLang="en-US" b="1" dirty="0" smtClean="0"/>
              <a:t>thylakoids</a:t>
            </a:r>
          </a:p>
          <a:p>
            <a:r>
              <a:rPr lang="en-US" altLang="en-US" dirty="0" smtClean="0"/>
              <a:t>mesophyll</a:t>
            </a:r>
          </a:p>
          <a:p>
            <a:r>
              <a:rPr lang="en-US" altLang="en-US" dirty="0" err="1" smtClean="0"/>
              <a:t>stroma</a:t>
            </a:r>
            <a:endParaRPr lang="en-US" altLang="en-US" dirty="0" smtClean="0"/>
          </a:p>
          <a:p>
            <a:r>
              <a:rPr lang="en-US" altLang="en-US" dirty="0" smtClean="0"/>
              <a:t>chloroplasts</a:t>
            </a:r>
            <a:endParaRPr lang="en-US" altLang="en-US" dirty="0"/>
          </a:p>
        </p:txBody>
      </p:sp>
      <p:sp>
        <p:nvSpPr>
          <p:cNvPr id="3" name="Footer Placeholder 2"/>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426664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If you placed a leaf in a chamber filled with helium gas and shone light on it, ____ would decline in concentration over time inside the leaf and ____ would increase.</a:t>
            </a:r>
            <a:br>
              <a:rPr lang="en-US" altLang="en-US" dirty="0" smtClean="0"/>
            </a:br>
            <a:endParaRPr lang="en-US" dirty="0"/>
          </a:p>
        </p:txBody>
      </p:sp>
      <p:sp>
        <p:nvSpPr>
          <p:cNvPr id="3" name="Content Placeholder 2"/>
          <p:cNvSpPr>
            <a:spLocks noGrp="1"/>
          </p:cNvSpPr>
          <p:nvPr>
            <p:ph idx="1"/>
          </p:nvPr>
        </p:nvSpPr>
        <p:spPr/>
        <p:txBody>
          <a:bodyPr/>
          <a:lstStyle/>
          <a:p>
            <a:r>
              <a:rPr lang="en-US" altLang="en-US" dirty="0" smtClean="0"/>
              <a:t>glucose; carbon dioxide</a:t>
            </a:r>
          </a:p>
          <a:p>
            <a:r>
              <a:rPr lang="en-US" altLang="en-US" dirty="0" smtClean="0"/>
              <a:t>ATP; carbon dioxide</a:t>
            </a:r>
          </a:p>
          <a:p>
            <a:r>
              <a:rPr lang="en-US" altLang="en-US" dirty="0" smtClean="0"/>
              <a:t>carbon dioxide; oxygen</a:t>
            </a:r>
          </a:p>
          <a:p>
            <a:r>
              <a:rPr lang="en-US" altLang="en-US" dirty="0" smtClean="0"/>
              <a:t>water; oxygen</a:t>
            </a:r>
          </a:p>
          <a:p>
            <a:r>
              <a:rPr lang="en-US" altLang="en-US" dirty="0" smtClean="0"/>
              <a:t>oxygen; ATP</a:t>
            </a:r>
            <a:endParaRPr lang="en-US" altLang="en-US" dirty="0"/>
          </a:p>
        </p:txBody>
      </p:sp>
      <p:sp>
        <p:nvSpPr>
          <p:cNvPr id="8" name="Footer Placeholder 7"/>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435639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If you placed a leaf in a chamber filled with helium gas and shone light on it, ____ would decline in concentration over time inside the leaf and ____ would increase.</a:t>
            </a:r>
            <a:br>
              <a:rPr lang="en-US" altLang="en-US" dirty="0"/>
            </a:br>
            <a:endParaRPr lang="en-US" dirty="0"/>
          </a:p>
        </p:txBody>
      </p:sp>
      <p:sp>
        <p:nvSpPr>
          <p:cNvPr id="3" name="Content Placeholder 2"/>
          <p:cNvSpPr>
            <a:spLocks noGrp="1"/>
          </p:cNvSpPr>
          <p:nvPr>
            <p:ph idx="1"/>
          </p:nvPr>
        </p:nvSpPr>
        <p:spPr/>
        <p:txBody>
          <a:bodyPr/>
          <a:lstStyle/>
          <a:p>
            <a:r>
              <a:rPr lang="en-US" altLang="en-US" dirty="0" smtClean="0"/>
              <a:t>glucose; carbon dioxide</a:t>
            </a:r>
          </a:p>
          <a:p>
            <a:r>
              <a:rPr lang="en-US" altLang="en-US" dirty="0" smtClean="0"/>
              <a:t>ATP; carbon dioxide</a:t>
            </a:r>
          </a:p>
          <a:p>
            <a:r>
              <a:rPr lang="en-US" altLang="en-US" b="1" dirty="0" smtClean="0"/>
              <a:t>carbon dioxide; oxygen</a:t>
            </a:r>
          </a:p>
          <a:p>
            <a:r>
              <a:rPr lang="en-US" altLang="en-US" dirty="0" smtClean="0"/>
              <a:t>water; oxygen</a:t>
            </a:r>
          </a:p>
          <a:p>
            <a:r>
              <a:rPr lang="en-US" altLang="en-US" dirty="0" smtClean="0"/>
              <a:t>oxygen; ATP</a:t>
            </a:r>
            <a:endParaRPr lang="en-US" altLang="en-US" dirty="0"/>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648293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dirty="0" smtClean="0"/>
              <a:t>Which term is most closely associated with the use of NADPH during photosynthesis?</a:t>
            </a:r>
            <a:br>
              <a:rPr lang="en-US" altLang="en-US" dirty="0" smtClean="0"/>
            </a:br>
            <a:endParaRPr lang="en-US" dirty="0"/>
          </a:p>
        </p:txBody>
      </p:sp>
      <p:sp>
        <p:nvSpPr>
          <p:cNvPr id="9" name="Content Placeholder 8"/>
          <p:cNvSpPr>
            <a:spLocks noGrp="1"/>
          </p:cNvSpPr>
          <p:nvPr>
            <p:ph idx="1"/>
          </p:nvPr>
        </p:nvSpPr>
        <p:spPr/>
        <p:txBody>
          <a:bodyPr/>
          <a:lstStyle/>
          <a:p>
            <a:r>
              <a:rPr lang="en-US" altLang="en-US" dirty="0" smtClean="0"/>
              <a:t>mesophyll</a:t>
            </a:r>
          </a:p>
          <a:p>
            <a:r>
              <a:rPr lang="en-US" altLang="en-US" dirty="0" smtClean="0"/>
              <a:t>thylakoid</a:t>
            </a:r>
          </a:p>
          <a:p>
            <a:r>
              <a:rPr lang="en-US" altLang="en-US" dirty="0" smtClean="0"/>
              <a:t>light reactions</a:t>
            </a:r>
          </a:p>
          <a:p>
            <a:r>
              <a:rPr lang="en-US" altLang="en-US" dirty="0" smtClean="0"/>
              <a:t>ATP</a:t>
            </a:r>
          </a:p>
          <a:p>
            <a:r>
              <a:rPr lang="en-US" altLang="en-US" dirty="0" smtClean="0"/>
              <a:t>Calvin cycle</a:t>
            </a:r>
            <a:endParaRPr lang="en-US" dirty="0"/>
          </a:p>
        </p:txBody>
      </p:sp>
      <p:sp>
        <p:nvSpPr>
          <p:cNvPr id="12" name="Footer Placeholder 1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80707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dirty="0" smtClean="0"/>
              <a:t>Which term is most closely associated with the use of NADPH during photosynthesis?</a:t>
            </a:r>
            <a:br>
              <a:rPr lang="en-US" altLang="en-US" dirty="0" smtClean="0"/>
            </a:br>
            <a:endParaRPr lang="en-US" dirty="0"/>
          </a:p>
        </p:txBody>
      </p:sp>
      <p:sp>
        <p:nvSpPr>
          <p:cNvPr id="9" name="Content Placeholder 8"/>
          <p:cNvSpPr>
            <a:spLocks noGrp="1"/>
          </p:cNvSpPr>
          <p:nvPr>
            <p:ph idx="1"/>
          </p:nvPr>
        </p:nvSpPr>
        <p:spPr/>
        <p:txBody>
          <a:bodyPr/>
          <a:lstStyle/>
          <a:p>
            <a:r>
              <a:rPr lang="en-US" altLang="en-US" dirty="0" smtClean="0"/>
              <a:t>mesophyll</a:t>
            </a:r>
          </a:p>
          <a:p>
            <a:r>
              <a:rPr lang="en-US" altLang="en-US" dirty="0" smtClean="0"/>
              <a:t>thylakoid</a:t>
            </a:r>
          </a:p>
          <a:p>
            <a:r>
              <a:rPr lang="en-US" altLang="en-US" dirty="0" smtClean="0"/>
              <a:t>light reactions</a:t>
            </a:r>
          </a:p>
          <a:p>
            <a:r>
              <a:rPr lang="en-US" altLang="en-US" dirty="0" smtClean="0"/>
              <a:t>ATP</a:t>
            </a:r>
          </a:p>
          <a:p>
            <a:r>
              <a:rPr lang="en-US" altLang="en-US" b="1" dirty="0" smtClean="0"/>
              <a:t>Calvin cycle</a:t>
            </a:r>
            <a:endParaRPr lang="en-US" b="1" dirty="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1192735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If you completely dried out a tree trunk, most of what remained would have come from the </a:t>
            </a:r>
            <a:endParaRPr lang="en-US" altLang="en-US" dirty="0" smtClean="0"/>
          </a:p>
        </p:txBody>
      </p:sp>
      <p:sp>
        <p:nvSpPr>
          <p:cNvPr id="5123" name="Rectangle 3"/>
          <p:cNvSpPr>
            <a:spLocks noGrp="1" noChangeArrowheads="1"/>
          </p:cNvSpPr>
          <p:nvPr>
            <p:ph idx="1"/>
          </p:nvPr>
        </p:nvSpPr>
        <p:spPr/>
        <p:txBody>
          <a:bodyPr/>
          <a:lstStyle/>
          <a:p>
            <a:r>
              <a:rPr lang="en-US" altLang="en-US" dirty="0" smtClean="0"/>
              <a:t>soil.</a:t>
            </a:r>
          </a:p>
          <a:p>
            <a:r>
              <a:rPr lang="en-US" altLang="en-US" dirty="0" smtClean="0"/>
              <a:t>water.</a:t>
            </a:r>
          </a:p>
          <a:p>
            <a:r>
              <a:rPr lang="en-US" altLang="en-US" b="1" dirty="0" smtClean="0"/>
              <a:t>air.</a:t>
            </a:r>
          </a:p>
          <a:p>
            <a:r>
              <a:rPr lang="en-US" altLang="en-US" dirty="0" smtClean="0"/>
              <a:t>organic fertilizer (manure, detritus).</a:t>
            </a:r>
          </a:p>
          <a:p>
            <a:r>
              <a:rPr lang="en-US" altLang="en-US" dirty="0" smtClean="0"/>
              <a:t>light.</a:t>
            </a:r>
          </a:p>
          <a:p>
            <a:pPr lvl="2"/>
            <a:endParaRPr lang="en-US" altLang="en-US" dirty="0" smtClean="0"/>
          </a:p>
        </p:txBody>
      </p:sp>
      <p:sp>
        <p:nvSpPr>
          <p:cNvPr id="5124"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algn="r" eaLnBrk="0" hangingPunct="0"/>
            <a:endParaRPr lang="en-US" altLang="en-US" sz="1800"/>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4070559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Which is least necessary for most photosynthesis on Earth?</a:t>
            </a:r>
            <a:endParaRPr lang="en-US" dirty="0"/>
          </a:p>
        </p:txBody>
      </p:sp>
      <p:sp>
        <p:nvSpPr>
          <p:cNvPr id="4" name="Content Placeholder 3"/>
          <p:cNvSpPr>
            <a:spLocks noGrp="1"/>
          </p:cNvSpPr>
          <p:nvPr>
            <p:ph idx="1"/>
          </p:nvPr>
        </p:nvSpPr>
        <p:spPr/>
        <p:txBody>
          <a:bodyPr/>
          <a:lstStyle/>
          <a:p>
            <a:r>
              <a:rPr lang="en-US" altLang="en-US" dirty="0" smtClean="0"/>
              <a:t>water</a:t>
            </a:r>
          </a:p>
          <a:p>
            <a:r>
              <a:rPr lang="en-US" altLang="en-US" dirty="0" smtClean="0"/>
              <a:t>oxygen</a:t>
            </a:r>
          </a:p>
          <a:p>
            <a:r>
              <a:rPr lang="en-US" altLang="en-US" dirty="0" smtClean="0"/>
              <a:t>hydrogen sulfide</a:t>
            </a:r>
          </a:p>
          <a:p>
            <a:r>
              <a:rPr lang="en-US" altLang="en-US" dirty="0" smtClean="0"/>
              <a:t>ATP</a:t>
            </a:r>
          </a:p>
          <a:p>
            <a:r>
              <a:rPr lang="en-US" altLang="en-US" dirty="0" smtClean="0"/>
              <a:t>chlorophyll</a:t>
            </a:r>
            <a:endParaRPr lang="en-US" dirty="0"/>
          </a:p>
        </p:txBody>
      </p:sp>
      <p:sp>
        <p:nvSpPr>
          <p:cNvPr id="7" name="Footer Placeholder 6"/>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12478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Which is least necessary for most photosynthesis on Earth?</a:t>
            </a:r>
            <a:endParaRPr lang="en-US" dirty="0"/>
          </a:p>
        </p:txBody>
      </p:sp>
      <p:sp>
        <p:nvSpPr>
          <p:cNvPr id="4" name="Content Placeholder 3"/>
          <p:cNvSpPr>
            <a:spLocks noGrp="1"/>
          </p:cNvSpPr>
          <p:nvPr>
            <p:ph idx="1"/>
          </p:nvPr>
        </p:nvSpPr>
        <p:spPr/>
        <p:txBody>
          <a:bodyPr/>
          <a:lstStyle/>
          <a:p>
            <a:r>
              <a:rPr lang="en-US" altLang="en-US" dirty="0" smtClean="0"/>
              <a:t>water</a:t>
            </a:r>
          </a:p>
          <a:p>
            <a:r>
              <a:rPr lang="en-US" altLang="en-US" dirty="0" smtClean="0"/>
              <a:t>oxygen</a:t>
            </a:r>
          </a:p>
          <a:p>
            <a:r>
              <a:rPr lang="en-US" altLang="en-US" b="1" dirty="0" smtClean="0"/>
              <a:t>hydrogen sulfide</a:t>
            </a:r>
          </a:p>
          <a:p>
            <a:r>
              <a:rPr lang="en-US" altLang="en-US" dirty="0" smtClean="0"/>
              <a:t>ATP</a:t>
            </a:r>
          </a:p>
          <a:p>
            <a:r>
              <a:rPr lang="en-US" altLang="en-US" dirty="0" smtClean="0"/>
              <a:t>chlorophyll</a:t>
            </a:r>
            <a:endParaRPr lang="en-US" dirty="0"/>
          </a:p>
        </p:txBody>
      </p:sp>
      <p:sp>
        <p:nvSpPr>
          <p:cNvPr id="3" name="Footer Placeholder 2"/>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345745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Which light bulb would be least useful for growing plants </a:t>
            </a:r>
            <a:br>
              <a:rPr lang="en-US" altLang="en-US" dirty="0" smtClean="0"/>
            </a:br>
            <a:r>
              <a:rPr lang="en-US" altLang="en-US" dirty="0" smtClean="0"/>
              <a:t>indoors?</a:t>
            </a:r>
            <a:endParaRPr lang="en-US" dirty="0"/>
          </a:p>
        </p:txBody>
      </p:sp>
      <p:sp>
        <p:nvSpPr>
          <p:cNvPr id="5" name="Content Placeholder 4"/>
          <p:cNvSpPr>
            <a:spLocks noGrp="1"/>
          </p:cNvSpPr>
          <p:nvPr>
            <p:ph idx="1"/>
          </p:nvPr>
        </p:nvSpPr>
        <p:spPr/>
        <p:txBody>
          <a:bodyPr/>
          <a:lstStyle/>
          <a:p>
            <a:r>
              <a:rPr lang="en-US" altLang="en-US" dirty="0" smtClean="0"/>
              <a:t>a white light bulb</a:t>
            </a:r>
          </a:p>
          <a:p>
            <a:r>
              <a:rPr lang="en-US" altLang="en-US" dirty="0" smtClean="0"/>
              <a:t>a green light bulb</a:t>
            </a:r>
          </a:p>
          <a:p>
            <a:r>
              <a:rPr lang="en-US" altLang="en-US" dirty="0" smtClean="0"/>
              <a:t>a red light bulb</a:t>
            </a:r>
          </a:p>
          <a:p>
            <a:r>
              <a:rPr lang="en-US" altLang="en-US" dirty="0" smtClean="0"/>
              <a:t>a blue light bulb</a:t>
            </a:r>
          </a:p>
          <a:p>
            <a:r>
              <a:rPr lang="en-US" altLang="en-US" dirty="0" smtClean="0"/>
              <a:t>A and B</a:t>
            </a:r>
            <a:endParaRPr lang="en-US" dirty="0"/>
          </a:p>
        </p:txBody>
      </p:sp>
      <p:sp>
        <p:nvSpPr>
          <p:cNvPr id="8" name="Footer Placeholder 7"/>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986683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Which light bulb would be least useful for growing plants </a:t>
            </a:r>
            <a:br>
              <a:rPr lang="en-US" altLang="en-US" dirty="0" smtClean="0"/>
            </a:br>
            <a:r>
              <a:rPr lang="en-US" altLang="en-US" dirty="0" smtClean="0"/>
              <a:t>indoors?</a:t>
            </a:r>
            <a:endParaRPr lang="en-US" dirty="0"/>
          </a:p>
        </p:txBody>
      </p:sp>
      <p:sp>
        <p:nvSpPr>
          <p:cNvPr id="5" name="Content Placeholder 4"/>
          <p:cNvSpPr>
            <a:spLocks noGrp="1"/>
          </p:cNvSpPr>
          <p:nvPr>
            <p:ph idx="1"/>
          </p:nvPr>
        </p:nvSpPr>
        <p:spPr/>
        <p:txBody>
          <a:bodyPr/>
          <a:lstStyle/>
          <a:p>
            <a:r>
              <a:rPr lang="en-US" altLang="en-US" dirty="0" smtClean="0"/>
              <a:t>a white light bulb</a:t>
            </a:r>
          </a:p>
          <a:p>
            <a:r>
              <a:rPr lang="en-US" altLang="en-US" b="1" dirty="0" smtClean="0"/>
              <a:t>a green light bulb</a:t>
            </a:r>
          </a:p>
          <a:p>
            <a:r>
              <a:rPr lang="en-US" altLang="en-US" dirty="0" smtClean="0"/>
              <a:t>a red light bulb</a:t>
            </a:r>
          </a:p>
          <a:p>
            <a:r>
              <a:rPr lang="en-US" altLang="en-US" dirty="0" smtClean="0"/>
              <a:t>a blue light bulb</a:t>
            </a:r>
          </a:p>
          <a:p>
            <a:r>
              <a:rPr lang="en-US" altLang="en-US" dirty="0" smtClean="0"/>
              <a:t>A and B</a:t>
            </a:r>
            <a:endParaRPr lang="en-US" dirty="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19835544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Which of the following accurately describes an action spectrum?</a:t>
            </a:r>
            <a:endParaRPr lang="en-US" dirty="0"/>
          </a:p>
        </p:txBody>
      </p:sp>
      <p:sp>
        <p:nvSpPr>
          <p:cNvPr id="3" name="Content Placeholder 2"/>
          <p:cNvSpPr>
            <a:spLocks noGrp="1"/>
          </p:cNvSpPr>
          <p:nvPr>
            <p:ph idx="1"/>
          </p:nvPr>
        </p:nvSpPr>
        <p:spPr/>
        <p:txBody>
          <a:bodyPr/>
          <a:lstStyle/>
          <a:p>
            <a:r>
              <a:rPr lang="en-US" altLang="en-US" dirty="0"/>
              <a:t>t</a:t>
            </a:r>
            <a:r>
              <a:rPr lang="en-US" altLang="en-US" dirty="0" smtClean="0"/>
              <a:t>he set of wavelengths that lead to frogs hibernating in the fall</a:t>
            </a:r>
          </a:p>
          <a:p>
            <a:r>
              <a:rPr lang="en-US" altLang="en-US" dirty="0" smtClean="0"/>
              <a:t>the set of wavelengths that lead to oxygen production during photosynthesis</a:t>
            </a:r>
          </a:p>
          <a:p>
            <a:r>
              <a:rPr lang="en-US" altLang="en-US" dirty="0" smtClean="0"/>
              <a:t>the set of wavelengths that cause microbes to swim toward a light</a:t>
            </a:r>
          </a:p>
          <a:p>
            <a:r>
              <a:rPr lang="en-US" altLang="en-US" dirty="0" smtClean="0"/>
              <a:t>the set of wavelengths that lead to starch production</a:t>
            </a:r>
          </a:p>
          <a:p>
            <a:r>
              <a:rPr lang="en-US" altLang="en-US" dirty="0" smtClean="0"/>
              <a:t>All of the answer choices are correct.</a:t>
            </a:r>
            <a:endParaRPr lang="en-US" dirty="0"/>
          </a:p>
        </p:txBody>
      </p:sp>
      <p:sp>
        <p:nvSpPr>
          <p:cNvPr id="7" name="Footer Placeholder 6"/>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379573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Which of the following accurately describes an action spectrum?</a:t>
            </a:r>
            <a:endParaRPr lang="en-US" dirty="0"/>
          </a:p>
        </p:txBody>
      </p:sp>
      <p:sp>
        <p:nvSpPr>
          <p:cNvPr id="3" name="Content Placeholder 2"/>
          <p:cNvSpPr>
            <a:spLocks noGrp="1"/>
          </p:cNvSpPr>
          <p:nvPr>
            <p:ph idx="1"/>
          </p:nvPr>
        </p:nvSpPr>
        <p:spPr/>
        <p:txBody>
          <a:bodyPr/>
          <a:lstStyle/>
          <a:p>
            <a:r>
              <a:rPr lang="en-US" altLang="en-US" dirty="0" smtClean="0"/>
              <a:t>the set of wavelengths that lead to frogs hibernating in the fall</a:t>
            </a:r>
          </a:p>
          <a:p>
            <a:r>
              <a:rPr lang="en-US" altLang="en-US" dirty="0" smtClean="0"/>
              <a:t>the set of wavelengths that lead to oxygen production during photosynthesis</a:t>
            </a:r>
          </a:p>
          <a:p>
            <a:r>
              <a:rPr lang="en-US" altLang="en-US" dirty="0" smtClean="0"/>
              <a:t>the set of wavelengths that cause microbes to swim toward a light</a:t>
            </a:r>
          </a:p>
          <a:p>
            <a:r>
              <a:rPr lang="en-US" altLang="en-US" dirty="0" smtClean="0"/>
              <a:t>the set of wavelengths that lead to starch production</a:t>
            </a:r>
          </a:p>
          <a:p>
            <a:r>
              <a:rPr lang="en-US" altLang="en-US" b="1" dirty="0" smtClean="0"/>
              <a:t>All of the answer choices are correct.</a:t>
            </a:r>
            <a:endParaRPr lang="en-US" b="1" dirty="0"/>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1144911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If you wanted to describe, using specific data, how</a:t>
            </a:r>
            <a:br>
              <a:rPr lang="en-US" altLang="en-US" dirty="0" smtClean="0"/>
            </a:br>
            <a:r>
              <a:rPr lang="en-US" altLang="en-US" dirty="0" smtClean="0"/>
              <a:t>a leaf uses the energy of absorbed photons, which of the following would you measure?</a:t>
            </a:r>
            <a:endParaRPr lang="en-US" dirty="0"/>
          </a:p>
        </p:txBody>
      </p:sp>
      <p:sp>
        <p:nvSpPr>
          <p:cNvPr id="3" name="Content Placeholder 2"/>
          <p:cNvSpPr>
            <a:spLocks noGrp="1"/>
          </p:cNvSpPr>
          <p:nvPr>
            <p:ph idx="1"/>
          </p:nvPr>
        </p:nvSpPr>
        <p:spPr/>
        <p:txBody>
          <a:bodyPr/>
          <a:lstStyle/>
          <a:p>
            <a:r>
              <a:rPr lang="en-US" altLang="en-US" dirty="0" smtClean="0"/>
              <a:t>fluorescence</a:t>
            </a:r>
          </a:p>
          <a:p>
            <a:r>
              <a:rPr lang="en-US" altLang="en-US" dirty="0" smtClean="0"/>
              <a:t>photosynthetic production</a:t>
            </a:r>
          </a:p>
          <a:p>
            <a:r>
              <a:rPr lang="en-US" altLang="en-US" dirty="0" smtClean="0"/>
              <a:t>heat production</a:t>
            </a:r>
          </a:p>
          <a:p>
            <a:r>
              <a:rPr lang="en-US" altLang="en-US" dirty="0" smtClean="0"/>
              <a:t>A and B</a:t>
            </a:r>
          </a:p>
          <a:p>
            <a:r>
              <a:rPr lang="en-US" altLang="en-US" dirty="0" smtClean="0"/>
              <a:t>A</a:t>
            </a:r>
            <a:r>
              <a:rPr lang="en-US" dirty="0"/>
              <a:t>–</a:t>
            </a:r>
            <a:r>
              <a:rPr lang="en-US" altLang="en-US" dirty="0" smtClean="0"/>
              <a:t>C</a:t>
            </a:r>
            <a:endParaRPr lang="en-US" dirty="0"/>
          </a:p>
        </p:txBody>
      </p:sp>
      <p:sp>
        <p:nvSpPr>
          <p:cNvPr id="6" name="Footer Placeholder 5"/>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0025630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If you wanted to describe, using specific data, how</a:t>
            </a:r>
            <a:br>
              <a:rPr lang="en-US" altLang="en-US" dirty="0"/>
            </a:br>
            <a:r>
              <a:rPr lang="en-US" altLang="en-US" dirty="0"/>
              <a:t>a leaf uses the energy of absorbed photons, which of the following would you measure?</a:t>
            </a:r>
            <a:endParaRPr lang="en-US" dirty="0"/>
          </a:p>
        </p:txBody>
      </p:sp>
      <p:sp>
        <p:nvSpPr>
          <p:cNvPr id="3" name="Content Placeholder 2"/>
          <p:cNvSpPr>
            <a:spLocks noGrp="1"/>
          </p:cNvSpPr>
          <p:nvPr>
            <p:ph idx="1"/>
          </p:nvPr>
        </p:nvSpPr>
        <p:spPr/>
        <p:txBody>
          <a:bodyPr/>
          <a:lstStyle/>
          <a:p>
            <a:r>
              <a:rPr lang="en-US" altLang="en-US" dirty="0" smtClean="0"/>
              <a:t>fluorescence</a:t>
            </a:r>
          </a:p>
          <a:p>
            <a:r>
              <a:rPr lang="en-US" altLang="en-US" dirty="0" smtClean="0"/>
              <a:t>photosynthetic production</a:t>
            </a:r>
          </a:p>
          <a:p>
            <a:r>
              <a:rPr lang="en-US" altLang="en-US" dirty="0" smtClean="0"/>
              <a:t>heat production</a:t>
            </a:r>
          </a:p>
          <a:p>
            <a:r>
              <a:rPr lang="en-US" altLang="en-US" dirty="0" smtClean="0"/>
              <a:t>A and B</a:t>
            </a:r>
          </a:p>
          <a:p>
            <a:r>
              <a:rPr lang="en-US" altLang="en-US" b="1" dirty="0" smtClean="0"/>
              <a:t>A</a:t>
            </a:r>
            <a:r>
              <a:rPr lang="en-US" dirty="0" smtClean="0"/>
              <a:t>–</a:t>
            </a:r>
            <a:r>
              <a:rPr lang="en-US" altLang="en-US" b="1" dirty="0" smtClean="0"/>
              <a:t>C</a:t>
            </a:r>
            <a:endParaRPr lang="en-US" b="1" dirty="0"/>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4653265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If you were studying a chloroplast and found a photosystem floating in the </a:t>
            </a:r>
            <a:r>
              <a:rPr lang="en-US" altLang="en-US" dirty="0" err="1" smtClean="0"/>
              <a:t>stroma</a:t>
            </a:r>
            <a:r>
              <a:rPr lang="en-US" altLang="en-US" dirty="0" smtClean="0"/>
              <a:t>, and this photosystem included chlorophylls </a:t>
            </a:r>
            <a:r>
              <a:rPr lang="en-US" altLang="en-US" i="1" dirty="0" smtClean="0"/>
              <a:t>a</a:t>
            </a:r>
            <a:r>
              <a:rPr lang="en-US" altLang="en-US" dirty="0" smtClean="0"/>
              <a:t> and </a:t>
            </a:r>
            <a:r>
              <a:rPr lang="en-US" altLang="en-US" i="1" dirty="0" smtClean="0"/>
              <a:t>b</a:t>
            </a:r>
            <a:r>
              <a:rPr lang="en-US" altLang="en-US" dirty="0" smtClean="0"/>
              <a:t> as well as protein, why would be unusual?</a:t>
            </a:r>
            <a:endParaRPr lang="en-US" dirty="0"/>
          </a:p>
        </p:txBody>
      </p:sp>
      <p:sp>
        <p:nvSpPr>
          <p:cNvPr id="5" name="Content Placeholder 4"/>
          <p:cNvSpPr>
            <a:spLocks noGrp="1"/>
          </p:cNvSpPr>
          <p:nvPr>
            <p:ph idx="1"/>
          </p:nvPr>
        </p:nvSpPr>
        <p:spPr/>
        <p:txBody>
          <a:bodyPr/>
          <a:lstStyle/>
          <a:p>
            <a:r>
              <a:rPr lang="en-US" altLang="en-US" dirty="0" smtClean="0"/>
              <a:t>Photosystems usually contain one chlorophyll or the other, but not both.</a:t>
            </a:r>
          </a:p>
          <a:p>
            <a:r>
              <a:rPr lang="en-US" altLang="en-US" dirty="0" smtClean="0"/>
              <a:t>Photosystems are found in the cytoplasm, not chloroplasts.</a:t>
            </a:r>
          </a:p>
          <a:p>
            <a:r>
              <a:rPr lang="en-US" altLang="en-US" dirty="0" smtClean="0"/>
              <a:t>Photosystems are found in the thylakoid</a:t>
            </a:r>
            <a:br>
              <a:rPr lang="en-US" altLang="en-US" dirty="0" smtClean="0"/>
            </a:br>
            <a:r>
              <a:rPr lang="en-US" altLang="en-US" dirty="0" smtClean="0"/>
              <a:t>membranes, not the </a:t>
            </a:r>
            <a:r>
              <a:rPr lang="en-US" altLang="en-US" dirty="0" err="1" smtClean="0"/>
              <a:t>stroma</a:t>
            </a:r>
            <a:r>
              <a:rPr lang="en-US" altLang="en-US" dirty="0" smtClean="0"/>
              <a:t>.</a:t>
            </a:r>
          </a:p>
          <a:p>
            <a:r>
              <a:rPr lang="en-US" altLang="en-US" dirty="0" smtClean="0"/>
              <a:t>Photosystems usually do not include protein, just chlorophyll.</a:t>
            </a:r>
          </a:p>
          <a:p>
            <a:r>
              <a:rPr lang="en-US" altLang="en-US" dirty="0" smtClean="0"/>
              <a:t>None of the choices is correct.</a:t>
            </a:r>
            <a:endParaRPr lang="en-US" altLang="en-US" dirty="0"/>
          </a:p>
        </p:txBody>
      </p:sp>
      <p:sp>
        <p:nvSpPr>
          <p:cNvPr id="8" name="Footer Placeholder 7"/>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14633926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If you were studying a chloroplast and found a photosystem floating in the </a:t>
            </a:r>
            <a:r>
              <a:rPr lang="en-US" altLang="en-US" dirty="0" err="1" smtClean="0"/>
              <a:t>stroma</a:t>
            </a:r>
            <a:r>
              <a:rPr lang="en-US" altLang="en-US" dirty="0" smtClean="0"/>
              <a:t>, and this photosystem included chlorophylls </a:t>
            </a:r>
            <a:r>
              <a:rPr lang="en-US" altLang="en-US" i="1" dirty="0" smtClean="0"/>
              <a:t>a</a:t>
            </a:r>
            <a:r>
              <a:rPr lang="en-US" altLang="en-US" dirty="0" smtClean="0"/>
              <a:t> and </a:t>
            </a:r>
            <a:r>
              <a:rPr lang="en-US" altLang="en-US" i="1" dirty="0" smtClean="0"/>
              <a:t>b</a:t>
            </a:r>
            <a:r>
              <a:rPr lang="en-US" altLang="en-US" dirty="0" smtClean="0"/>
              <a:t> as well as protein, why would be unusual?</a:t>
            </a:r>
            <a:endParaRPr lang="en-US" dirty="0"/>
          </a:p>
        </p:txBody>
      </p:sp>
      <p:sp>
        <p:nvSpPr>
          <p:cNvPr id="5" name="Content Placeholder 4"/>
          <p:cNvSpPr>
            <a:spLocks noGrp="1"/>
          </p:cNvSpPr>
          <p:nvPr>
            <p:ph idx="1"/>
          </p:nvPr>
        </p:nvSpPr>
        <p:spPr/>
        <p:txBody>
          <a:bodyPr/>
          <a:lstStyle/>
          <a:p>
            <a:r>
              <a:rPr lang="en-US" altLang="en-US" dirty="0" smtClean="0"/>
              <a:t>Photosystems usually contain one chlorophyll or the other, but not both.</a:t>
            </a:r>
          </a:p>
          <a:p>
            <a:r>
              <a:rPr lang="en-US" altLang="en-US" dirty="0" smtClean="0"/>
              <a:t>Photosystems are found in the cytoplasm, not chloroplasts.</a:t>
            </a:r>
          </a:p>
          <a:p>
            <a:r>
              <a:rPr lang="en-US" altLang="en-US" b="1" dirty="0" smtClean="0"/>
              <a:t>Photosystems are found in the thylakoid membranes, not the </a:t>
            </a:r>
            <a:r>
              <a:rPr lang="en-US" altLang="en-US" b="1" dirty="0" err="1" smtClean="0"/>
              <a:t>stroma</a:t>
            </a:r>
            <a:r>
              <a:rPr lang="en-US" altLang="en-US" b="1" dirty="0" smtClean="0"/>
              <a:t>.</a:t>
            </a:r>
          </a:p>
          <a:p>
            <a:r>
              <a:rPr lang="en-US" altLang="en-US" dirty="0" smtClean="0"/>
              <a:t>Photosystems usually do not include protein, just chlorophyll.</a:t>
            </a:r>
          </a:p>
          <a:p>
            <a:r>
              <a:rPr lang="en-US" altLang="en-US" dirty="0" smtClean="0"/>
              <a:t>None of the choices is correct.</a:t>
            </a:r>
            <a:endParaRPr lang="en-US" altLang="en-US" dirty="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4282881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Where did the carbon found throughout the body of a plant originate?</a:t>
            </a:r>
          </a:p>
        </p:txBody>
      </p:sp>
      <p:sp>
        <p:nvSpPr>
          <p:cNvPr id="6147" name="Rectangle 3"/>
          <p:cNvSpPr>
            <a:spLocks noGrp="1" noChangeArrowheads="1"/>
          </p:cNvSpPr>
          <p:nvPr>
            <p:ph idx="1"/>
          </p:nvPr>
        </p:nvSpPr>
        <p:spPr/>
        <p:txBody>
          <a:bodyPr/>
          <a:lstStyle/>
          <a:p>
            <a:r>
              <a:rPr lang="en-US" altLang="en-US" dirty="0" smtClean="0"/>
              <a:t>soil</a:t>
            </a:r>
          </a:p>
          <a:p>
            <a:r>
              <a:rPr lang="en-US" altLang="en-US" dirty="0" smtClean="0"/>
              <a:t>water</a:t>
            </a:r>
          </a:p>
          <a:p>
            <a:r>
              <a:rPr lang="en-US" altLang="en-US" dirty="0" smtClean="0"/>
              <a:t>air</a:t>
            </a:r>
          </a:p>
          <a:p>
            <a:r>
              <a:rPr lang="en-US" altLang="en-US" dirty="0" smtClean="0"/>
              <a:t>organic fertilizer </a:t>
            </a:r>
            <a:r>
              <a:rPr lang="en-US" altLang="en-US" dirty="0" smtClean="0"/>
              <a:t/>
            </a:r>
            <a:br>
              <a:rPr lang="en-US" altLang="en-US" dirty="0" smtClean="0"/>
            </a:br>
            <a:r>
              <a:rPr lang="en-US" altLang="en-US" dirty="0" smtClean="0"/>
              <a:t>(</a:t>
            </a:r>
            <a:r>
              <a:rPr lang="en-US" altLang="en-US" dirty="0" smtClean="0"/>
              <a:t>manure, detritus)</a:t>
            </a:r>
          </a:p>
          <a:p>
            <a:r>
              <a:rPr lang="en-US" altLang="en-US" dirty="0" smtClean="0"/>
              <a:t>light</a:t>
            </a:r>
          </a:p>
          <a:p>
            <a:pPr lvl="2"/>
            <a:endParaRPr lang="en-US" altLang="en-US" dirty="0" smtClean="0"/>
          </a:p>
        </p:txBody>
      </p:sp>
      <p:sp>
        <p:nvSpPr>
          <p:cNvPr id="6148"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algn="r" eaLnBrk="0" hangingPunct="0"/>
            <a:endParaRPr lang="en-US" altLang="en-US" sz="180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255" y="1203325"/>
            <a:ext cx="4682908" cy="3493810"/>
          </a:xfrm>
          <a:prstGeom prst="rect">
            <a:avLst/>
          </a:prstGeom>
        </p:spPr>
      </p:pic>
    </p:spTree>
    <p:extLst>
      <p:ext uri="{BB962C8B-B14F-4D97-AF65-F5344CB8AC3E}">
        <p14:creationId xmlns:p14="http://schemas.microsoft.com/office/powerpoint/2010/main" val="13178474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If you were studying the biochemistry of photosynthesis and found that GTP and NADH were produced after chlorophyll absorbed red and blue light in the thylakoid membranes, what would be unusual about this process?</a:t>
            </a:r>
            <a:endParaRPr lang="en-US" dirty="0"/>
          </a:p>
        </p:txBody>
      </p:sp>
      <p:sp>
        <p:nvSpPr>
          <p:cNvPr id="4" name="Content Placeholder 3"/>
          <p:cNvSpPr>
            <a:spLocks noGrp="1"/>
          </p:cNvSpPr>
          <p:nvPr>
            <p:ph idx="1"/>
          </p:nvPr>
        </p:nvSpPr>
        <p:spPr/>
        <p:txBody>
          <a:bodyPr/>
          <a:lstStyle/>
          <a:p>
            <a:r>
              <a:rPr lang="en-US" altLang="en-US" dirty="0" err="1" smtClean="0"/>
              <a:t>Photosyntheis</a:t>
            </a:r>
            <a:r>
              <a:rPr lang="en-US" altLang="en-US" dirty="0" smtClean="0"/>
              <a:t> produces ATP and NADPH.</a:t>
            </a:r>
          </a:p>
          <a:p>
            <a:r>
              <a:rPr lang="en-US" altLang="en-US" dirty="0" smtClean="0"/>
              <a:t>Photosynthesis uses green light</a:t>
            </a:r>
            <a:r>
              <a:rPr lang="en-US" dirty="0" smtClean="0"/>
              <a:t>—</a:t>
            </a:r>
            <a:r>
              <a:rPr lang="en-US" altLang="en-US" dirty="0" smtClean="0"/>
              <a:t>that’s why chloroplasts are green.</a:t>
            </a:r>
          </a:p>
          <a:p>
            <a:r>
              <a:rPr lang="en-US" altLang="en-US" dirty="0" smtClean="0"/>
              <a:t>Chlorophyll fluoresces light, not absorbs it.</a:t>
            </a:r>
          </a:p>
          <a:p>
            <a:r>
              <a:rPr lang="en-US" altLang="en-US" dirty="0" smtClean="0"/>
              <a:t>Chlorophyll is found in the </a:t>
            </a:r>
            <a:r>
              <a:rPr lang="en-US" altLang="en-US" dirty="0" err="1" smtClean="0"/>
              <a:t>stroma</a:t>
            </a:r>
            <a:r>
              <a:rPr lang="en-US" altLang="en-US" dirty="0" smtClean="0"/>
              <a:t>, not the thylakoids.</a:t>
            </a:r>
          </a:p>
          <a:p>
            <a:r>
              <a:rPr lang="en-US" altLang="en-US" dirty="0" smtClean="0"/>
              <a:t>None of the choices is correct.</a:t>
            </a:r>
            <a:endParaRPr lang="en-US" dirty="0"/>
          </a:p>
        </p:txBody>
      </p:sp>
      <p:sp>
        <p:nvSpPr>
          <p:cNvPr id="7" name="Footer Placeholder 6"/>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4048892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If you were studying the biochemistry of photosynthesis and found that GTP and NADH were produced after chlorophyll absorbed red and blue light in the thylakoid membranes, what would be unusual about this process?</a:t>
            </a:r>
            <a:endParaRPr lang="en-US" dirty="0"/>
          </a:p>
        </p:txBody>
      </p:sp>
      <p:sp>
        <p:nvSpPr>
          <p:cNvPr id="4" name="Content Placeholder 3"/>
          <p:cNvSpPr>
            <a:spLocks noGrp="1"/>
          </p:cNvSpPr>
          <p:nvPr>
            <p:ph idx="1"/>
          </p:nvPr>
        </p:nvSpPr>
        <p:spPr/>
        <p:txBody>
          <a:bodyPr/>
          <a:lstStyle/>
          <a:p>
            <a:r>
              <a:rPr lang="en-US" altLang="en-US" b="1" dirty="0" err="1" smtClean="0"/>
              <a:t>Photosyntheis</a:t>
            </a:r>
            <a:r>
              <a:rPr lang="en-US" altLang="en-US" b="1" dirty="0" smtClean="0"/>
              <a:t> produces ATP and NADPH.</a:t>
            </a:r>
          </a:p>
          <a:p>
            <a:r>
              <a:rPr lang="en-US" altLang="en-US" dirty="0" smtClean="0"/>
              <a:t>Photosynthesis uses green light</a:t>
            </a:r>
            <a:r>
              <a:rPr lang="en-US" dirty="0" smtClean="0"/>
              <a:t>—</a:t>
            </a:r>
            <a:r>
              <a:rPr lang="en-US" altLang="en-US" dirty="0" smtClean="0"/>
              <a:t>that’s why chloroplasts are green.</a:t>
            </a:r>
          </a:p>
          <a:p>
            <a:r>
              <a:rPr lang="en-US" altLang="en-US" dirty="0" smtClean="0"/>
              <a:t>Chlorophyll fluoresces light, not absorbs it.</a:t>
            </a:r>
          </a:p>
          <a:p>
            <a:r>
              <a:rPr lang="en-US" altLang="en-US" dirty="0" smtClean="0"/>
              <a:t>Chlorophyll is found in the </a:t>
            </a:r>
            <a:r>
              <a:rPr lang="en-US" altLang="en-US" dirty="0" err="1" smtClean="0"/>
              <a:t>stroma</a:t>
            </a:r>
            <a:r>
              <a:rPr lang="en-US" altLang="en-US" dirty="0" smtClean="0"/>
              <a:t>, not the thylakoids.</a:t>
            </a:r>
          </a:p>
          <a:p>
            <a:r>
              <a:rPr lang="en-US" altLang="en-US" dirty="0" smtClean="0"/>
              <a:t>None of the choices is correct.</a:t>
            </a:r>
            <a:endParaRPr lang="en-US" dirty="0"/>
          </a:p>
        </p:txBody>
      </p:sp>
      <p:sp>
        <p:nvSpPr>
          <p:cNvPr id="3" name="Footer Placeholder 2"/>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1414510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Place the steps of the Calvin cycle in the correct order:</a:t>
            </a:r>
            <a:endParaRPr lang="en-US" dirty="0"/>
          </a:p>
        </p:txBody>
      </p:sp>
      <p:sp>
        <p:nvSpPr>
          <p:cNvPr id="3" name="Content Placeholder 2"/>
          <p:cNvSpPr>
            <a:spLocks noGrp="1"/>
          </p:cNvSpPr>
          <p:nvPr>
            <p:ph idx="1"/>
          </p:nvPr>
        </p:nvSpPr>
        <p:spPr/>
        <p:txBody>
          <a:bodyPr/>
          <a:lstStyle/>
          <a:p>
            <a:r>
              <a:rPr lang="en-US" altLang="en-US" smtClean="0"/>
              <a:t>fixation, regeneration, reduction</a:t>
            </a:r>
          </a:p>
          <a:p>
            <a:r>
              <a:rPr lang="en-US" altLang="en-US" smtClean="0"/>
              <a:t>reduction, regeneration, fixation</a:t>
            </a:r>
          </a:p>
          <a:p>
            <a:r>
              <a:rPr lang="en-US" altLang="en-US" smtClean="0"/>
              <a:t>fixation, reduction, regeneration</a:t>
            </a:r>
          </a:p>
          <a:p>
            <a:r>
              <a:rPr lang="en-US" altLang="en-US" smtClean="0"/>
              <a:t>regeneration, reduction, fixation</a:t>
            </a:r>
          </a:p>
          <a:p>
            <a:r>
              <a:rPr lang="en-US" altLang="en-US" smtClean="0"/>
              <a:t>regeneration, fixation, reduction</a:t>
            </a:r>
            <a:endParaRPr lang="en-US" dirty="0"/>
          </a:p>
        </p:txBody>
      </p:sp>
      <p:sp>
        <p:nvSpPr>
          <p:cNvPr id="7" name="Footer Placeholder 6"/>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12338282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Place the steps of the Calvin cycle in the correct order:</a:t>
            </a:r>
            <a:endParaRPr lang="en-US" dirty="0"/>
          </a:p>
        </p:txBody>
      </p:sp>
      <p:sp>
        <p:nvSpPr>
          <p:cNvPr id="3" name="Content Placeholder 2"/>
          <p:cNvSpPr>
            <a:spLocks noGrp="1"/>
          </p:cNvSpPr>
          <p:nvPr>
            <p:ph idx="1"/>
          </p:nvPr>
        </p:nvSpPr>
        <p:spPr/>
        <p:txBody>
          <a:bodyPr/>
          <a:lstStyle/>
          <a:p>
            <a:r>
              <a:rPr lang="en-US" altLang="en-US" dirty="0" smtClean="0"/>
              <a:t>fixation, regeneration, reduction</a:t>
            </a:r>
          </a:p>
          <a:p>
            <a:r>
              <a:rPr lang="en-US" altLang="en-US" dirty="0" smtClean="0"/>
              <a:t>reduction, regeneration, fixation</a:t>
            </a:r>
          </a:p>
          <a:p>
            <a:r>
              <a:rPr lang="en-US" altLang="en-US" b="1" dirty="0" smtClean="0"/>
              <a:t>fixation, reduction, regeneration</a:t>
            </a:r>
          </a:p>
          <a:p>
            <a:r>
              <a:rPr lang="en-US" altLang="en-US" dirty="0" smtClean="0"/>
              <a:t>regeneration, reduction, fixation</a:t>
            </a:r>
          </a:p>
          <a:p>
            <a:r>
              <a:rPr lang="en-US" altLang="en-US" dirty="0" smtClean="0"/>
              <a:t>regeneration, fixation, reduction</a:t>
            </a:r>
            <a:endParaRPr lang="en-US" dirty="0"/>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9553801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If you were walking in the desert and saw a rounded, spiny plant, what kind of photosynthesis might be occurring in the plant?</a:t>
            </a:r>
            <a:endParaRPr lang="en-US" dirty="0"/>
          </a:p>
        </p:txBody>
      </p:sp>
      <p:sp>
        <p:nvSpPr>
          <p:cNvPr id="3" name="Content Placeholder 2"/>
          <p:cNvSpPr>
            <a:spLocks noGrp="1"/>
          </p:cNvSpPr>
          <p:nvPr>
            <p:ph idx="1"/>
          </p:nvPr>
        </p:nvSpPr>
        <p:spPr/>
        <p:txBody>
          <a:bodyPr/>
          <a:lstStyle/>
          <a:p>
            <a:r>
              <a:rPr lang="en-US" altLang="en-US" dirty="0" smtClean="0"/>
              <a:t>C</a:t>
            </a:r>
            <a:r>
              <a:rPr lang="en-US" altLang="en-US" baseline="-25000" dirty="0" smtClean="0"/>
              <a:t>3</a:t>
            </a:r>
          </a:p>
          <a:p>
            <a:r>
              <a:rPr lang="en-US" altLang="en-US" dirty="0" smtClean="0"/>
              <a:t>C</a:t>
            </a:r>
            <a:r>
              <a:rPr lang="en-US" altLang="en-US" baseline="-25000" dirty="0" smtClean="0"/>
              <a:t>4</a:t>
            </a:r>
          </a:p>
          <a:p>
            <a:r>
              <a:rPr lang="en-US" altLang="en-US" dirty="0" smtClean="0"/>
              <a:t>CAM</a:t>
            </a:r>
          </a:p>
          <a:p>
            <a:r>
              <a:rPr lang="en-US" altLang="en-US" dirty="0" smtClean="0"/>
              <a:t>A or B, depending on how recently rain fell</a:t>
            </a:r>
          </a:p>
          <a:p>
            <a:r>
              <a:rPr lang="en-US" altLang="en-US" dirty="0" smtClean="0"/>
              <a:t>Not enough information is provided to guess.</a:t>
            </a:r>
            <a:endParaRPr lang="en-US" dirty="0"/>
          </a:p>
        </p:txBody>
      </p:sp>
      <p:sp>
        <p:nvSpPr>
          <p:cNvPr id="6" name="Footer Placeholder 5"/>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3827485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If you were walking in the desert and saw a rounded, spiny plant, what kind of photosynthesis might be occurring in the plant?</a:t>
            </a:r>
            <a:endParaRPr lang="en-US" dirty="0"/>
          </a:p>
        </p:txBody>
      </p:sp>
      <p:sp>
        <p:nvSpPr>
          <p:cNvPr id="3" name="Content Placeholder 2"/>
          <p:cNvSpPr>
            <a:spLocks noGrp="1"/>
          </p:cNvSpPr>
          <p:nvPr>
            <p:ph idx="1"/>
          </p:nvPr>
        </p:nvSpPr>
        <p:spPr/>
        <p:txBody>
          <a:bodyPr/>
          <a:lstStyle/>
          <a:p>
            <a:r>
              <a:rPr lang="en-US" altLang="en-US" dirty="0" smtClean="0"/>
              <a:t>C</a:t>
            </a:r>
            <a:r>
              <a:rPr lang="en-US" altLang="en-US" baseline="-25000" dirty="0" smtClean="0"/>
              <a:t>3</a:t>
            </a:r>
          </a:p>
          <a:p>
            <a:r>
              <a:rPr lang="en-US" altLang="en-US" dirty="0" smtClean="0"/>
              <a:t>C</a:t>
            </a:r>
            <a:r>
              <a:rPr lang="en-US" altLang="en-US" baseline="-25000" dirty="0" smtClean="0"/>
              <a:t>4</a:t>
            </a:r>
          </a:p>
          <a:p>
            <a:r>
              <a:rPr lang="en-US" altLang="en-US" b="1" dirty="0" smtClean="0"/>
              <a:t>CAM</a:t>
            </a:r>
          </a:p>
          <a:p>
            <a:r>
              <a:rPr lang="en-US" altLang="en-US" dirty="0" smtClean="0"/>
              <a:t>A or B, depending on how recently rain fell</a:t>
            </a:r>
          </a:p>
          <a:p>
            <a:r>
              <a:rPr lang="en-US" altLang="en-US" dirty="0" smtClean="0"/>
              <a:t>Not enough information is provided to guess.</a:t>
            </a:r>
            <a:endParaRPr lang="en-US" dirty="0"/>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114451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If you were walking past a pond in Minnesota and saw a waterlily in the pond, what kind of photosynthesis might be occurring in the plant?</a:t>
            </a:r>
            <a:endParaRPr lang="en-US" dirty="0"/>
          </a:p>
        </p:txBody>
      </p:sp>
      <p:sp>
        <p:nvSpPr>
          <p:cNvPr id="3" name="Content Placeholder 2"/>
          <p:cNvSpPr>
            <a:spLocks noGrp="1"/>
          </p:cNvSpPr>
          <p:nvPr>
            <p:ph idx="1"/>
          </p:nvPr>
        </p:nvSpPr>
        <p:spPr/>
        <p:txBody>
          <a:bodyPr/>
          <a:lstStyle/>
          <a:p>
            <a:r>
              <a:rPr lang="en-US" altLang="en-US" dirty="0" smtClean="0"/>
              <a:t>C</a:t>
            </a:r>
            <a:r>
              <a:rPr lang="en-US" altLang="en-US" baseline="-25000" dirty="0" smtClean="0"/>
              <a:t>3</a:t>
            </a:r>
          </a:p>
          <a:p>
            <a:r>
              <a:rPr lang="en-US" altLang="en-US" dirty="0" smtClean="0"/>
              <a:t>C</a:t>
            </a:r>
            <a:r>
              <a:rPr lang="en-US" altLang="en-US" baseline="-25000" dirty="0" smtClean="0"/>
              <a:t>4</a:t>
            </a:r>
          </a:p>
          <a:p>
            <a:r>
              <a:rPr lang="en-US" altLang="en-US" dirty="0" smtClean="0"/>
              <a:t>CAM</a:t>
            </a:r>
          </a:p>
          <a:p>
            <a:r>
              <a:rPr lang="en-US" altLang="en-US" dirty="0" smtClean="0"/>
              <a:t>A or C, depending on how recently rain fell</a:t>
            </a:r>
          </a:p>
          <a:p>
            <a:r>
              <a:rPr lang="en-US" altLang="en-US" dirty="0" smtClean="0"/>
              <a:t>Not enough information is provided to guess.</a:t>
            </a:r>
            <a:endParaRPr lang="en-US" dirty="0"/>
          </a:p>
        </p:txBody>
      </p:sp>
      <p:sp>
        <p:nvSpPr>
          <p:cNvPr id="8" name="Footer Placeholder 7"/>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5444178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If you were walking past a pond in Minnesota and saw a waterlily in the pond, what kind of photosynthesis might be occurring in the plant?</a:t>
            </a:r>
            <a:endParaRPr lang="en-US" dirty="0"/>
          </a:p>
        </p:txBody>
      </p:sp>
      <p:sp>
        <p:nvSpPr>
          <p:cNvPr id="3" name="Content Placeholder 2"/>
          <p:cNvSpPr>
            <a:spLocks noGrp="1"/>
          </p:cNvSpPr>
          <p:nvPr>
            <p:ph idx="1"/>
          </p:nvPr>
        </p:nvSpPr>
        <p:spPr/>
        <p:txBody>
          <a:bodyPr/>
          <a:lstStyle/>
          <a:p>
            <a:r>
              <a:rPr lang="en-US" altLang="en-US" b="1" dirty="0" smtClean="0"/>
              <a:t>C</a:t>
            </a:r>
            <a:r>
              <a:rPr lang="en-US" altLang="en-US" b="1" baseline="-25000" dirty="0" smtClean="0"/>
              <a:t>3</a:t>
            </a:r>
          </a:p>
          <a:p>
            <a:r>
              <a:rPr lang="en-US" altLang="en-US" dirty="0" smtClean="0"/>
              <a:t>C</a:t>
            </a:r>
            <a:r>
              <a:rPr lang="en-US" altLang="en-US" baseline="-25000" dirty="0" smtClean="0"/>
              <a:t>4</a:t>
            </a:r>
          </a:p>
          <a:p>
            <a:r>
              <a:rPr lang="en-US" altLang="en-US" dirty="0" smtClean="0"/>
              <a:t>CAM</a:t>
            </a:r>
          </a:p>
          <a:p>
            <a:r>
              <a:rPr lang="en-US" altLang="en-US" dirty="0" smtClean="0"/>
              <a:t>A or C, depending on how recently rain fell</a:t>
            </a:r>
          </a:p>
          <a:p>
            <a:r>
              <a:rPr lang="en-US" altLang="en-US" dirty="0" smtClean="0"/>
              <a:t>Not enough information is provided to guess.</a:t>
            </a:r>
            <a:endParaRPr lang="en-US" dirty="0"/>
          </a:p>
        </p:txBody>
      </p:sp>
      <p:sp>
        <p:nvSpPr>
          <p:cNvPr id="4" name="Footer Placeholder 3"/>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9346781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When studying a plant which, based on oxygen production, is actively photosynthesizing, you find very little glucose. Where did it all go?</a:t>
            </a:r>
            <a:br>
              <a:rPr lang="en-US" altLang="en-US" dirty="0" smtClean="0"/>
            </a:br>
            <a:endParaRPr lang="en-US" dirty="0"/>
          </a:p>
        </p:txBody>
      </p:sp>
      <p:sp>
        <p:nvSpPr>
          <p:cNvPr id="6" name="Content Placeholder 5"/>
          <p:cNvSpPr>
            <a:spLocks noGrp="1"/>
          </p:cNvSpPr>
          <p:nvPr>
            <p:ph idx="1"/>
          </p:nvPr>
        </p:nvSpPr>
        <p:spPr/>
        <p:txBody>
          <a:bodyPr/>
          <a:lstStyle/>
          <a:p>
            <a:r>
              <a:rPr lang="en-US" altLang="en-US" dirty="0" smtClean="0"/>
              <a:t>cell walls</a:t>
            </a:r>
          </a:p>
          <a:p>
            <a:r>
              <a:rPr lang="en-US" altLang="en-US" dirty="0" smtClean="0"/>
              <a:t>starch grains</a:t>
            </a:r>
          </a:p>
          <a:p>
            <a:r>
              <a:rPr lang="en-US" altLang="en-US" dirty="0" smtClean="0"/>
              <a:t>to make other sugars</a:t>
            </a:r>
          </a:p>
          <a:p>
            <a:r>
              <a:rPr lang="en-US" altLang="en-US" dirty="0" smtClean="0"/>
              <a:t>for cellular respiration</a:t>
            </a:r>
          </a:p>
          <a:p>
            <a:r>
              <a:rPr lang="en-US" altLang="en-US" dirty="0" smtClean="0"/>
              <a:t>All of the answers are correct.</a:t>
            </a:r>
            <a:endParaRPr lang="en-US" altLang="en-US" dirty="0"/>
          </a:p>
        </p:txBody>
      </p:sp>
      <p:sp>
        <p:nvSpPr>
          <p:cNvPr id="9" name="Footer Placeholder 8"/>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42324652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When studying a plant which, based on oxygen production, is actively photosynthesizing, you find very little glucose. Where did it all go?</a:t>
            </a:r>
            <a:br>
              <a:rPr lang="en-US" altLang="en-US" dirty="0" smtClean="0"/>
            </a:br>
            <a:endParaRPr lang="en-US" dirty="0"/>
          </a:p>
        </p:txBody>
      </p:sp>
      <p:sp>
        <p:nvSpPr>
          <p:cNvPr id="6" name="Content Placeholder 5"/>
          <p:cNvSpPr>
            <a:spLocks noGrp="1"/>
          </p:cNvSpPr>
          <p:nvPr>
            <p:ph idx="1"/>
          </p:nvPr>
        </p:nvSpPr>
        <p:spPr/>
        <p:txBody>
          <a:bodyPr/>
          <a:lstStyle/>
          <a:p>
            <a:r>
              <a:rPr lang="en-US" altLang="en-US" dirty="0" smtClean="0"/>
              <a:t>cell walls</a:t>
            </a:r>
          </a:p>
          <a:p>
            <a:r>
              <a:rPr lang="en-US" altLang="en-US" dirty="0" smtClean="0"/>
              <a:t>starch grains</a:t>
            </a:r>
          </a:p>
          <a:p>
            <a:r>
              <a:rPr lang="en-US" altLang="en-US" dirty="0" smtClean="0"/>
              <a:t>to make other sugars</a:t>
            </a:r>
          </a:p>
          <a:p>
            <a:r>
              <a:rPr lang="en-US" altLang="en-US" dirty="0" smtClean="0"/>
              <a:t>for cellular respiration</a:t>
            </a:r>
          </a:p>
          <a:p>
            <a:r>
              <a:rPr lang="en-US" altLang="en-US" b="1" dirty="0" smtClean="0"/>
              <a:t>All of the answers are correct.</a:t>
            </a:r>
            <a:endParaRPr lang="en-US" altLang="en-US" b="1" dirty="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643080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255" y="1203325"/>
            <a:ext cx="4682908" cy="3493810"/>
          </a:xfrm>
          <a:prstGeom prst="rect">
            <a:avLst/>
          </a:prstGeom>
        </p:spPr>
      </p:pic>
      <p:sp>
        <p:nvSpPr>
          <p:cNvPr id="7170" name="Rectangle 2"/>
          <p:cNvSpPr>
            <a:spLocks noGrp="1" noChangeArrowheads="1"/>
          </p:cNvSpPr>
          <p:nvPr>
            <p:ph type="title"/>
          </p:nvPr>
        </p:nvSpPr>
        <p:spPr/>
        <p:txBody>
          <a:bodyPr/>
          <a:lstStyle/>
          <a:p>
            <a:r>
              <a:rPr lang="en-US" altLang="en-US" dirty="0"/>
              <a:t>Where did the carbon found throughout the body of a plant </a:t>
            </a:r>
            <a:r>
              <a:rPr lang="en-US" altLang="en-US" dirty="0" smtClean="0"/>
              <a:t>originate?</a:t>
            </a:r>
          </a:p>
        </p:txBody>
      </p:sp>
      <p:sp>
        <p:nvSpPr>
          <p:cNvPr id="7171" name="Rectangle 3"/>
          <p:cNvSpPr>
            <a:spLocks noGrp="1" noChangeArrowheads="1"/>
          </p:cNvSpPr>
          <p:nvPr>
            <p:ph idx="1"/>
          </p:nvPr>
        </p:nvSpPr>
        <p:spPr/>
        <p:txBody>
          <a:bodyPr/>
          <a:lstStyle/>
          <a:p>
            <a:r>
              <a:rPr lang="en-US" altLang="en-US" dirty="0" smtClean="0"/>
              <a:t>soil</a:t>
            </a:r>
          </a:p>
          <a:p>
            <a:r>
              <a:rPr lang="en-US" altLang="en-US" dirty="0" smtClean="0"/>
              <a:t>water</a:t>
            </a:r>
          </a:p>
          <a:p>
            <a:r>
              <a:rPr lang="en-US" altLang="en-US" b="1" dirty="0" smtClean="0"/>
              <a:t>air</a:t>
            </a:r>
          </a:p>
          <a:p>
            <a:r>
              <a:rPr lang="en-US" altLang="en-US" dirty="0" smtClean="0"/>
              <a:t>organic fertilizer </a:t>
            </a:r>
            <a:r>
              <a:rPr lang="en-US" altLang="en-US" dirty="0" smtClean="0"/>
              <a:t/>
            </a:r>
            <a:br>
              <a:rPr lang="en-US" altLang="en-US" dirty="0" smtClean="0"/>
            </a:br>
            <a:r>
              <a:rPr lang="en-US" altLang="en-US" dirty="0" smtClean="0"/>
              <a:t>(</a:t>
            </a:r>
            <a:r>
              <a:rPr lang="en-US" altLang="en-US" dirty="0" smtClean="0"/>
              <a:t>manure, detritus)</a:t>
            </a:r>
          </a:p>
          <a:p>
            <a:r>
              <a:rPr lang="en-US" altLang="en-US" dirty="0" smtClean="0"/>
              <a:t>light</a:t>
            </a:r>
          </a:p>
          <a:p>
            <a:pPr lvl="2"/>
            <a:endParaRPr lang="en-US" altLang="en-US" dirty="0" smtClean="0"/>
          </a:p>
        </p:txBody>
      </p:sp>
      <p:sp>
        <p:nvSpPr>
          <p:cNvPr id="7172" name="Text Box 4"/>
          <p:cNvSpPr txBox="1">
            <a:spLocks noChangeArrowheads="1"/>
          </p:cNvSpPr>
          <p:nvPr/>
        </p:nvSpPr>
        <p:spPr bwMode="auto">
          <a:xfrm>
            <a:off x="6362700" y="5183188"/>
            <a:ext cx="16287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algn="r" eaLnBrk="0" hangingPunct="0"/>
            <a:endParaRPr lang="en-US" altLang="en-US" sz="180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81222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106"/>
          <a:stretch/>
        </p:blipFill>
        <p:spPr>
          <a:xfrm>
            <a:off x="4099491" y="2252813"/>
            <a:ext cx="4858772" cy="4100362"/>
          </a:xfrm>
          <a:prstGeom prst="rect">
            <a:avLst/>
          </a:prstGeom>
        </p:spPr>
      </p:pic>
      <p:sp>
        <p:nvSpPr>
          <p:cNvPr id="4" name="Title 3"/>
          <p:cNvSpPr>
            <a:spLocks noGrp="1"/>
          </p:cNvSpPr>
          <p:nvPr>
            <p:ph type="title"/>
          </p:nvPr>
        </p:nvSpPr>
        <p:spPr/>
        <p:txBody>
          <a:bodyPr/>
          <a:lstStyle/>
          <a:p>
            <a:r>
              <a:rPr lang="en-US" altLang="en-US" smtClean="0"/>
              <a:t>Which item(s) are provided to you by photosynthesis?</a:t>
            </a:r>
            <a:endParaRPr lang="en-US" dirty="0"/>
          </a:p>
        </p:txBody>
      </p:sp>
      <p:sp>
        <p:nvSpPr>
          <p:cNvPr id="5" name="Content Placeholder 4"/>
          <p:cNvSpPr>
            <a:spLocks noGrp="1"/>
          </p:cNvSpPr>
          <p:nvPr>
            <p:ph idx="1"/>
          </p:nvPr>
        </p:nvSpPr>
        <p:spPr>
          <a:xfrm>
            <a:off x="144463" y="1123950"/>
            <a:ext cx="6471047" cy="5229225"/>
          </a:xfrm>
        </p:spPr>
        <p:txBody>
          <a:bodyPr/>
          <a:lstStyle/>
          <a:p>
            <a:r>
              <a:rPr lang="en-US" altLang="en-US" dirty="0" smtClean="0"/>
              <a:t>oxygen in your latest breath</a:t>
            </a:r>
          </a:p>
          <a:p>
            <a:r>
              <a:rPr lang="en-US" altLang="en-US" dirty="0" smtClean="0"/>
              <a:t>starch in the toast you ate for breakfast</a:t>
            </a:r>
          </a:p>
          <a:p>
            <a:r>
              <a:rPr lang="en-US" altLang="en-US" dirty="0" smtClean="0"/>
              <a:t>chitin in fungal cell walls in the </a:t>
            </a:r>
            <a:r>
              <a:rPr lang="en-US" altLang="en-US" dirty="0" smtClean="0"/>
              <a:t/>
            </a:r>
            <a:br>
              <a:rPr lang="en-US" altLang="en-US" dirty="0" smtClean="0"/>
            </a:br>
            <a:r>
              <a:rPr lang="en-US" altLang="en-US" dirty="0" smtClean="0"/>
              <a:t>steak </a:t>
            </a:r>
            <a:r>
              <a:rPr lang="en-US" altLang="en-US" dirty="0" smtClean="0"/>
              <a:t>sandwich you ate </a:t>
            </a:r>
            <a:r>
              <a:rPr lang="en-US" altLang="en-US" dirty="0" smtClean="0"/>
              <a:t/>
            </a:r>
            <a:br>
              <a:rPr lang="en-US" altLang="en-US" dirty="0" smtClean="0"/>
            </a:br>
            <a:r>
              <a:rPr lang="en-US" altLang="en-US" dirty="0" smtClean="0"/>
              <a:t>for </a:t>
            </a:r>
            <a:r>
              <a:rPr lang="en-US" altLang="en-US" dirty="0" smtClean="0"/>
              <a:t>lunch</a:t>
            </a:r>
          </a:p>
          <a:p>
            <a:r>
              <a:rPr lang="en-US" altLang="en-US" dirty="0" smtClean="0"/>
              <a:t>paper in your textbook</a:t>
            </a:r>
          </a:p>
          <a:p>
            <a:r>
              <a:rPr lang="en-US" altLang="en-US" dirty="0" smtClean="0"/>
              <a:t>A, B, and D</a:t>
            </a:r>
            <a:endParaRPr lang="en-US" altLang="en-US" dirty="0"/>
          </a:p>
        </p:txBody>
      </p:sp>
      <p:sp>
        <p:nvSpPr>
          <p:cNvPr id="15" name="Footer Placeholder 14"/>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41117475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3106"/>
          <a:stretch/>
        </p:blipFill>
        <p:spPr>
          <a:xfrm>
            <a:off x="4099491" y="2252813"/>
            <a:ext cx="4858772" cy="4100362"/>
          </a:xfrm>
          <a:prstGeom prst="rect">
            <a:avLst/>
          </a:prstGeom>
        </p:spPr>
      </p:pic>
      <p:sp>
        <p:nvSpPr>
          <p:cNvPr id="4" name="Title 3"/>
          <p:cNvSpPr>
            <a:spLocks noGrp="1"/>
          </p:cNvSpPr>
          <p:nvPr>
            <p:ph type="title"/>
          </p:nvPr>
        </p:nvSpPr>
        <p:spPr/>
        <p:txBody>
          <a:bodyPr/>
          <a:lstStyle/>
          <a:p>
            <a:r>
              <a:rPr lang="en-US" altLang="en-US" smtClean="0"/>
              <a:t>Which item(s) are provided to you by photosynthesis?</a:t>
            </a:r>
            <a:endParaRPr lang="en-US" dirty="0"/>
          </a:p>
        </p:txBody>
      </p:sp>
      <p:sp>
        <p:nvSpPr>
          <p:cNvPr id="5" name="Content Placeholder 4"/>
          <p:cNvSpPr>
            <a:spLocks noGrp="1"/>
          </p:cNvSpPr>
          <p:nvPr>
            <p:ph idx="1"/>
          </p:nvPr>
        </p:nvSpPr>
        <p:spPr>
          <a:xfrm>
            <a:off x="144463" y="1123950"/>
            <a:ext cx="6471047" cy="5229225"/>
          </a:xfrm>
        </p:spPr>
        <p:txBody>
          <a:bodyPr/>
          <a:lstStyle/>
          <a:p>
            <a:r>
              <a:rPr lang="en-US" altLang="en-US" dirty="0" smtClean="0"/>
              <a:t>oxygen in your latest breath</a:t>
            </a:r>
          </a:p>
          <a:p>
            <a:r>
              <a:rPr lang="en-US" altLang="en-US" dirty="0" smtClean="0"/>
              <a:t>starch in the toast you ate for breakfast</a:t>
            </a:r>
          </a:p>
          <a:p>
            <a:r>
              <a:rPr lang="en-US" altLang="en-US" dirty="0" smtClean="0"/>
              <a:t>chitin in fungal cell walls in the </a:t>
            </a:r>
            <a:r>
              <a:rPr lang="en-US" altLang="en-US" dirty="0" smtClean="0"/>
              <a:t/>
            </a:r>
            <a:br>
              <a:rPr lang="en-US" altLang="en-US" dirty="0" smtClean="0"/>
            </a:br>
            <a:r>
              <a:rPr lang="en-US" altLang="en-US" dirty="0" smtClean="0"/>
              <a:t>steak </a:t>
            </a:r>
            <a:r>
              <a:rPr lang="en-US" altLang="en-US" dirty="0" smtClean="0"/>
              <a:t>sandwich you </a:t>
            </a:r>
            <a:r>
              <a:rPr lang="en-US" altLang="en-US" dirty="0" smtClean="0"/>
              <a:t>ate</a:t>
            </a:r>
            <a:br>
              <a:rPr lang="en-US" altLang="en-US" dirty="0" smtClean="0"/>
            </a:br>
            <a:r>
              <a:rPr lang="en-US" altLang="en-US" dirty="0" smtClean="0"/>
              <a:t>for </a:t>
            </a:r>
            <a:r>
              <a:rPr lang="en-US" altLang="en-US" dirty="0" smtClean="0"/>
              <a:t>lunch</a:t>
            </a:r>
          </a:p>
          <a:p>
            <a:r>
              <a:rPr lang="en-US" altLang="en-US" dirty="0" smtClean="0"/>
              <a:t>paper in your textbook</a:t>
            </a:r>
          </a:p>
          <a:p>
            <a:r>
              <a:rPr lang="en-US" altLang="en-US" b="1" dirty="0" smtClean="0"/>
              <a:t>A, B, and D</a:t>
            </a:r>
            <a:endParaRPr lang="en-US" altLang="en-US" b="1" dirty="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3745086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55"/>
          <p:cNvGrpSpPr>
            <a:grpSpLocks/>
          </p:cNvGrpSpPr>
          <p:nvPr/>
        </p:nvGrpSpPr>
        <p:grpSpPr bwMode="auto">
          <a:xfrm>
            <a:off x="2290763" y="1751013"/>
            <a:ext cx="4567237" cy="3773487"/>
            <a:chOff x="1443" y="1103"/>
            <a:chExt cx="2877" cy="2377"/>
          </a:xfrm>
        </p:grpSpPr>
        <p:pic>
          <p:nvPicPr>
            <p:cNvPr id="8201" name="Picture 74" descr="08_03bChloroplastDetail-U"/>
            <p:cNvPicPr>
              <a:picLocks noChangeAspect="1" noChangeArrowheads="1"/>
            </p:cNvPicPr>
            <p:nvPr/>
          </p:nvPicPr>
          <p:blipFill>
            <a:blip r:embed="rId3">
              <a:extLst>
                <a:ext uri="{28A0092B-C50C-407E-A947-70E740481C1C}">
                  <a14:useLocalDpi xmlns:a14="http://schemas.microsoft.com/office/drawing/2010/main" val="0"/>
                </a:ext>
              </a:extLst>
            </a:blip>
            <a:srcRect r="42332" b="39624"/>
            <a:stretch>
              <a:fillRect/>
            </a:stretch>
          </p:blipFill>
          <p:spPr bwMode="auto">
            <a:xfrm>
              <a:off x="1443" y="1103"/>
              <a:ext cx="2877" cy="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2" name="Line 52"/>
            <p:cNvSpPr>
              <a:spLocks noChangeShapeType="1"/>
            </p:cNvSpPr>
            <p:nvPr/>
          </p:nvSpPr>
          <p:spPr bwMode="auto">
            <a:xfrm>
              <a:off x="3827" y="2467"/>
              <a:ext cx="312" cy="296"/>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3" name="Line 54"/>
            <p:cNvSpPr>
              <a:spLocks noChangeShapeType="1"/>
            </p:cNvSpPr>
            <p:nvPr/>
          </p:nvSpPr>
          <p:spPr bwMode="auto">
            <a:xfrm>
              <a:off x="3437" y="2742"/>
              <a:ext cx="862" cy="596"/>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4" name="Line 55"/>
            <p:cNvSpPr>
              <a:spLocks noChangeShapeType="1"/>
            </p:cNvSpPr>
            <p:nvPr/>
          </p:nvSpPr>
          <p:spPr bwMode="auto">
            <a:xfrm>
              <a:off x="3024" y="2442"/>
              <a:ext cx="272" cy="603"/>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5" name="Line 59"/>
            <p:cNvSpPr>
              <a:spLocks noChangeShapeType="1"/>
            </p:cNvSpPr>
            <p:nvPr/>
          </p:nvSpPr>
          <p:spPr bwMode="auto">
            <a:xfrm flipH="1">
              <a:off x="1681" y="2424"/>
              <a:ext cx="174" cy="768"/>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6" name="Line 63"/>
            <p:cNvSpPr>
              <a:spLocks noChangeShapeType="1"/>
            </p:cNvSpPr>
            <p:nvPr/>
          </p:nvSpPr>
          <p:spPr bwMode="auto">
            <a:xfrm flipH="1">
              <a:off x="2652" y="2448"/>
              <a:ext cx="170" cy="343"/>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7" name="AutoShape 65"/>
            <p:cNvSpPr>
              <a:spLocks/>
            </p:cNvSpPr>
            <p:nvPr/>
          </p:nvSpPr>
          <p:spPr bwMode="auto">
            <a:xfrm>
              <a:off x="2820" y="2405"/>
              <a:ext cx="46" cy="89"/>
            </a:xfrm>
            <a:prstGeom prst="leftBrace">
              <a:avLst>
                <a:gd name="adj1" fmla="val 16123"/>
                <a:gd name="adj2" fmla="val 50000"/>
              </a:avLst>
            </a:prstGeom>
            <a:noFill/>
            <a:ln w="254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ltLang="en-US" b="1">
                <a:latin typeface="Times" charset="0"/>
              </a:endParaRPr>
            </a:p>
          </p:txBody>
        </p:sp>
        <p:sp>
          <p:nvSpPr>
            <p:cNvPr id="8208" name="Line 59"/>
            <p:cNvSpPr>
              <a:spLocks noChangeShapeType="1"/>
            </p:cNvSpPr>
            <p:nvPr/>
          </p:nvSpPr>
          <p:spPr bwMode="auto">
            <a:xfrm flipH="1">
              <a:off x="1681" y="2424"/>
              <a:ext cx="174" cy="76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9" name="Line 55"/>
            <p:cNvSpPr>
              <a:spLocks noChangeShapeType="1"/>
            </p:cNvSpPr>
            <p:nvPr/>
          </p:nvSpPr>
          <p:spPr bwMode="auto">
            <a:xfrm>
              <a:off x="3024" y="2442"/>
              <a:ext cx="272" cy="60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10" name="Line 63"/>
            <p:cNvSpPr>
              <a:spLocks noChangeShapeType="1"/>
            </p:cNvSpPr>
            <p:nvPr/>
          </p:nvSpPr>
          <p:spPr bwMode="auto">
            <a:xfrm flipH="1">
              <a:off x="2652" y="2448"/>
              <a:ext cx="170" cy="34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11" name="AutoShape 65"/>
            <p:cNvSpPr>
              <a:spLocks/>
            </p:cNvSpPr>
            <p:nvPr/>
          </p:nvSpPr>
          <p:spPr bwMode="auto">
            <a:xfrm>
              <a:off x="2820" y="2405"/>
              <a:ext cx="46" cy="89"/>
            </a:xfrm>
            <a:prstGeom prst="leftBrace">
              <a:avLst>
                <a:gd name="adj1" fmla="val 16123"/>
                <a:gd name="adj2" fmla="val 50000"/>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ltLang="en-US" b="1">
                <a:latin typeface="Times" charset="0"/>
              </a:endParaRPr>
            </a:p>
          </p:txBody>
        </p:sp>
        <p:sp>
          <p:nvSpPr>
            <p:cNvPr id="8212" name="Line 52"/>
            <p:cNvSpPr>
              <a:spLocks noChangeShapeType="1"/>
            </p:cNvSpPr>
            <p:nvPr/>
          </p:nvSpPr>
          <p:spPr bwMode="auto">
            <a:xfrm>
              <a:off x="3830" y="2470"/>
              <a:ext cx="312" cy="29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13" name="Line 54"/>
            <p:cNvSpPr>
              <a:spLocks noChangeShapeType="1"/>
            </p:cNvSpPr>
            <p:nvPr/>
          </p:nvSpPr>
          <p:spPr bwMode="auto">
            <a:xfrm>
              <a:off x="3434" y="2737"/>
              <a:ext cx="850" cy="59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195" name="Rectangle 2"/>
          <p:cNvSpPr>
            <a:spLocks noGrp="1" noChangeArrowheads="1"/>
          </p:cNvSpPr>
          <p:nvPr>
            <p:ph type="title"/>
          </p:nvPr>
        </p:nvSpPr>
        <p:spPr/>
        <p:txBody>
          <a:bodyPr/>
          <a:lstStyle/>
          <a:p>
            <a:r>
              <a:rPr lang="en-US" altLang="en-US" dirty="0" smtClean="0"/>
              <a:t>The light reactions, which involve the very hydrophobic chlorophyll, are located where in the chloroplast?</a:t>
            </a:r>
          </a:p>
        </p:txBody>
      </p:sp>
      <p:sp>
        <p:nvSpPr>
          <p:cNvPr id="8196" name="Text Box 31"/>
          <p:cNvSpPr txBox="1">
            <a:spLocks noChangeArrowheads="1"/>
          </p:cNvSpPr>
          <p:nvPr/>
        </p:nvSpPr>
        <p:spPr bwMode="auto">
          <a:xfrm>
            <a:off x="2533650" y="5060950"/>
            <a:ext cx="360363"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r>
              <a:rPr lang="en-US" altLang="en-US" sz="2800" dirty="0"/>
              <a:t>A.</a:t>
            </a:r>
          </a:p>
        </p:txBody>
      </p:sp>
      <p:sp>
        <p:nvSpPr>
          <p:cNvPr id="8197" name="Text Box 31"/>
          <p:cNvSpPr txBox="1">
            <a:spLocks noChangeArrowheads="1"/>
          </p:cNvSpPr>
          <p:nvPr/>
        </p:nvSpPr>
        <p:spPr bwMode="auto">
          <a:xfrm>
            <a:off x="4032250" y="4410075"/>
            <a:ext cx="34925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r>
              <a:rPr lang="en-US" altLang="en-US" sz="2800"/>
              <a:t>B.</a:t>
            </a:r>
          </a:p>
        </p:txBody>
      </p:sp>
      <p:sp>
        <p:nvSpPr>
          <p:cNvPr id="8198" name="Text Box 31"/>
          <p:cNvSpPr txBox="1">
            <a:spLocks noChangeArrowheads="1"/>
          </p:cNvSpPr>
          <p:nvPr/>
        </p:nvSpPr>
        <p:spPr bwMode="auto">
          <a:xfrm>
            <a:off x="5067300" y="4826000"/>
            <a:ext cx="1233488"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lnSpc>
                <a:spcPct val="95000"/>
              </a:lnSpc>
            </a:pPr>
            <a:r>
              <a:rPr lang="en-US" altLang="en-US" sz="2800"/>
              <a:t>C.</a:t>
            </a:r>
          </a:p>
          <a:p>
            <a:pPr eaLnBrk="0" hangingPunct="0">
              <a:lnSpc>
                <a:spcPct val="95000"/>
              </a:lnSpc>
            </a:pPr>
            <a:r>
              <a:rPr lang="en-US" altLang="en-US" sz="2800"/>
              <a:t>(lumen)</a:t>
            </a:r>
          </a:p>
        </p:txBody>
      </p:sp>
      <p:sp>
        <p:nvSpPr>
          <p:cNvPr id="8199" name="Text Box 31"/>
          <p:cNvSpPr txBox="1">
            <a:spLocks noChangeArrowheads="1"/>
          </p:cNvSpPr>
          <p:nvPr/>
        </p:nvSpPr>
        <p:spPr bwMode="auto">
          <a:xfrm>
            <a:off x="6597650" y="4300538"/>
            <a:ext cx="417513"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lnSpc>
                <a:spcPct val="95000"/>
              </a:lnSpc>
            </a:pPr>
            <a:r>
              <a:rPr lang="en-US" altLang="en-US" sz="2800"/>
              <a:t>E.</a:t>
            </a:r>
          </a:p>
        </p:txBody>
      </p:sp>
      <p:sp>
        <p:nvSpPr>
          <p:cNvPr id="8200" name="Text Box 31"/>
          <p:cNvSpPr txBox="1">
            <a:spLocks noChangeArrowheads="1"/>
          </p:cNvSpPr>
          <p:nvPr/>
        </p:nvSpPr>
        <p:spPr bwMode="auto">
          <a:xfrm>
            <a:off x="6832600" y="5216525"/>
            <a:ext cx="438150" cy="38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lnSpc>
                <a:spcPct val="95000"/>
              </a:lnSpc>
            </a:pPr>
            <a:r>
              <a:rPr lang="en-US" altLang="en-US" sz="2800"/>
              <a:t>D.</a:t>
            </a:r>
          </a:p>
        </p:txBody>
      </p:sp>
      <p:sp>
        <p:nvSpPr>
          <p:cNvPr id="3" name="Footer Placeholder 2"/>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2278494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55"/>
          <p:cNvGrpSpPr>
            <a:grpSpLocks/>
          </p:cNvGrpSpPr>
          <p:nvPr/>
        </p:nvGrpSpPr>
        <p:grpSpPr bwMode="auto">
          <a:xfrm>
            <a:off x="2290763" y="1751013"/>
            <a:ext cx="4567237" cy="3773487"/>
            <a:chOff x="1443" y="1103"/>
            <a:chExt cx="2877" cy="2377"/>
          </a:xfrm>
        </p:grpSpPr>
        <p:pic>
          <p:nvPicPr>
            <p:cNvPr id="9225" name="Picture 74" descr="08_03bChloroplastDetail-U"/>
            <p:cNvPicPr>
              <a:picLocks noChangeAspect="1" noChangeArrowheads="1"/>
            </p:cNvPicPr>
            <p:nvPr/>
          </p:nvPicPr>
          <p:blipFill>
            <a:blip r:embed="rId3">
              <a:extLst>
                <a:ext uri="{28A0092B-C50C-407E-A947-70E740481C1C}">
                  <a14:useLocalDpi xmlns:a14="http://schemas.microsoft.com/office/drawing/2010/main" val="0"/>
                </a:ext>
              </a:extLst>
            </a:blip>
            <a:srcRect r="42332" b="39624"/>
            <a:stretch>
              <a:fillRect/>
            </a:stretch>
          </p:blipFill>
          <p:spPr bwMode="auto">
            <a:xfrm>
              <a:off x="1443" y="1103"/>
              <a:ext cx="2877" cy="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6" name="Line 52"/>
            <p:cNvSpPr>
              <a:spLocks noChangeShapeType="1"/>
            </p:cNvSpPr>
            <p:nvPr/>
          </p:nvSpPr>
          <p:spPr bwMode="auto">
            <a:xfrm>
              <a:off x="3827" y="2467"/>
              <a:ext cx="312" cy="296"/>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27" name="Line 54"/>
            <p:cNvSpPr>
              <a:spLocks noChangeShapeType="1"/>
            </p:cNvSpPr>
            <p:nvPr/>
          </p:nvSpPr>
          <p:spPr bwMode="auto">
            <a:xfrm>
              <a:off x="3437" y="2742"/>
              <a:ext cx="862" cy="596"/>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28" name="Line 55"/>
            <p:cNvSpPr>
              <a:spLocks noChangeShapeType="1"/>
            </p:cNvSpPr>
            <p:nvPr/>
          </p:nvSpPr>
          <p:spPr bwMode="auto">
            <a:xfrm>
              <a:off x="3024" y="2442"/>
              <a:ext cx="272" cy="603"/>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29" name="Line 59"/>
            <p:cNvSpPr>
              <a:spLocks noChangeShapeType="1"/>
            </p:cNvSpPr>
            <p:nvPr/>
          </p:nvSpPr>
          <p:spPr bwMode="auto">
            <a:xfrm flipH="1">
              <a:off x="1681" y="2424"/>
              <a:ext cx="174" cy="768"/>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30" name="Line 63"/>
            <p:cNvSpPr>
              <a:spLocks noChangeShapeType="1"/>
            </p:cNvSpPr>
            <p:nvPr/>
          </p:nvSpPr>
          <p:spPr bwMode="auto">
            <a:xfrm flipH="1">
              <a:off x="2652" y="2448"/>
              <a:ext cx="170" cy="343"/>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31" name="AutoShape 65"/>
            <p:cNvSpPr>
              <a:spLocks/>
            </p:cNvSpPr>
            <p:nvPr/>
          </p:nvSpPr>
          <p:spPr bwMode="auto">
            <a:xfrm>
              <a:off x="2820" y="2405"/>
              <a:ext cx="46" cy="89"/>
            </a:xfrm>
            <a:prstGeom prst="leftBrace">
              <a:avLst>
                <a:gd name="adj1" fmla="val 16123"/>
                <a:gd name="adj2" fmla="val 50000"/>
              </a:avLst>
            </a:prstGeom>
            <a:noFill/>
            <a:ln w="254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ltLang="en-US" b="1">
                <a:latin typeface="Times" charset="0"/>
              </a:endParaRPr>
            </a:p>
          </p:txBody>
        </p:sp>
        <p:sp>
          <p:nvSpPr>
            <p:cNvPr id="9232" name="Line 59"/>
            <p:cNvSpPr>
              <a:spLocks noChangeShapeType="1"/>
            </p:cNvSpPr>
            <p:nvPr/>
          </p:nvSpPr>
          <p:spPr bwMode="auto">
            <a:xfrm flipH="1">
              <a:off x="1681" y="2424"/>
              <a:ext cx="174" cy="76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33" name="Line 55"/>
            <p:cNvSpPr>
              <a:spLocks noChangeShapeType="1"/>
            </p:cNvSpPr>
            <p:nvPr/>
          </p:nvSpPr>
          <p:spPr bwMode="auto">
            <a:xfrm>
              <a:off x="3024" y="2442"/>
              <a:ext cx="272" cy="60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34" name="Line 63"/>
            <p:cNvSpPr>
              <a:spLocks noChangeShapeType="1"/>
            </p:cNvSpPr>
            <p:nvPr/>
          </p:nvSpPr>
          <p:spPr bwMode="auto">
            <a:xfrm flipH="1">
              <a:off x="2652" y="2448"/>
              <a:ext cx="170" cy="34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35" name="AutoShape 65"/>
            <p:cNvSpPr>
              <a:spLocks/>
            </p:cNvSpPr>
            <p:nvPr/>
          </p:nvSpPr>
          <p:spPr bwMode="auto">
            <a:xfrm>
              <a:off x="2820" y="2405"/>
              <a:ext cx="46" cy="89"/>
            </a:xfrm>
            <a:prstGeom prst="leftBrace">
              <a:avLst>
                <a:gd name="adj1" fmla="val 16123"/>
                <a:gd name="adj2" fmla="val 50000"/>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ltLang="en-US" b="1">
                <a:latin typeface="Times" charset="0"/>
              </a:endParaRPr>
            </a:p>
          </p:txBody>
        </p:sp>
        <p:sp>
          <p:nvSpPr>
            <p:cNvPr id="9236" name="Line 52"/>
            <p:cNvSpPr>
              <a:spLocks noChangeShapeType="1"/>
            </p:cNvSpPr>
            <p:nvPr/>
          </p:nvSpPr>
          <p:spPr bwMode="auto">
            <a:xfrm>
              <a:off x="3830" y="2470"/>
              <a:ext cx="312" cy="29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37" name="Line 54"/>
            <p:cNvSpPr>
              <a:spLocks noChangeShapeType="1"/>
            </p:cNvSpPr>
            <p:nvPr/>
          </p:nvSpPr>
          <p:spPr bwMode="auto">
            <a:xfrm>
              <a:off x="3434" y="2737"/>
              <a:ext cx="850" cy="59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9219" name="Rectangle 2"/>
          <p:cNvSpPr>
            <a:spLocks noGrp="1" noChangeArrowheads="1"/>
          </p:cNvSpPr>
          <p:nvPr>
            <p:ph type="title"/>
          </p:nvPr>
        </p:nvSpPr>
        <p:spPr/>
        <p:txBody>
          <a:bodyPr/>
          <a:lstStyle/>
          <a:p>
            <a:r>
              <a:rPr lang="en-US" altLang="en-US" smtClean="0"/>
              <a:t>The light reactions, which involve the very hydrophobic chlorophyll, are located where in the chloroplast?</a:t>
            </a:r>
            <a:endParaRPr lang="en-US" altLang="en-US" dirty="0" smtClean="0"/>
          </a:p>
        </p:txBody>
      </p:sp>
      <p:sp>
        <p:nvSpPr>
          <p:cNvPr id="9220" name="Text Box 31"/>
          <p:cNvSpPr txBox="1">
            <a:spLocks noChangeArrowheads="1"/>
          </p:cNvSpPr>
          <p:nvPr/>
        </p:nvSpPr>
        <p:spPr bwMode="auto">
          <a:xfrm>
            <a:off x="2533650" y="5060950"/>
            <a:ext cx="360363"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r>
              <a:rPr lang="en-US" altLang="en-US" sz="2800"/>
              <a:t>A.</a:t>
            </a:r>
          </a:p>
        </p:txBody>
      </p:sp>
      <p:sp>
        <p:nvSpPr>
          <p:cNvPr id="9221" name="Text Box 31"/>
          <p:cNvSpPr txBox="1">
            <a:spLocks noChangeArrowheads="1"/>
          </p:cNvSpPr>
          <p:nvPr/>
        </p:nvSpPr>
        <p:spPr bwMode="auto">
          <a:xfrm>
            <a:off x="4032250" y="4410075"/>
            <a:ext cx="34925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r>
              <a:rPr lang="en-US" altLang="en-US" sz="2800" b="1"/>
              <a:t>B.</a:t>
            </a:r>
          </a:p>
        </p:txBody>
      </p:sp>
      <p:sp>
        <p:nvSpPr>
          <p:cNvPr id="9222" name="Text Box 31"/>
          <p:cNvSpPr txBox="1">
            <a:spLocks noChangeArrowheads="1"/>
          </p:cNvSpPr>
          <p:nvPr/>
        </p:nvSpPr>
        <p:spPr bwMode="auto">
          <a:xfrm>
            <a:off x="5067300" y="4826000"/>
            <a:ext cx="1233488"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lnSpc>
                <a:spcPct val="95000"/>
              </a:lnSpc>
            </a:pPr>
            <a:r>
              <a:rPr lang="en-US" altLang="en-US" sz="2800"/>
              <a:t>C.</a:t>
            </a:r>
          </a:p>
          <a:p>
            <a:pPr eaLnBrk="0" hangingPunct="0">
              <a:lnSpc>
                <a:spcPct val="95000"/>
              </a:lnSpc>
            </a:pPr>
            <a:r>
              <a:rPr lang="en-US" altLang="en-US" sz="2800"/>
              <a:t>(lumen)</a:t>
            </a:r>
          </a:p>
        </p:txBody>
      </p:sp>
      <p:sp>
        <p:nvSpPr>
          <p:cNvPr id="9223" name="Text Box 31"/>
          <p:cNvSpPr txBox="1">
            <a:spLocks noChangeArrowheads="1"/>
          </p:cNvSpPr>
          <p:nvPr/>
        </p:nvSpPr>
        <p:spPr bwMode="auto">
          <a:xfrm>
            <a:off x="6597650" y="4300538"/>
            <a:ext cx="417513"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lnSpc>
                <a:spcPct val="95000"/>
              </a:lnSpc>
            </a:pPr>
            <a:r>
              <a:rPr lang="en-US" altLang="en-US" sz="2800"/>
              <a:t>E.</a:t>
            </a:r>
          </a:p>
        </p:txBody>
      </p:sp>
      <p:sp>
        <p:nvSpPr>
          <p:cNvPr id="9224" name="Text Box 31"/>
          <p:cNvSpPr txBox="1">
            <a:spLocks noChangeArrowheads="1"/>
          </p:cNvSpPr>
          <p:nvPr/>
        </p:nvSpPr>
        <p:spPr bwMode="auto">
          <a:xfrm>
            <a:off x="6832600" y="5216525"/>
            <a:ext cx="438150" cy="38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lnSpc>
                <a:spcPct val="95000"/>
              </a:lnSpc>
            </a:pPr>
            <a:r>
              <a:rPr lang="en-US" altLang="en-US" sz="2800"/>
              <a:t>D.</a:t>
            </a:r>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Tree>
    <p:extLst>
      <p:ext uri="{BB962C8B-B14F-4D97-AF65-F5344CB8AC3E}">
        <p14:creationId xmlns:p14="http://schemas.microsoft.com/office/powerpoint/2010/main" val="102302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2290763" y="1751013"/>
            <a:ext cx="4567237" cy="3773487"/>
            <a:chOff x="1443" y="1103"/>
            <a:chExt cx="2877" cy="2377"/>
          </a:xfrm>
        </p:grpSpPr>
        <p:pic>
          <p:nvPicPr>
            <p:cNvPr id="10249" name="Picture 74" descr="08_03bChloroplastDetail-U"/>
            <p:cNvPicPr>
              <a:picLocks noChangeAspect="1" noChangeArrowheads="1"/>
            </p:cNvPicPr>
            <p:nvPr/>
          </p:nvPicPr>
          <p:blipFill>
            <a:blip r:embed="rId3">
              <a:extLst>
                <a:ext uri="{28A0092B-C50C-407E-A947-70E740481C1C}">
                  <a14:useLocalDpi xmlns:a14="http://schemas.microsoft.com/office/drawing/2010/main" val="0"/>
                </a:ext>
              </a:extLst>
            </a:blip>
            <a:srcRect r="42332" b="39624"/>
            <a:stretch>
              <a:fillRect/>
            </a:stretch>
          </p:blipFill>
          <p:spPr bwMode="auto">
            <a:xfrm>
              <a:off x="1443" y="1103"/>
              <a:ext cx="2877" cy="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0" name="Line 52"/>
            <p:cNvSpPr>
              <a:spLocks noChangeShapeType="1"/>
            </p:cNvSpPr>
            <p:nvPr/>
          </p:nvSpPr>
          <p:spPr bwMode="auto">
            <a:xfrm>
              <a:off x="3827" y="2467"/>
              <a:ext cx="312" cy="296"/>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1" name="Line 54"/>
            <p:cNvSpPr>
              <a:spLocks noChangeShapeType="1"/>
            </p:cNvSpPr>
            <p:nvPr/>
          </p:nvSpPr>
          <p:spPr bwMode="auto">
            <a:xfrm>
              <a:off x="3437" y="2742"/>
              <a:ext cx="862" cy="596"/>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2" name="Line 55"/>
            <p:cNvSpPr>
              <a:spLocks noChangeShapeType="1"/>
            </p:cNvSpPr>
            <p:nvPr/>
          </p:nvSpPr>
          <p:spPr bwMode="auto">
            <a:xfrm>
              <a:off x="3024" y="2442"/>
              <a:ext cx="272" cy="603"/>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3" name="Line 59"/>
            <p:cNvSpPr>
              <a:spLocks noChangeShapeType="1"/>
            </p:cNvSpPr>
            <p:nvPr/>
          </p:nvSpPr>
          <p:spPr bwMode="auto">
            <a:xfrm flipH="1">
              <a:off x="1681" y="2424"/>
              <a:ext cx="174" cy="768"/>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4" name="Line 63"/>
            <p:cNvSpPr>
              <a:spLocks noChangeShapeType="1"/>
            </p:cNvSpPr>
            <p:nvPr/>
          </p:nvSpPr>
          <p:spPr bwMode="auto">
            <a:xfrm flipH="1">
              <a:off x="2652" y="2448"/>
              <a:ext cx="170" cy="343"/>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5" name="AutoShape 65"/>
            <p:cNvSpPr>
              <a:spLocks/>
            </p:cNvSpPr>
            <p:nvPr/>
          </p:nvSpPr>
          <p:spPr bwMode="auto">
            <a:xfrm>
              <a:off x="2820" y="2405"/>
              <a:ext cx="46" cy="89"/>
            </a:xfrm>
            <a:prstGeom prst="leftBrace">
              <a:avLst>
                <a:gd name="adj1" fmla="val 16123"/>
                <a:gd name="adj2" fmla="val 50000"/>
              </a:avLst>
            </a:prstGeom>
            <a:noFill/>
            <a:ln w="254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ltLang="en-US" b="1">
                <a:latin typeface="Times" charset="0"/>
              </a:endParaRPr>
            </a:p>
          </p:txBody>
        </p:sp>
        <p:sp>
          <p:nvSpPr>
            <p:cNvPr id="10256" name="Line 59"/>
            <p:cNvSpPr>
              <a:spLocks noChangeShapeType="1"/>
            </p:cNvSpPr>
            <p:nvPr/>
          </p:nvSpPr>
          <p:spPr bwMode="auto">
            <a:xfrm flipH="1">
              <a:off x="1681" y="2424"/>
              <a:ext cx="174" cy="76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7" name="Line 55"/>
            <p:cNvSpPr>
              <a:spLocks noChangeShapeType="1"/>
            </p:cNvSpPr>
            <p:nvPr/>
          </p:nvSpPr>
          <p:spPr bwMode="auto">
            <a:xfrm>
              <a:off x="3024" y="2442"/>
              <a:ext cx="272" cy="60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8" name="Line 63"/>
            <p:cNvSpPr>
              <a:spLocks noChangeShapeType="1"/>
            </p:cNvSpPr>
            <p:nvPr/>
          </p:nvSpPr>
          <p:spPr bwMode="auto">
            <a:xfrm flipH="1">
              <a:off x="2652" y="2448"/>
              <a:ext cx="170" cy="34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9" name="AutoShape 65"/>
            <p:cNvSpPr>
              <a:spLocks/>
            </p:cNvSpPr>
            <p:nvPr/>
          </p:nvSpPr>
          <p:spPr bwMode="auto">
            <a:xfrm>
              <a:off x="2820" y="2405"/>
              <a:ext cx="46" cy="89"/>
            </a:xfrm>
            <a:prstGeom prst="leftBrace">
              <a:avLst>
                <a:gd name="adj1" fmla="val 16123"/>
                <a:gd name="adj2" fmla="val 50000"/>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ltLang="en-US" b="1">
                <a:latin typeface="Times" charset="0"/>
              </a:endParaRPr>
            </a:p>
          </p:txBody>
        </p:sp>
        <p:sp>
          <p:nvSpPr>
            <p:cNvPr id="10260" name="Line 52"/>
            <p:cNvSpPr>
              <a:spLocks noChangeShapeType="1"/>
            </p:cNvSpPr>
            <p:nvPr/>
          </p:nvSpPr>
          <p:spPr bwMode="auto">
            <a:xfrm>
              <a:off x="3830" y="2470"/>
              <a:ext cx="312" cy="29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61" name="Line 54"/>
            <p:cNvSpPr>
              <a:spLocks noChangeShapeType="1"/>
            </p:cNvSpPr>
            <p:nvPr/>
          </p:nvSpPr>
          <p:spPr bwMode="auto">
            <a:xfrm>
              <a:off x="3434" y="2737"/>
              <a:ext cx="850" cy="59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243" name="Rectangle 2"/>
          <p:cNvSpPr>
            <a:spLocks noGrp="1" noChangeArrowheads="1"/>
          </p:cNvSpPr>
          <p:nvPr>
            <p:ph type="title"/>
          </p:nvPr>
        </p:nvSpPr>
        <p:spPr/>
        <p:txBody>
          <a:bodyPr/>
          <a:lstStyle/>
          <a:p>
            <a:r>
              <a:rPr lang="en-US" altLang="en-US" smtClean="0"/>
              <a:t>The Calvin cycle reactions are located where in the chloroplast?</a:t>
            </a:r>
            <a:endParaRPr lang="en-US" altLang="en-US" dirty="0" smtClean="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
        <p:nvSpPr>
          <p:cNvPr id="10244" name="Text Box 31"/>
          <p:cNvSpPr txBox="1">
            <a:spLocks noChangeArrowheads="1"/>
          </p:cNvSpPr>
          <p:nvPr/>
        </p:nvSpPr>
        <p:spPr bwMode="auto">
          <a:xfrm>
            <a:off x="2533650" y="5060950"/>
            <a:ext cx="360363"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r>
              <a:rPr lang="en-US" altLang="en-US" sz="2800"/>
              <a:t>A.</a:t>
            </a:r>
          </a:p>
        </p:txBody>
      </p:sp>
      <p:sp>
        <p:nvSpPr>
          <p:cNvPr id="10245" name="Text Box 31"/>
          <p:cNvSpPr txBox="1">
            <a:spLocks noChangeArrowheads="1"/>
          </p:cNvSpPr>
          <p:nvPr/>
        </p:nvSpPr>
        <p:spPr bwMode="auto">
          <a:xfrm>
            <a:off x="4032250" y="4410075"/>
            <a:ext cx="34925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r>
              <a:rPr lang="en-US" altLang="en-US" sz="2800"/>
              <a:t>B.</a:t>
            </a:r>
          </a:p>
        </p:txBody>
      </p:sp>
      <p:sp>
        <p:nvSpPr>
          <p:cNvPr id="10246" name="Text Box 31"/>
          <p:cNvSpPr txBox="1">
            <a:spLocks noChangeArrowheads="1"/>
          </p:cNvSpPr>
          <p:nvPr/>
        </p:nvSpPr>
        <p:spPr bwMode="auto">
          <a:xfrm>
            <a:off x="6597650" y="4300538"/>
            <a:ext cx="417513"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lnSpc>
                <a:spcPct val="95000"/>
              </a:lnSpc>
            </a:pPr>
            <a:r>
              <a:rPr lang="en-US" altLang="en-US" sz="2800"/>
              <a:t>E.</a:t>
            </a:r>
          </a:p>
        </p:txBody>
      </p:sp>
      <p:sp>
        <p:nvSpPr>
          <p:cNvPr id="10247" name="Text Box 31"/>
          <p:cNvSpPr txBox="1">
            <a:spLocks noChangeArrowheads="1"/>
          </p:cNvSpPr>
          <p:nvPr/>
        </p:nvSpPr>
        <p:spPr bwMode="auto">
          <a:xfrm>
            <a:off x="6832600" y="5216525"/>
            <a:ext cx="438150" cy="38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lnSpc>
                <a:spcPct val="95000"/>
              </a:lnSpc>
            </a:pPr>
            <a:r>
              <a:rPr lang="en-US" altLang="en-US" sz="2800"/>
              <a:t>D.</a:t>
            </a:r>
          </a:p>
        </p:txBody>
      </p:sp>
      <p:sp>
        <p:nvSpPr>
          <p:cNvPr id="10248" name="Text Box 31"/>
          <p:cNvSpPr txBox="1">
            <a:spLocks noChangeArrowheads="1"/>
          </p:cNvSpPr>
          <p:nvPr/>
        </p:nvSpPr>
        <p:spPr bwMode="auto">
          <a:xfrm>
            <a:off x="5067300" y="4826000"/>
            <a:ext cx="1233488"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lnSpc>
                <a:spcPct val="95000"/>
              </a:lnSpc>
            </a:pPr>
            <a:r>
              <a:rPr lang="en-US" altLang="en-US" sz="2800"/>
              <a:t>C.</a:t>
            </a:r>
          </a:p>
          <a:p>
            <a:pPr eaLnBrk="0" hangingPunct="0">
              <a:lnSpc>
                <a:spcPct val="95000"/>
              </a:lnSpc>
            </a:pPr>
            <a:r>
              <a:rPr lang="en-US" altLang="en-US" sz="2800"/>
              <a:t>(lumen)</a:t>
            </a:r>
          </a:p>
        </p:txBody>
      </p:sp>
    </p:spTree>
    <p:extLst>
      <p:ext uri="{BB962C8B-B14F-4D97-AF65-F5344CB8AC3E}">
        <p14:creationId xmlns:p14="http://schemas.microsoft.com/office/powerpoint/2010/main" val="648238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2290763" y="1751013"/>
            <a:ext cx="4567237" cy="3773487"/>
            <a:chOff x="1443" y="1103"/>
            <a:chExt cx="2877" cy="2377"/>
          </a:xfrm>
        </p:grpSpPr>
        <p:pic>
          <p:nvPicPr>
            <p:cNvPr id="11273" name="Picture 74" descr="08_03bChloroplastDetail-U"/>
            <p:cNvPicPr>
              <a:picLocks noChangeAspect="1" noChangeArrowheads="1"/>
            </p:cNvPicPr>
            <p:nvPr/>
          </p:nvPicPr>
          <p:blipFill>
            <a:blip r:embed="rId3">
              <a:extLst>
                <a:ext uri="{28A0092B-C50C-407E-A947-70E740481C1C}">
                  <a14:useLocalDpi xmlns:a14="http://schemas.microsoft.com/office/drawing/2010/main" val="0"/>
                </a:ext>
              </a:extLst>
            </a:blip>
            <a:srcRect r="42332" b="39624"/>
            <a:stretch>
              <a:fillRect/>
            </a:stretch>
          </p:blipFill>
          <p:spPr bwMode="auto">
            <a:xfrm>
              <a:off x="1443" y="1103"/>
              <a:ext cx="2877" cy="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4" name="Line 52"/>
            <p:cNvSpPr>
              <a:spLocks noChangeShapeType="1"/>
            </p:cNvSpPr>
            <p:nvPr/>
          </p:nvSpPr>
          <p:spPr bwMode="auto">
            <a:xfrm>
              <a:off x="3827" y="2467"/>
              <a:ext cx="312" cy="296"/>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5" name="Line 54"/>
            <p:cNvSpPr>
              <a:spLocks noChangeShapeType="1"/>
            </p:cNvSpPr>
            <p:nvPr/>
          </p:nvSpPr>
          <p:spPr bwMode="auto">
            <a:xfrm>
              <a:off x="3437" y="2742"/>
              <a:ext cx="862" cy="596"/>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6" name="Line 55"/>
            <p:cNvSpPr>
              <a:spLocks noChangeShapeType="1"/>
            </p:cNvSpPr>
            <p:nvPr/>
          </p:nvSpPr>
          <p:spPr bwMode="auto">
            <a:xfrm>
              <a:off x="3024" y="2442"/>
              <a:ext cx="272" cy="603"/>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7" name="Line 59"/>
            <p:cNvSpPr>
              <a:spLocks noChangeShapeType="1"/>
            </p:cNvSpPr>
            <p:nvPr/>
          </p:nvSpPr>
          <p:spPr bwMode="auto">
            <a:xfrm flipH="1">
              <a:off x="1681" y="2424"/>
              <a:ext cx="174" cy="768"/>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8" name="Line 63"/>
            <p:cNvSpPr>
              <a:spLocks noChangeShapeType="1"/>
            </p:cNvSpPr>
            <p:nvPr/>
          </p:nvSpPr>
          <p:spPr bwMode="auto">
            <a:xfrm flipH="1">
              <a:off x="2652" y="2448"/>
              <a:ext cx="170" cy="343"/>
            </a:xfrm>
            <a:prstGeom prst="line">
              <a:avLst/>
            </a:prstGeom>
            <a:noFill/>
            <a:ln w="25400">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79" name="AutoShape 65"/>
            <p:cNvSpPr>
              <a:spLocks/>
            </p:cNvSpPr>
            <p:nvPr/>
          </p:nvSpPr>
          <p:spPr bwMode="auto">
            <a:xfrm>
              <a:off x="2820" y="2405"/>
              <a:ext cx="46" cy="89"/>
            </a:xfrm>
            <a:prstGeom prst="leftBrace">
              <a:avLst>
                <a:gd name="adj1" fmla="val 16123"/>
                <a:gd name="adj2" fmla="val 50000"/>
              </a:avLst>
            </a:prstGeom>
            <a:noFill/>
            <a:ln w="2540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ltLang="en-US" b="1">
                <a:latin typeface="Times" charset="0"/>
              </a:endParaRPr>
            </a:p>
          </p:txBody>
        </p:sp>
        <p:sp>
          <p:nvSpPr>
            <p:cNvPr id="11280" name="Line 59"/>
            <p:cNvSpPr>
              <a:spLocks noChangeShapeType="1"/>
            </p:cNvSpPr>
            <p:nvPr/>
          </p:nvSpPr>
          <p:spPr bwMode="auto">
            <a:xfrm flipH="1">
              <a:off x="1681" y="2424"/>
              <a:ext cx="174" cy="76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81" name="Line 55"/>
            <p:cNvSpPr>
              <a:spLocks noChangeShapeType="1"/>
            </p:cNvSpPr>
            <p:nvPr/>
          </p:nvSpPr>
          <p:spPr bwMode="auto">
            <a:xfrm>
              <a:off x="3024" y="2442"/>
              <a:ext cx="272" cy="60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82" name="Line 63"/>
            <p:cNvSpPr>
              <a:spLocks noChangeShapeType="1"/>
            </p:cNvSpPr>
            <p:nvPr/>
          </p:nvSpPr>
          <p:spPr bwMode="auto">
            <a:xfrm flipH="1">
              <a:off x="2652" y="2448"/>
              <a:ext cx="170" cy="34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83" name="AutoShape 65"/>
            <p:cNvSpPr>
              <a:spLocks/>
            </p:cNvSpPr>
            <p:nvPr/>
          </p:nvSpPr>
          <p:spPr bwMode="auto">
            <a:xfrm>
              <a:off x="2820" y="2405"/>
              <a:ext cx="46" cy="89"/>
            </a:xfrm>
            <a:prstGeom prst="leftBrace">
              <a:avLst>
                <a:gd name="adj1" fmla="val 16123"/>
                <a:gd name="adj2" fmla="val 50000"/>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ltLang="en-US" b="1">
                <a:latin typeface="Times" charset="0"/>
              </a:endParaRPr>
            </a:p>
          </p:txBody>
        </p:sp>
        <p:sp>
          <p:nvSpPr>
            <p:cNvPr id="11284" name="Line 52"/>
            <p:cNvSpPr>
              <a:spLocks noChangeShapeType="1"/>
            </p:cNvSpPr>
            <p:nvPr/>
          </p:nvSpPr>
          <p:spPr bwMode="auto">
            <a:xfrm>
              <a:off x="3830" y="2470"/>
              <a:ext cx="312" cy="29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85" name="Line 54"/>
            <p:cNvSpPr>
              <a:spLocks noChangeShapeType="1"/>
            </p:cNvSpPr>
            <p:nvPr/>
          </p:nvSpPr>
          <p:spPr bwMode="auto">
            <a:xfrm>
              <a:off x="3434" y="2737"/>
              <a:ext cx="850" cy="59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1267" name="Rectangle 2"/>
          <p:cNvSpPr>
            <a:spLocks noGrp="1" noChangeArrowheads="1"/>
          </p:cNvSpPr>
          <p:nvPr>
            <p:ph type="title"/>
          </p:nvPr>
        </p:nvSpPr>
        <p:spPr/>
        <p:txBody>
          <a:bodyPr/>
          <a:lstStyle/>
          <a:p>
            <a:r>
              <a:rPr lang="en-US" altLang="en-US" smtClean="0"/>
              <a:t>The Calvin cycle reactions are located where in the chloroplast?</a:t>
            </a:r>
            <a:endParaRPr lang="en-US" altLang="en-US" dirty="0" smtClean="0"/>
          </a:p>
        </p:txBody>
      </p:sp>
      <p:sp>
        <p:nvSpPr>
          <p:cNvPr id="2" name="Footer Placeholder 1"/>
          <p:cNvSpPr>
            <a:spLocks noGrp="1"/>
          </p:cNvSpPr>
          <p:nvPr>
            <p:ph type="ftr" sz="quarter" idx="3"/>
          </p:nvPr>
        </p:nvSpPr>
        <p:spPr/>
        <p:txBody>
          <a:bodyPr/>
          <a:lstStyle/>
          <a:p>
            <a:r>
              <a:rPr lang="en-US" smtClean="0"/>
              <a:t> © 2016 Pearson Education, Inc.</a:t>
            </a:r>
            <a:endParaRPr lang="en-US" dirty="0"/>
          </a:p>
        </p:txBody>
      </p:sp>
      <p:sp>
        <p:nvSpPr>
          <p:cNvPr id="11268" name="Text Box 31"/>
          <p:cNvSpPr txBox="1">
            <a:spLocks noChangeArrowheads="1"/>
          </p:cNvSpPr>
          <p:nvPr/>
        </p:nvSpPr>
        <p:spPr bwMode="auto">
          <a:xfrm>
            <a:off x="2533650" y="5060950"/>
            <a:ext cx="360363" cy="41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r>
              <a:rPr lang="en-US" altLang="en-US" sz="2800" b="1"/>
              <a:t>A.</a:t>
            </a:r>
          </a:p>
        </p:txBody>
      </p:sp>
      <p:sp>
        <p:nvSpPr>
          <p:cNvPr id="11269" name="Text Box 31"/>
          <p:cNvSpPr txBox="1">
            <a:spLocks noChangeArrowheads="1"/>
          </p:cNvSpPr>
          <p:nvPr/>
        </p:nvSpPr>
        <p:spPr bwMode="auto">
          <a:xfrm>
            <a:off x="4032250" y="4410075"/>
            <a:ext cx="34925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r>
              <a:rPr lang="en-US" altLang="en-US" sz="2800"/>
              <a:t>B.</a:t>
            </a:r>
          </a:p>
        </p:txBody>
      </p:sp>
      <p:sp>
        <p:nvSpPr>
          <p:cNvPr id="11270" name="Text Box 31"/>
          <p:cNvSpPr txBox="1">
            <a:spLocks noChangeArrowheads="1"/>
          </p:cNvSpPr>
          <p:nvPr/>
        </p:nvSpPr>
        <p:spPr bwMode="auto">
          <a:xfrm>
            <a:off x="6597650" y="4300538"/>
            <a:ext cx="417513"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lnSpc>
                <a:spcPct val="95000"/>
              </a:lnSpc>
            </a:pPr>
            <a:r>
              <a:rPr lang="en-US" altLang="en-US" sz="2800"/>
              <a:t>E.</a:t>
            </a:r>
          </a:p>
        </p:txBody>
      </p:sp>
      <p:sp>
        <p:nvSpPr>
          <p:cNvPr id="11271" name="Text Box 31"/>
          <p:cNvSpPr txBox="1">
            <a:spLocks noChangeArrowheads="1"/>
          </p:cNvSpPr>
          <p:nvPr/>
        </p:nvSpPr>
        <p:spPr bwMode="auto">
          <a:xfrm>
            <a:off x="6832600" y="5216525"/>
            <a:ext cx="438150" cy="38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lnSpc>
                <a:spcPct val="95000"/>
              </a:lnSpc>
            </a:pPr>
            <a:r>
              <a:rPr lang="en-US" altLang="en-US" sz="2800"/>
              <a:t>D.</a:t>
            </a:r>
          </a:p>
        </p:txBody>
      </p:sp>
      <p:sp>
        <p:nvSpPr>
          <p:cNvPr id="11272" name="Text Box 31"/>
          <p:cNvSpPr txBox="1">
            <a:spLocks noChangeArrowheads="1"/>
          </p:cNvSpPr>
          <p:nvPr/>
        </p:nvSpPr>
        <p:spPr bwMode="auto">
          <a:xfrm>
            <a:off x="5067300" y="4826000"/>
            <a:ext cx="1233488"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sz="3000">
                <a:solidFill>
                  <a:schemeClr val="tx1"/>
                </a:solidFill>
                <a:latin typeface="Arial" charset="0"/>
                <a:cs typeface="Arial" charset="0"/>
              </a:defRPr>
            </a:lvl1pPr>
            <a:lvl2pPr marL="37931725" indent="-37474525">
              <a:defRPr sz="2600">
                <a:solidFill>
                  <a:schemeClr val="tx1"/>
                </a:solidFill>
                <a:latin typeface="Arial" charset="0"/>
                <a:cs typeface="Arial" charset="0"/>
              </a:defRPr>
            </a:lvl2pPr>
            <a:lvl3pPr>
              <a:defRPr sz="2400">
                <a:solidFill>
                  <a:schemeClr val="tx1"/>
                </a:solidFill>
                <a:latin typeface="Arial" charset="0"/>
                <a:cs typeface="Arial" charset="0"/>
              </a:defRPr>
            </a:lvl3pPr>
            <a:lvl4pPr>
              <a:defRPr sz="2200">
                <a:solidFill>
                  <a:schemeClr val="tx1"/>
                </a:solidFill>
                <a:latin typeface="Arial" charset="0"/>
                <a:cs typeface="Arial" charset="0"/>
              </a:defRPr>
            </a:lvl4pPr>
            <a:lvl5pPr>
              <a:defRPr sz="2200">
                <a:solidFill>
                  <a:schemeClr val="tx1"/>
                </a:solidFill>
                <a:latin typeface="Arial" charset="0"/>
                <a:cs typeface="Arial" charset="0"/>
              </a:defRPr>
            </a:lvl5pPr>
            <a:lvl6pPr marL="3387725" indent="-419100" eaLnBrk="0" hangingPunct="0">
              <a:spcBef>
                <a:spcPct val="20000"/>
              </a:spcBef>
              <a:defRPr sz="2200">
                <a:solidFill>
                  <a:schemeClr val="tx1"/>
                </a:solidFill>
                <a:latin typeface="Arial" charset="0"/>
                <a:cs typeface="Arial" charset="0"/>
              </a:defRPr>
            </a:lvl6pPr>
            <a:lvl7pPr marL="3844925" indent="-419100" eaLnBrk="0" hangingPunct="0">
              <a:spcBef>
                <a:spcPct val="20000"/>
              </a:spcBef>
              <a:defRPr sz="2200">
                <a:solidFill>
                  <a:schemeClr val="tx1"/>
                </a:solidFill>
                <a:latin typeface="Arial" charset="0"/>
                <a:cs typeface="Arial" charset="0"/>
              </a:defRPr>
            </a:lvl7pPr>
            <a:lvl8pPr marL="4302125" indent="-419100" eaLnBrk="0" hangingPunct="0">
              <a:spcBef>
                <a:spcPct val="20000"/>
              </a:spcBef>
              <a:defRPr sz="2200">
                <a:solidFill>
                  <a:schemeClr val="tx1"/>
                </a:solidFill>
                <a:latin typeface="Arial" charset="0"/>
                <a:cs typeface="Arial" charset="0"/>
              </a:defRPr>
            </a:lvl8pPr>
            <a:lvl9pPr marL="4759325" indent="-419100" eaLnBrk="0" hangingPunct="0">
              <a:spcBef>
                <a:spcPct val="20000"/>
              </a:spcBef>
              <a:defRPr sz="2200">
                <a:solidFill>
                  <a:schemeClr val="tx1"/>
                </a:solidFill>
                <a:latin typeface="Arial" charset="0"/>
                <a:cs typeface="Arial" charset="0"/>
              </a:defRPr>
            </a:lvl9pPr>
          </a:lstStyle>
          <a:p>
            <a:pPr eaLnBrk="0" hangingPunct="0">
              <a:lnSpc>
                <a:spcPct val="95000"/>
              </a:lnSpc>
            </a:pPr>
            <a:r>
              <a:rPr lang="en-US" altLang="en-US" sz="2800"/>
              <a:t>C.</a:t>
            </a:r>
          </a:p>
          <a:p>
            <a:pPr eaLnBrk="0" hangingPunct="0">
              <a:lnSpc>
                <a:spcPct val="95000"/>
              </a:lnSpc>
            </a:pPr>
            <a:r>
              <a:rPr lang="en-US" altLang="en-US" sz="2800"/>
              <a:t>(lumen)</a:t>
            </a:r>
          </a:p>
        </p:txBody>
      </p:sp>
    </p:spTree>
    <p:extLst>
      <p:ext uri="{BB962C8B-B14F-4D97-AF65-F5344CB8AC3E}">
        <p14:creationId xmlns:p14="http://schemas.microsoft.com/office/powerpoint/2010/main" val="3386216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heme/theme1.xml><?xml version="1.0" encoding="utf-8"?>
<a:theme xmlns:a="http://schemas.openxmlformats.org/drawingml/2006/main" name="BIF2e_Clicker_Template">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Custom 2">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F2e_Clicker_Template" id="{E27C271B-F905-4E53-9637-7F905E2639B8}" vid="{9B04F184-6B16-4A18-A4BB-2C00D305D9A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BIF2e_Clicker_Template</Template>
  <TotalTime>6815</TotalTime>
  <Words>3374</Words>
  <Application>Microsoft Office PowerPoint</Application>
  <PresentationFormat>On-screen Show (4:3)</PresentationFormat>
  <Paragraphs>399</Paragraphs>
  <Slides>51</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ＭＳ Ｐゴシック</vt:lpstr>
      <vt:lpstr>Arial</vt:lpstr>
      <vt:lpstr>Symbol</vt:lpstr>
      <vt:lpstr>Times</vt:lpstr>
      <vt:lpstr>Times New Roman</vt:lpstr>
      <vt:lpstr>Wingdings</vt:lpstr>
      <vt:lpstr>BIF2e_Clicker_Template</vt:lpstr>
      <vt:lpstr>PowerPoint Presentation</vt:lpstr>
      <vt:lpstr>If you completely dried out a tree trunk, most of what remained would have come from the </vt:lpstr>
      <vt:lpstr>If you completely dried out a tree trunk, most of what remained would have come from the </vt:lpstr>
      <vt:lpstr>Where did the carbon found throughout the body of a plant originate?</vt:lpstr>
      <vt:lpstr>Where did the carbon found throughout the body of a plant originate?</vt:lpstr>
      <vt:lpstr>The light reactions, which involve the very hydrophobic chlorophyll, are located where in the chloroplast?</vt:lpstr>
      <vt:lpstr>The light reactions, which involve the very hydrophobic chlorophyll, are located where in the chloroplast?</vt:lpstr>
      <vt:lpstr>The Calvin cycle reactions are located where in the chloroplast?</vt:lpstr>
      <vt:lpstr>The Calvin cycle reactions are located where in the chloroplast?</vt:lpstr>
      <vt:lpstr>What color(s) of light will drive photosynthesis by green plants most efficiently? </vt:lpstr>
      <vt:lpstr>What color(s) of light will drive photosynthesis by green plants most efficiently? </vt:lpstr>
      <vt:lpstr>How are the light reactions and the Calvin cycle connected? </vt:lpstr>
      <vt:lpstr>How are the light reactions and the Calvin cycle connected? </vt:lpstr>
      <vt:lpstr>In this diagram, compound X is the CO2 acceptor. If light is cut off, then</vt:lpstr>
      <vt:lpstr>In this diagram, compound X is the CO2 acceptor. If light is cut off, then</vt:lpstr>
      <vt:lpstr>Photorespiration occurs because</vt:lpstr>
      <vt:lpstr>Photorespiration occurs because</vt:lpstr>
      <vt:lpstr>A flask of duckweed in water is placed under a bank of lights on a 12-hour light, 12-hour dark cycle, next to a control flask containing only water. Assuming no change in water temperature, which flask will have the lowest dissolved oxygen (DO) concentration, at what time?</vt:lpstr>
      <vt:lpstr>A flask of duckweed in water is placed under a bank of lights on a 12-hour light, 12-hour dark cycle, next to a control flask containing only water. Assuming no change in water temperature, which flask will have the lowest dissolved oxygen (DO) concentration, at what time?</vt:lpstr>
      <vt:lpstr>How will increasing atmospheric CO2 levels affect growth of terrestrial plants?</vt:lpstr>
      <vt:lpstr>How will increasing atmospheric CO2 levels affect growth of terrestrial plants?</vt:lpstr>
      <vt:lpstr>Where might you find oxygen-producing, chlorophyll- based photosynthesis?</vt:lpstr>
      <vt:lpstr>Where might you find oxygen-producing, chlorophyll- based photosynthesis?</vt:lpstr>
      <vt:lpstr>If you wanted to design a very specific chemical to target the light reactions of photosynthesis, where should that chemical be designed to go, most specifically? </vt:lpstr>
      <vt:lpstr>If you wanted to design a very specific chemical to target the light reactions of photosynthesis, where should that chemical be designed to go, most specifically? </vt:lpstr>
      <vt:lpstr>If you placed a leaf in a chamber filled with helium gas and shone light on it, ____ would decline in concentration over time inside the leaf and ____ would increase. </vt:lpstr>
      <vt:lpstr>If you placed a leaf in a chamber filled with helium gas and shone light on it, ____ would decline in concentration over time inside the leaf and ____ would increase. </vt:lpstr>
      <vt:lpstr>Which term is most closely associated with the use of NADPH during photosynthesis? </vt:lpstr>
      <vt:lpstr>Which term is most closely associated with the use of NADPH during photosynthesis? </vt:lpstr>
      <vt:lpstr>Which is least necessary for most photosynthesis on Earth?</vt:lpstr>
      <vt:lpstr>Which is least necessary for most photosynthesis on Earth?</vt:lpstr>
      <vt:lpstr>Which light bulb would be least useful for growing plants  indoors?</vt:lpstr>
      <vt:lpstr>Which light bulb would be least useful for growing plants  indoors?</vt:lpstr>
      <vt:lpstr>Which of the following accurately describes an action spectrum?</vt:lpstr>
      <vt:lpstr>Which of the following accurately describes an action spectrum?</vt:lpstr>
      <vt:lpstr>If you wanted to describe, using specific data, how a leaf uses the energy of absorbed photons, which of the following would you measure?</vt:lpstr>
      <vt:lpstr>If you wanted to describe, using specific data, how a leaf uses the energy of absorbed photons, which of the following would you measure?</vt:lpstr>
      <vt:lpstr>If you were studying a chloroplast and found a photosystem floating in the stroma, and this photosystem included chlorophylls a and b as well as protein, why would be unusual?</vt:lpstr>
      <vt:lpstr>If you were studying a chloroplast and found a photosystem floating in the stroma, and this photosystem included chlorophylls a and b as well as protein, why would be unusual?</vt:lpstr>
      <vt:lpstr>If you were studying the biochemistry of photosynthesis and found that GTP and NADH were produced after chlorophyll absorbed red and blue light in the thylakoid membranes, what would be unusual about this process?</vt:lpstr>
      <vt:lpstr>If you were studying the biochemistry of photosynthesis and found that GTP and NADH were produced after chlorophyll absorbed red and blue light in the thylakoid membranes, what would be unusual about this process?</vt:lpstr>
      <vt:lpstr>Place the steps of the Calvin cycle in the correct order:</vt:lpstr>
      <vt:lpstr>Place the steps of the Calvin cycle in the correct order:</vt:lpstr>
      <vt:lpstr>If you were walking in the desert and saw a rounded, spiny plant, what kind of photosynthesis might be occurring in the plant?</vt:lpstr>
      <vt:lpstr>If you were walking in the desert and saw a rounded, spiny plant, what kind of photosynthesis might be occurring in the plant?</vt:lpstr>
      <vt:lpstr>If you were walking past a pond in Minnesota and saw a waterlily in the pond, what kind of photosynthesis might be occurring in the plant?</vt:lpstr>
      <vt:lpstr>If you were walking past a pond in Minnesota and saw a waterlily in the pond, what kind of photosynthesis might be occurring in the plant?</vt:lpstr>
      <vt:lpstr>When studying a plant which, based on oxygen production, is actively photosynthesizing, you find very little glucose. Where did it all go? </vt:lpstr>
      <vt:lpstr>When studying a plant which, based on oxygen production, is actively photosynthesizing, you find very little glucose. Where did it all go? </vt:lpstr>
      <vt:lpstr>Which item(s) are provided to you by photosynthesis?</vt:lpstr>
      <vt:lpstr>Which item(s) are provided to you by photosynthesis?</vt:lpstr>
    </vt:vector>
  </TitlesOfParts>
  <Manager/>
  <Company>Pearson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Christopher Delgado</dc:creator>
  <cp:keywords/>
  <dc:description/>
  <cp:lastModifiedBy>Jennifer Hastings</cp:lastModifiedBy>
  <cp:revision>546</cp:revision>
  <cp:lastPrinted>2005-03-24T12:52:04Z</cp:lastPrinted>
  <dcterms:created xsi:type="dcterms:W3CDTF">2010-10-31T21:38:30Z</dcterms:created>
  <dcterms:modified xsi:type="dcterms:W3CDTF">2015-10-22T15:45:09Z</dcterms:modified>
  <cp:category/>
</cp:coreProperties>
</file>