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51"/>
  </p:notesMasterIdLst>
  <p:handoutMasterIdLst>
    <p:handoutMasterId r:id="rId52"/>
  </p:handoutMasterIdLst>
  <p:sldIdLst>
    <p:sldId id="359"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408" r:id="rId32"/>
    <p:sldId id="390" r:id="rId33"/>
    <p:sldId id="409" r:id="rId34"/>
    <p:sldId id="392" r:id="rId35"/>
    <p:sldId id="410" r:id="rId36"/>
    <p:sldId id="394" r:id="rId37"/>
    <p:sldId id="411" r:id="rId38"/>
    <p:sldId id="396" r:id="rId39"/>
    <p:sldId id="412" r:id="rId40"/>
    <p:sldId id="398" r:id="rId41"/>
    <p:sldId id="413" r:id="rId42"/>
    <p:sldId id="400" r:id="rId43"/>
    <p:sldId id="414" r:id="rId44"/>
    <p:sldId id="402" r:id="rId45"/>
    <p:sldId id="415" r:id="rId46"/>
    <p:sldId id="404" r:id="rId47"/>
    <p:sldId id="416" r:id="rId48"/>
    <p:sldId id="406" r:id="rId49"/>
    <p:sldId id="417" r:id="rId50"/>
  </p:sldIdLst>
  <p:sldSz cx="9144000" cy="6858000" type="screen4x3"/>
  <p:notesSz cx="6858000" cy="9144000"/>
  <p:custDataLst>
    <p:tags r:id="rId53"/>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5" pos="2880">
          <p15:clr>
            <a:srgbClr val="A4A3A4"/>
          </p15:clr>
        </p15:guide>
        <p15:guide id="6" orient="horz" pos="879">
          <p15:clr>
            <a:srgbClr val="A4A3A4"/>
          </p15:clr>
        </p15:guide>
        <p15:guide id="7" pos="17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A2"/>
    <a:srgbClr val="F9D209"/>
    <a:srgbClr val="990066"/>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0" autoAdjust="0"/>
    <p:restoredTop sz="86187" autoAdjust="0"/>
  </p:normalViewPr>
  <p:slideViewPr>
    <p:cSldViewPr snapToGrid="0">
      <p:cViewPr varScale="1">
        <p:scale>
          <a:sx n="81" d="100"/>
          <a:sy n="81" d="100"/>
        </p:scale>
        <p:origin x="108" y="384"/>
      </p:cViewPr>
      <p:guideLst>
        <p:guide orient="horz" pos="2160"/>
        <p:guide pos="2880"/>
        <p:guide orient="horz" pos="879"/>
        <p:guide pos="17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4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250F4C01-04A6-4224-BA79-280EE4A08F45}" type="slidenum">
              <a:rPr lang="en-US" altLang="en-US"/>
              <a:pPr/>
              <a:t>‹#›</a:t>
            </a:fld>
            <a:endParaRPr lang="en-US" altLang="en-US"/>
          </a:p>
        </p:txBody>
      </p:sp>
    </p:spTree>
    <p:extLst>
      <p:ext uri="{BB962C8B-B14F-4D97-AF65-F5344CB8AC3E}">
        <p14:creationId xmlns:p14="http://schemas.microsoft.com/office/powerpoint/2010/main" val="313125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F41C6CE0-6459-4002-B0FC-B0226444FE77}" type="slidenum">
              <a:rPr lang="en-US" altLang="en-US"/>
              <a:pPr/>
              <a:t>‹#›</a:t>
            </a:fld>
            <a:endParaRPr lang="en-US" altLang="en-US"/>
          </a:p>
        </p:txBody>
      </p:sp>
    </p:spTree>
    <p:extLst>
      <p:ext uri="{BB962C8B-B14F-4D97-AF65-F5344CB8AC3E}">
        <p14:creationId xmlns:p14="http://schemas.microsoft.com/office/powerpoint/2010/main" val="171057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C6CE0-6459-4002-B0FC-B0226444FE77}" type="slidenum">
              <a:rPr lang="en-US" altLang="en-US" smtClean="0"/>
              <a:pPr/>
              <a:t>1</a:t>
            </a:fld>
            <a:endParaRPr lang="en-US" altLang="en-US"/>
          </a:p>
        </p:txBody>
      </p:sp>
    </p:spTree>
    <p:extLst>
      <p:ext uri="{BB962C8B-B14F-4D97-AF65-F5344CB8AC3E}">
        <p14:creationId xmlns:p14="http://schemas.microsoft.com/office/powerpoint/2010/main" val="123958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F8F51DA0-A8B6-457C-B5F0-C690245A4DEA}" type="slidenum">
              <a:rPr lang="en-US" sz="1200">
                <a:latin typeface="Times New Roman" pitchFamily="92" charset="0"/>
              </a:rPr>
              <a:pPr/>
              <a:t>10</a:t>
            </a:fld>
            <a:endParaRPr lang="en-US" sz="1200">
              <a:latin typeface="Times New Roman" pitchFamily="92"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E. This </a:t>
            </a:r>
            <a:r>
              <a:rPr lang="en-US" dirty="0" smtClean="0">
                <a:latin typeface="Times New Roman" pitchFamily="92" charset="0"/>
                <a:ea typeface="ＭＳ Ｐゴシック" pitchFamily="92" charset="-128"/>
              </a:rPr>
              <a:t>topic is covered in Concepts 2.4 and 2.5. To connect to later/other material, briefly discuss either the bicarbonate buffering of blood pH or carbonic anhydrase, the world’s fastest enzyme, critical in both plants and animals for gas exchange.</a:t>
            </a:r>
          </a:p>
        </p:txBody>
      </p:sp>
    </p:spTree>
    <p:extLst>
      <p:ext uri="{BB962C8B-B14F-4D97-AF65-F5344CB8AC3E}">
        <p14:creationId xmlns:p14="http://schemas.microsoft.com/office/powerpoint/2010/main" val="356130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F7A60382-BB70-42AA-9EAA-46B97DD5FBB7}" type="slidenum">
              <a:rPr lang="en-US" sz="1200">
                <a:latin typeface="Times New Roman" pitchFamily="92" charset="0"/>
              </a:rPr>
              <a:pPr/>
              <a:t>11</a:t>
            </a:fld>
            <a:endParaRPr lang="en-US" sz="1200">
              <a:latin typeface="Times New Roman" pitchFamily="92" charset="0"/>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71726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47967E7D-3522-455B-8301-FBB8286C0911}" type="slidenum">
              <a:rPr lang="en-US" sz="1200">
                <a:latin typeface="Times New Roman" pitchFamily="92" charset="0"/>
              </a:rPr>
              <a:pPr/>
              <a:t>12</a:t>
            </a:fld>
            <a:endParaRPr lang="en-US" sz="1200">
              <a:latin typeface="Times New Roman" pitchFamily="92"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D. This </a:t>
            </a:r>
            <a:r>
              <a:rPr lang="en-US" dirty="0" smtClean="0">
                <a:latin typeface="Times New Roman" pitchFamily="92" charset="0"/>
                <a:ea typeface="ＭＳ Ｐゴシック" pitchFamily="92" charset="-128"/>
              </a:rPr>
              <a:t>question emphasizes that the unique nature of water is due to extensive hydrogen bonding and deals with Concept 2.5.</a:t>
            </a:r>
          </a:p>
        </p:txBody>
      </p:sp>
    </p:spTree>
    <p:extLst>
      <p:ext uri="{BB962C8B-B14F-4D97-AF65-F5344CB8AC3E}">
        <p14:creationId xmlns:p14="http://schemas.microsoft.com/office/powerpoint/2010/main" val="55285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1C4F1C3E-C14B-4B22-9D17-90400B5A0E16}" type="slidenum">
              <a:rPr lang="en-US" sz="1200">
                <a:latin typeface="Times New Roman" pitchFamily="92" charset="0"/>
              </a:rPr>
              <a:pPr/>
              <a:t>13</a:t>
            </a:fld>
            <a:endParaRPr lang="en-US" sz="1200">
              <a:latin typeface="Times New Roman" pitchFamily="92" charset="0"/>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15242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2EDC48D8-BE0E-4DC8-9852-F96BF5BA7A58}" type="slidenum">
              <a:rPr lang="en-US" sz="1200">
                <a:latin typeface="Times New Roman" pitchFamily="92" charset="0"/>
              </a:rPr>
              <a:pPr/>
              <a:t>14</a:t>
            </a:fld>
            <a:endParaRPr lang="en-US" sz="1200">
              <a:latin typeface="Times New Roman" pitchFamily="92" charset="0"/>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B. This </a:t>
            </a:r>
            <a:r>
              <a:rPr lang="en-US" dirty="0" smtClean="0">
                <a:latin typeface="Times New Roman" pitchFamily="92" charset="0"/>
                <a:ea typeface="ＭＳ Ｐゴシック" pitchFamily="92" charset="-128"/>
              </a:rPr>
              <a:t>deals with Concepts 2.3 and 2.5. Introduce the idea that A does not allow one to differentiate between either option. Review the nature of hydrogen bonds and van der Waals interactions.</a:t>
            </a:r>
          </a:p>
        </p:txBody>
      </p:sp>
    </p:spTree>
    <p:extLst>
      <p:ext uri="{BB962C8B-B14F-4D97-AF65-F5344CB8AC3E}">
        <p14:creationId xmlns:p14="http://schemas.microsoft.com/office/powerpoint/2010/main" val="1250917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FD2E74EF-071D-4FF1-9202-E416020B3FA3}" type="slidenum">
              <a:rPr lang="en-US" sz="1200">
                <a:latin typeface="Times New Roman" pitchFamily="92" charset="0"/>
              </a:rPr>
              <a:pPr/>
              <a:t>15</a:t>
            </a:fld>
            <a:endParaRPr lang="en-US" sz="1200">
              <a:latin typeface="Times New Roman" pitchFamily="92"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85223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3AC768DA-4F19-4C47-B788-68850169FB88}" type="slidenum">
              <a:rPr lang="en-US" sz="1200">
                <a:latin typeface="Times New Roman" pitchFamily="92" charset="0"/>
              </a:rPr>
              <a:pPr/>
              <a:t>16</a:t>
            </a:fld>
            <a:endParaRPr lang="en-US" sz="1200">
              <a:latin typeface="Times New Roman" pitchFamily="92"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B. This </a:t>
            </a:r>
            <a:r>
              <a:rPr lang="en-US" dirty="0" smtClean="0">
                <a:latin typeface="Times New Roman" pitchFamily="92" charset="0"/>
                <a:ea typeface="ＭＳ Ｐゴシック" pitchFamily="92" charset="-128"/>
              </a:rPr>
              <a:t>relates to Concept 2.5. Discuss briefly an example of each property used by living things or affecting living things.</a:t>
            </a:r>
          </a:p>
        </p:txBody>
      </p:sp>
    </p:spTree>
    <p:extLst>
      <p:ext uri="{BB962C8B-B14F-4D97-AF65-F5344CB8AC3E}">
        <p14:creationId xmlns:p14="http://schemas.microsoft.com/office/powerpoint/2010/main" val="75032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6C237EE6-C9ED-422C-B114-6E880C77B6F3}" type="slidenum">
              <a:rPr lang="en-US" sz="1200">
                <a:latin typeface="Times New Roman" pitchFamily="92" charset="0"/>
              </a:rPr>
              <a:pPr/>
              <a:t>17</a:t>
            </a:fld>
            <a:endParaRPr lang="en-US" sz="1200">
              <a:latin typeface="Times New Roman" pitchFamily="92"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52040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BE5BBCA1-0517-40D3-8EFC-DDC6035A6664}" type="slidenum">
              <a:rPr lang="en-US" sz="1200">
                <a:latin typeface="Times New Roman" pitchFamily="92" charset="0"/>
              </a:rPr>
              <a:pPr/>
              <a:t>18</a:t>
            </a:fld>
            <a:endParaRPr lang="en-US" sz="1200">
              <a:latin typeface="Times New Roman" pitchFamily="92"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B. This </a:t>
            </a:r>
            <a:r>
              <a:rPr lang="en-US" dirty="0" smtClean="0">
                <a:latin typeface="Times New Roman" pitchFamily="92" charset="0"/>
                <a:ea typeface="ＭＳ Ｐゴシック" pitchFamily="92" charset="-128"/>
              </a:rPr>
              <a:t>comes from Concept 2.5. Discuss the relationship of this property to the value of sweating in animals or transpiration in plants on a hot day.</a:t>
            </a:r>
          </a:p>
        </p:txBody>
      </p:sp>
    </p:spTree>
    <p:extLst>
      <p:ext uri="{BB962C8B-B14F-4D97-AF65-F5344CB8AC3E}">
        <p14:creationId xmlns:p14="http://schemas.microsoft.com/office/powerpoint/2010/main" val="66247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8C0DE26A-23D8-4D9D-A366-B64AD3342383}" type="slidenum">
              <a:rPr lang="en-US" sz="1200">
                <a:latin typeface="Times New Roman" pitchFamily="92" charset="0"/>
              </a:rPr>
              <a:pPr/>
              <a:t>19</a:t>
            </a:fld>
            <a:endParaRPr lang="en-US" sz="1200">
              <a:latin typeface="Times New Roman" pitchFamily="92"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152762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080A7AEC-88F0-4308-B8E7-56DF3DF697AF}" type="slidenum">
              <a:rPr lang="en-US" sz="1200" smtClean="0">
                <a:latin typeface="Times New Roman" pitchFamily="92" charset="0"/>
              </a:rPr>
              <a:pPr/>
              <a:t>2</a:t>
            </a:fld>
            <a:endParaRPr lang="en-US" sz="1200" smtClean="0">
              <a:latin typeface="Times New Roman" pitchFamily="92"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solidFill>
                  <a:schemeClr val="tx1"/>
                </a:solidFill>
                <a:latin typeface="Times New Roman" pitchFamily="92" charset="0"/>
                <a:ea typeface="ＭＳ Ｐゴシック" pitchFamily="92" charset="-128"/>
              </a:rPr>
              <a:t>Answer: A is the best choice because the elements are in columns (in the abbreviated periodic table shown) that readily gain and lose one electron each. Other options are in more interior columns and do not easily ionize in this way.</a:t>
            </a:r>
          </a:p>
          <a:p>
            <a:r>
              <a:rPr lang="en-US" dirty="0" smtClean="0">
                <a:solidFill>
                  <a:schemeClr val="tx1"/>
                </a:solidFill>
                <a:latin typeface="Times New Roman" pitchFamily="92" charset="0"/>
                <a:ea typeface="ＭＳ Ｐゴシック" pitchFamily="92" charset="-128"/>
              </a:rPr>
              <a:t>This question is aimed at Concept 2.3. It should lead to a discussion of the basic concepts of electronegativity and types of bonds. *This continues in the next slide, so be sure to discuss covalent bonds now and to follow up with the next Clicker slide.*</a:t>
            </a:r>
          </a:p>
        </p:txBody>
      </p:sp>
    </p:spTree>
    <p:extLst>
      <p:ext uri="{BB962C8B-B14F-4D97-AF65-F5344CB8AC3E}">
        <p14:creationId xmlns:p14="http://schemas.microsoft.com/office/powerpoint/2010/main" val="3817212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7AC4B4C3-9D82-4501-917A-D6E4A7096780}" type="slidenum">
              <a:rPr lang="en-US" sz="1200">
                <a:latin typeface="Times New Roman" pitchFamily="92" charset="0"/>
              </a:rPr>
              <a:pPr/>
              <a:t>20</a:t>
            </a:fld>
            <a:endParaRPr lang="en-US" sz="1200">
              <a:latin typeface="Times New Roman" pitchFamily="92"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D. This </a:t>
            </a:r>
            <a:r>
              <a:rPr lang="en-US" dirty="0" smtClean="0">
                <a:latin typeface="Times New Roman" pitchFamily="92" charset="0"/>
                <a:ea typeface="ＭＳ Ｐゴシック" pitchFamily="92" charset="-128"/>
              </a:rPr>
              <a:t>connects to Concept 2.5. Using the figure showing gas bubbles escaping from an aquatic plant, relate the formation of those bubbles due to surface tension to the surface tension-derived phenomena in A</a:t>
            </a:r>
            <a:r>
              <a:rPr lang="en-US" sz="1200" kern="1200" dirty="0" smtClean="0">
                <a:solidFill>
                  <a:schemeClr val="tx1"/>
                </a:solidFill>
                <a:effectLst/>
                <a:latin typeface="Times New Roman" charset="0"/>
                <a:ea typeface="ＭＳ Ｐゴシック" charset="-128"/>
                <a:cs typeface="ＭＳ Ｐゴシック" charset="-128"/>
              </a:rPr>
              <a:t>–</a:t>
            </a:r>
            <a:r>
              <a:rPr lang="en-US" dirty="0" smtClean="0">
                <a:latin typeface="Times New Roman" pitchFamily="92" charset="0"/>
                <a:ea typeface="ＭＳ Ｐゴシック" pitchFamily="92" charset="-128"/>
              </a:rPr>
              <a:t>C.</a:t>
            </a:r>
          </a:p>
        </p:txBody>
      </p:sp>
    </p:spTree>
    <p:extLst>
      <p:ext uri="{BB962C8B-B14F-4D97-AF65-F5344CB8AC3E}">
        <p14:creationId xmlns:p14="http://schemas.microsoft.com/office/powerpoint/2010/main" val="215766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B8E25951-63E1-4966-B800-3C78FA9CEFDF}" type="slidenum">
              <a:rPr lang="en-US" sz="1200">
                <a:latin typeface="Times New Roman" pitchFamily="92" charset="0"/>
              </a:rPr>
              <a:pPr/>
              <a:t>21</a:t>
            </a:fld>
            <a:endParaRPr lang="en-US" sz="1200">
              <a:latin typeface="Times New Roman" pitchFamily="92"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269612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E. Ocean water stays cooler due to the higher specific heat of water, and winds moving from the ocean to land are cooler. However, these winds warm as they pass over more and more land, providing less and less cooling. This relates to Concept 2.5.</a:t>
            </a:r>
          </a:p>
        </p:txBody>
      </p:sp>
    </p:spTree>
    <p:extLst>
      <p:ext uri="{BB962C8B-B14F-4D97-AF65-F5344CB8AC3E}">
        <p14:creationId xmlns:p14="http://schemas.microsoft.com/office/powerpoint/2010/main" val="4119049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207711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E. All of the options given</a:t>
            </a:r>
            <a:r>
              <a:rPr lang="en-US" baseline="0" dirty="0" smtClean="0">
                <a:latin typeface="Times New Roman" pitchFamily="92" charset="0"/>
                <a:ea typeface="ＭＳ Ｐゴシック" pitchFamily="92" charset="-128"/>
              </a:rPr>
              <a:t> </a:t>
            </a:r>
            <a:r>
              <a:rPr lang="en-US" dirty="0" smtClean="0">
                <a:latin typeface="Times New Roman" pitchFamily="92" charset="0"/>
                <a:ea typeface="ＭＳ Ｐゴシック" pitchFamily="92" charset="-128"/>
              </a:rPr>
              <a:t>are chemical elements, which can make compounds, but are not compounds themselves. Please see Concept 2.1.</a:t>
            </a:r>
          </a:p>
        </p:txBody>
      </p:sp>
    </p:spTree>
    <p:extLst>
      <p:ext uri="{BB962C8B-B14F-4D97-AF65-F5344CB8AC3E}">
        <p14:creationId xmlns:p14="http://schemas.microsoft.com/office/powerpoint/2010/main" val="3666746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4273430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92" charset="0"/>
                <a:ea typeface="ＭＳ Ｐゴシック" pitchFamily="92" charset="-128"/>
              </a:rPr>
              <a:t>Answer: E. The four most abundant chemical elements in living things are carbon, hydrogen, oxygen, and nitrogen. Please see Concept 2.1.</a:t>
            </a:r>
          </a:p>
        </p:txBody>
      </p:sp>
    </p:spTree>
    <p:extLst>
      <p:ext uri="{BB962C8B-B14F-4D97-AF65-F5344CB8AC3E}">
        <p14:creationId xmlns:p14="http://schemas.microsoft.com/office/powerpoint/2010/main" val="4057555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895152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D. Radioactive isotopes can be very dangerous and so would not be used for cleaning wounds. Concept 2.2 discusses different forms of chemical elements.</a:t>
            </a:r>
          </a:p>
        </p:txBody>
      </p:sp>
    </p:spTree>
    <p:extLst>
      <p:ext uri="{BB962C8B-B14F-4D97-AF65-F5344CB8AC3E}">
        <p14:creationId xmlns:p14="http://schemas.microsoft.com/office/powerpoint/2010/main" val="896702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27143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B4BFFBFF-CBF3-4B89-90B0-2A58A6360105}" type="slidenum">
              <a:rPr lang="en-US" sz="1200">
                <a:latin typeface="Times New Roman" pitchFamily="92" charset="0"/>
              </a:rPr>
              <a:pPr/>
              <a:t>3</a:t>
            </a:fld>
            <a:endParaRPr lang="en-US" sz="1200">
              <a:latin typeface="Times New Roman" pitchFamily="92"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196905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92" charset="0"/>
                <a:ea typeface="ＭＳ Ｐゴシック" pitchFamily="92" charset="-128"/>
              </a:rPr>
              <a:t>Answer: A. Chemical bonds, as discussed in Concept 2.3, are made using electrons, and covalent bonds are stronger than ionic bonds. Boards and paper are made using material from trees, and boards are stronger than paper.</a:t>
            </a:r>
          </a:p>
        </p:txBody>
      </p:sp>
    </p:spTree>
    <p:extLst>
      <p:ext uri="{BB962C8B-B14F-4D97-AF65-F5344CB8AC3E}">
        <p14:creationId xmlns:p14="http://schemas.microsoft.com/office/powerpoint/2010/main" val="1131380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932526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92" charset="0"/>
                <a:ea typeface="ＭＳ Ｐゴシック" pitchFamily="92" charset="-128"/>
              </a:rPr>
              <a:t>Answer: D. Double bonds are covalent bonds, and a double bond involves four shared electrons. Please see Concept 2.3.</a:t>
            </a:r>
          </a:p>
        </p:txBody>
      </p:sp>
    </p:spTree>
    <p:extLst>
      <p:ext uri="{BB962C8B-B14F-4D97-AF65-F5344CB8AC3E}">
        <p14:creationId xmlns:p14="http://schemas.microsoft.com/office/powerpoint/2010/main" val="1892644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4053737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C, because a nonpolar bond should have two atoms of the same element, and Na and </a:t>
            </a:r>
            <a:r>
              <a:rPr lang="en-US" dirty="0" err="1" smtClean="0">
                <a:latin typeface="Times New Roman" pitchFamily="92" charset="0"/>
                <a:ea typeface="ＭＳ Ｐゴシック" pitchFamily="92" charset="-128"/>
              </a:rPr>
              <a:t>Ca</a:t>
            </a:r>
            <a:r>
              <a:rPr lang="en-US" dirty="0" smtClean="0">
                <a:latin typeface="Times New Roman" pitchFamily="92" charset="0"/>
                <a:ea typeface="ＭＳ Ｐゴシック" pitchFamily="92" charset="-128"/>
              </a:rPr>
              <a:t> form ionic bonds, as described in Concepts 2.1 and 2.3.</a:t>
            </a:r>
          </a:p>
        </p:txBody>
      </p:sp>
    </p:spTree>
    <p:extLst>
      <p:ext uri="{BB962C8B-B14F-4D97-AF65-F5344CB8AC3E}">
        <p14:creationId xmlns:p14="http://schemas.microsoft.com/office/powerpoint/2010/main" val="3487208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845694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C. The reactants combine to produce the product, which is water in this example from Concept 2.4.</a:t>
            </a:r>
          </a:p>
        </p:txBody>
      </p:sp>
    </p:spTree>
    <p:extLst>
      <p:ext uri="{BB962C8B-B14F-4D97-AF65-F5344CB8AC3E}">
        <p14:creationId xmlns:p14="http://schemas.microsoft.com/office/powerpoint/2010/main" val="185080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36464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 Photosynthesis, which produces the oxygen in the bubbles, creates covalent bonds in carbohydrates.</a:t>
            </a:r>
          </a:p>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672033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65996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5CE8155A-74F1-4168-BA5C-6D4395F2C25E}" type="slidenum">
              <a:rPr lang="en-US" sz="1200">
                <a:latin typeface="Times New Roman" pitchFamily="92" charset="0"/>
              </a:rPr>
              <a:pPr/>
              <a:t>4</a:t>
            </a:fld>
            <a:endParaRPr lang="en-US" sz="1200">
              <a:latin typeface="Times New Roman" pitchFamily="92"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E is the best choice since these two will readily share electrons, having the same electronegativity. Discuss how other pairs differ from them in these characteristics.</a:t>
            </a:r>
          </a:p>
          <a:p>
            <a:r>
              <a:rPr lang="en-US" dirty="0" smtClean="0">
                <a:latin typeface="Times New Roman" pitchFamily="92" charset="0"/>
                <a:ea typeface="ＭＳ Ｐゴシック" pitchFamily="92" charset="-128"/>
              </a:rPr>
              <a:t>This question is aimed at Concept 2.3. It should lead to a discussion of the basic concepts of electronegativity and types of bonds. One way to change this question would be to add C and H as a choice. This could be used to lead into a more detailed discussion. *Also, discuss the kinds of bonds that these pairs do form in living systems, such as the double bonds between oxygen and carbon seen in sugars.*</a:t>
            </a:r>
          </a:p>
        </p:txBody>
      </p:sp>
    </p:spTree>
    <p:extLst>
      <p:ext uri="{BB962C8B-B14F-4D97-AF65-F5344CB8AC3E}">
        <p14:creationId xmlns:p14="http://schemas.microsoft.com/office/powerpoint/2010/main" val="3364258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92" charset="0"/>
                <a:ea typeface="ＭＳ Ｐゴシック" pitchFamily="92" charset="-128"/>
              </a:rPr>
              <a:t>Answer: B. Adhesion helps support water columns moving up the tree as water binds to cell walls, and cohesion allows the driving force for movement to be transmitted from water molecule to water molecule, as described in Concept 2.5.</a:t>
            </a:r>
          </a:p>
        </p:txBody>
      </p:sp>
    </p:spTree>
    <p:extLst>
      <p:ext uri="{BB962C8B-B14F-4D97-AF65-F5344CB8AC3E}">
        <p14:creationId xmlns:p14="http://schemas.microsoft.com/office/powerpoint/2010/main" val="2514964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2320121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92" charset="0"/>
                <a:ea typeface="ＭＳ Ｐゴシック" pitchFamily="92" charset="-128"/>
              </a:rPr>
              <a:t>Answer: A. On Earth, both plants and animals release small amounts of water to reduce temperature, based on water’s high heat of vaporization. Please see Concept 2.5.</a:t>
            </a:r>
          </a:p>
        </p:txBody>
      </p:sp>
    </p:spTree>
    <p:extLst>
      <p:ext uri="{BB962C8B-B14F-4D97-AF65-F5344CB8AC3E}">
        <p14:creationId xmlns:p14="http://schemas.microsoft.com/office/powerpoint/2010/main" val="285094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775172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D. A fish in Minnesota would face being crushed by ice each winter if water ice were more dense than liquid water, which</a:t>
            </a:r>
            <a:r>
              <a:rPr lang="en-US" baseline="0" dirty="0" smtClean="0">
                <a:latin typeface="Times New Roman" pitchFamily="92" charset="0"/>
                <a:ea typeface="ＭＳ Ｐゴシック" pitchFamily="92" charset="-128"/>
              </a:rPr>
              <a:t> would lead </a:t>
            </a:r>
            <a:r>
              <a:rPr lang="en-US" dirty="0" smtClean="0">
                <a:latin typeface="Times New Roman" pitchFamily="92" charset="0"/>
                <a:ea typeface="ＭＳ Ｐゴシック" pitchFamily="92" charset="-128"/>
              </a:rPr>
              <a:t>a layer of water ice to sink to the bottom of a pond. Please see Concept 2.5.</a:t>
            </a:r>
          </a:p>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942569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893189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 The hydrogen bonds between water molecules lead to a less-dense, open structure when water freezes, as described in Concept 2.5.</a:t>
            </a:r>
          </a:p>
        </p:txBody>
      </p:sp>
    </p:spTree>
    <p:extLst>
      <p:ext uri="{BB962C8B-B14F-4D97-AF65-F5344CB8AC3E}">
        <p14:creationId xmlns:p14="http://schemas.microsoft.com/office/powerpoint/2010/main" val="4082289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602865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 Membranes consist of hydrophobic materials, which do not mix well with water. Please see Concept 2.5.</a:t>
            </a:r>
          </a:p>
        </p:txBody>
      </p:sp>
    </p:spTree>
    <p:extLst>
      <p:ext uri="{BB962C8B-B14F-4D97-AF65-F5344CB8AC3E}">
        <p14:creationId xmlns:p14="http://schemas.microsoft.com/office/powerpoint/2010/main" val="121799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400224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45226CCD-187B-4283-AD5E-4CE3F018EBCE}" type="slidenum">
              <a:rPr lang="en-US" sz="1200">
                <a:latin typeface="Times New Roman" pitchFamily="92" charset="0"/>
              </a:rPr>
              <a:pPr/>
              <a:t>5</a:t>
            </a:fld>
            <a:endParaRPr lang="en-US" sz="1200">
              <a:latin typeface="Times New Roman" pitchFamily="92"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97550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5319294B-B1F3-404A-ACB9-1BF414B83182}" type="slidenum">
              <a:rPr lang="en-US" sz="1200">
                <a:latin typeface="Times New Roman" pitchFamily="92" charset="0"/>
              </a:rPr>
              <a:pPr/>
              <a:t>6</a:t>
            </a:fld>
            <a:endParaRPr lang="en-US" sz="1200">
              <a:latin typeface="Times New Roman" pitchFamily="92"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a:t>
            </a:r>
            <a:r>
              <a:rPr lang="en-US" dirty="0" smtClean="0">
                <a:latin typeface="Times New Roman" pitchFamily="92" charset="0"/>
                <a:ea typeface="ＭＳ Ｐゴシック" pitchFamily="92" charset="-128"/>
              </a:rPr>
              <a:t>C. This </a:t>
            </a:r>
            <a:r>
              <a:rPr lang="en-US" dirty="0" smtClean="0">
                <a:latin typeface="Times New Roman" pitchFamily="92" charset="0"/>
                <a:ea typeface="ＭＳ Ｐゴシック" pitchFamily="92" charset="-128"/>
              </a:rPr>
              <a:t>question focuses on Concept 2.2. It highlights the fact that these elements have the same basic structures and therefore the same basic properties. Suggest that students look at the periodic table in their textbook (Fig. 2.6).</a:t>
            </a:r>
          </a:p>
        </p:txBody>
      </p:sp>
    </p:spTree>
    <p:extLst>
      <p:ext uri="{BB962C8B-B14F-4D97-AF65-F5344CB8AC3E}">
        <p14:creationId xmlns:p14="http://schemas.microsoft.com/office/powerpoint/2010/main" val="128030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B9505692-8CE3-4B88-AABC-1489D17333EC}" type="slidenum">
              <a:rPr lang="en-US" sz="1200">
                <a:latin typeface="Times New Roman" pitchFamily="92" charset="0"/>
              </a:rPr>
              <a:pPr/>
              <a:t>7</a:t>
            </a:fld>
            <a:endParaRPr lang="en-US" sz="1200">
              <a:latin typeface="Times New Roman" pitchFamily="92"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377692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876554A6-047A-4505-8D45-811905391088}" type="slidenum">
              <a:rPr lang="en-US" sz="1200">
                <a:latin typeface="Times New Roman" pitchFamily="92" charset="0"/>
              </a:rPr>
              <a:pPr/>
              <a:t>8</a:t>
            </a:fld>
            <a:endParaRPr lang="en-US" sz="1200">
              <a:latin typeface="Times New Roman" pitchFamily="92"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92" charset="0"/>
                <a:ea typeface="ＭＳ Ｐゴシック" pitchFamily="92" charset="-128"/>
              </a:rPr>
              <a:t>Answer: E. The gecko uses weak van der Waals interactions on many, many hairs to climb a wall, while the hydrogen bonds in water form a sheet that the light spider can walk across.</a:t>
            </a:r>
          </a:p>
          <a:p>
            <a:r>
              <a:rPr lang="en-US" dirty="0" smtClean="0">
                <a:latin typeface="Times New Roman" pitchFamily="92" charset="0"/>
                <a:ea typeface="ＭＳ Ｐゴシック" pitchFamily="92" charset="-128"/>
              </a:rPr>
              <a:t>*This question relates to Concept 2.3, and a discussion of bonds types and strengths is appropriate. For example, why can the spider walk on water, but not a human? Also, bring in the new artificial adhesive based on the gecko’s climbing mechanism, which is discussed in the text.* </a:t>
            </a:r>
          </a:p>
        </p:txBody>
      </p:sp>
    </p:spTree>
    <p:extLst>
      <p:ext uri="{BB962C8B-B14F-4D97-AF65-F5344CB8AC3E}">
        <p14:creationId xmlns:p14="http://schemas.microsoft.com/office/powerpoint/2010/main" val="88364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A683E5DF-9873-4313-B085-55574F62FFFA}" type="slidenum">
              <a:rPr lang="en-US" sz="1200">
                <a:latin typeface="Times New Roman" pitchFamily="92" charset="0"/>
              </a:rPr>
              <a:pPr/>
              <a:t>9</a:t>
            </a:fld>
            <a:endParaRPr lang="en-US" sz="1200">
              <a:latin typeface="Times New Roman" pitchFamily="92"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92" charset="0"/>
              <a:ea typeface="ＭＳ Ｐゴシック" pitchFamily="92" charset="-128"/>
            </a:endParaRPr>
          </a:p>
        </p:txBody>
      </p:sp>
    </p:spTree>
    <p:extLst>
      <p:ext uri="{BB962C8B-B14F-4D97-AF65-F5344CB8AC3E}">
        <p14:creationId xmlns:p14="http://schemas.microsoft.com/office/powerpoint/2010/main" val="1519416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smtClean="0">
                <a:solidFill>
                  <a:srgbClr val="ABA49A"/>
                </a:solidFill>
                <a:latin typeface="Times New Roman" pitchFamily="84" charset="0"/>
                <a:cs typeface="Times New Roman" pitchFamily="84" charset="0"/>
              </a:rPr>
              <a:t>CAMPBELL</a:t>
            </a:r>
            <a:r>
              <a:rPr lang="en-US" sz="3200" b="1" dirty="0" smtClean="0">
                <a:solidFill>
                  <a:srgbClr val="ABA49A"/>
                </a:solidFill>
                <a:latin typeface="Times New Roman" pitchFamily="84" charset="0"/>
                <a:cs typeface="Times New Roman" pitchFamily="84" charset="0"/>
              </a:rPr>
              <a:t> </a:t>
            </a:r>
            <a:r>
              <a:rPr lang="en-US" sz="3400" b="0" dirty="0" smtClean="0">
                <a:solidFill>
                  <a:schemeClr val="tx2">
                    <a:lumMod val="40000"/>
                    <a:lumOff val="60000"/>
                  </a:schemeClr>
                </a:solidFill>
                <a:latin typeface="Times New Roman" pitchFamily="84" charset="0"/>
                <a:cs typeface="Times New Roman" pitchFamily="84" charset="0"/>
              </a:rPr>
              <a:t>BIOLOGY IN FOCUS</a:t>
            </a:r>
            <a:endParaRPr lang="en-US" sz="1200" b="0" dirty="0" smtClean="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smtClean="0">
                <a:solidFill>
                  <a:schemeClr val="bg1"/>
                </a:solidFill>
              </a:rPr>
              <a:t>     © 2016 Pearson Education, Inc.</a:t>
            </a:r>
            <a:endParaRPr lang="en-US" dirty="0" smtClean="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smtClean="0">
                <a:solidFill>
                  <a:srgbClr val="ABA49A"/>
                </a:solidFill>
                <a:latin typeface="Times New Roman" pitchFamily="84" charset="0"/>
                <a:cs typeface="Times New Roman" pitchFamily="84" charset="0"/>
              </a:rPr>
              <a:t>Urry</a:t>
            </a:r>
            <a:r>
              <a:rPr lang="en-US" sz="1600" cap="all" baseline="0" dirty="0" smtClean="0">
                <a:solidFill>
                  <a:srgbClr val="ABA49A"/>
                </a:solidFill>
                <a:latin typeface="Times New Roman" pitchFamily="84" charset="0"/>
                <a:cs typeface="Times New Roman" pitchFamily="84" charset="0"/>
              </a:rPr>
              <a:t>  •  Cain  •  Wasserman  •  </a:t>
            </a:r>
            <a:r>
              <a:rPr lang="en-US" sz="1600" cap="all" baseline="0" dirty="0" err="1" smtClean="0">
                <a:solidFill>
                  <a:srgbClr val="ABA49A"/>
                </a:solidFill>
                <a:latin typeface="Times New Roman" pitchFamily="84" charset="0"/>
                <a:cs typeface="Times New Roman" pitchFamily="84" charset="0"/>
              </a:rPr>
              <a:t>Minorsky</a:t>
            </a:r>
            <a:r>
              <a:rPr lang="en-US" sz="1600" cap="all" baseline="0" dirty="0" smtClean="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146766"/>
            <a:ext cx="5381625" cy="1093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smtClean="0">
                <a:solidFill>
                  <a:schemeClr val="bg1"/>
                </a:solidFill>
                <a:effectLst>
                  <a:outerShdw blurRad="38100" dist="38100" dir="2700000" algn="tl">
                    <a:srgbClr val="000000">
                      <a:alpha val="43137"/>
                    </a:srgbClr>
                  </a:outerShdw>
                </a:effectLst>
              </a:rPr>
              <a:t>Questions prepared</a:t>
            </a:r>
            <a:r>
              <a:rPr lang="en-US" sz="1400" b="1" baseline="0" dirty="0" smtClean="0">
                <a:solidFill>
                  <a:schemeClr val="bg1"/>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by </a:t>
            </a:r>
          </a:p>
          <a:p>
            <a:pPr algn="l">
              <a:defRPr/>
            </a:pPr>
            <a:r>
              <a:rPr lang="en-US" sz="1400" b="1" dirty="0" smtClean="0">
                <a:solidFill>
                  <a:schemeClr val="bg1"/>
                </a:solidFill>
                <a:effectLst>
                  <a:outerShdw blurRad="38100" dist="38100" dir="2700000" algn="tl">
                    <a:srgbClr val="000000">
                      <a:alpha val="43137"/>
                    </a:srgbClr>
                  </a:outerShdw>
                </a:effectLst>
              </a:rPr>
              <a:t>Douglas </a:t>
            </a:r>
            <a:r>
              <a:rPr lang="en-US" sz="1400" b="1" dirty="0" err="1" smtClean="0">
                <a:solidFill>
                  <a:schemeClr val="bg1"/>
                </a:solidFill>
                <a:effectLst>
                  <a:outerShdw blurRad="38100" dist="38100" dir="2700000" algn="tl">
                    <a:srgbClr val="000000">
                      <a:alpha val="43137"/>
                    </a:srgbClr>
                  </a:outerShdw>
                </a:effectLst>
              </a:rPr>
              <a:t>Darnowski</a:t>
            </a:r>
            <a:r>
              <a:rPr lang="en-US" sz="1400" b="1" dirty="0" smtClean="0">
                <a:solidFill>
                  <a:schemeClr val="bg1"/>
                </a:solidFill>
                <a:effectLst>
                  <a:outerShdw blurRad="38100" dist="38100" dir="2700000" algn="tl">
                    <a:srgbClr val="000000">
                      <a:alpha val="43137"/>
                    </a:srgbClr>
                  </a:outerShdw>
                </a:effectLst>
              </a:rPr>
              <a:t>, Indiana University Southeast</a:t>
            </a:r>
          </a:p>
          <a:p>
            <a:pPr algn="l">
              <a:defRPr/>
            </a:pPr>
            <a:r>
              <a:rPr lang="en-US" sz="1400" b="1" dirty="0" smtClean="0">
                <a:solidFill>
                  <a:schemeClr val="bg1"/>
                </a:solidFill>
                <a:effectLst>
                  <a:outerShdw blurRad="38100" dist="38100" dir="2700000" algn="tl">
                    <a:srgbClr val="000000">
                      <a:alpha val="43137"/>
                    </a:srgbClr>
                  </a:outerShdw>
                </a:effectLst>
              </a:rPr>
              <a:t>James </a:t>
            </a:r>
            <a:r>
              <a:rPr lang="en-US" sz="1400" b="1" dirty="0" err="1" smtClean="0">
                <a:solidFill>
                  <a:schemeClr val="bg1"/>
                </a:solidFill>
                <a:effectLst>
                  <a:outerShdw blurRad="38100" dist="38100" dir="2700000" algn="tl">
                    <a:srgbClr val="000000">
                      <a:alpha val="43137"/>
                    </a:srgbClr>
                  </a:outerShdw>
                </a:effectLst>
              </a:rPr>
              <a:t>Langeland</a:t>
            </a:r>
            <a:r>
              <a:rPr lang="en-US" sz="1400" b="1" dirty="0" smtClean="0">
                <a:solidFill>
                  <a:schemeClr val="bg1"/>
                </a:solidFill>
                <a:effectLst>
                  <a:outerShdw blurRad="38100" dist="38100" dir="2700000" algn="tl">
                    <a:srgbClr val="000000">
                      <a:alpha val="43137"/>
                    </a:srgbClr>
                  </a:outerShdw>
                </a:effectLst>
              </a:rPr>
              <a:t>, Kalamazoo</a:t>
            </a:r>
            <a:r>
              <a:rPr lang="en-US" sz="1400" b="1" baseline="0" dirty="0" smtClean="0">
                <a:solidFill>
                  <a:schemeClr val="bg1"/>
                </a:solidFill>
                <a:effectLst>
                  <a:outerShdw blurRad="38100" dist="38100" dir="2700000" algn="tl">
                    <a:srgbClr val="000000">
                      <a:alpha val="43137"/>
                    </a:srgbClr>
                  </a:outerShdw>
                </a:effectLst>
              </a:rPr>
              <a:t> College</a:t>
            </a:r>
          </a:p>
          <a:p>
            <a:pPr algn="l">
              <a:defRPr/>
            </a:pPr>
            <a:r>
              <a:rPr lang="en-US" sz="1400" b="1" baseline="0" dirty="0" err="1" smtClean="0">
                <a:solidFill>
                  <a:schemeClr val="bg1"/>
                </a:solidFill>
                <a:effectLst>
                  <a:outerShdw blurRad="38100" dist="38100" dir="2700000" algn="tl">
                    <a:srgbClr val="000000">
                      <a:alpha val="43137"/>
                    </a:srgbClr>
                  </a:outerShdw>
                </a:effectLst>
              </a:rPr>
              <a:t>Murty</a:t>
            </a:r>
            <a:r>
              <a:rPr lang="en-US" sz="1400" b="1" baseline="0" dirty="0" smtClean="0">
                <a:solidFill>
                  <a:schemeClr val="bg1"/>
                </a:solidFill>
                <a:effectLst>
                  <a:outerShdw blurRad="38100" dist="38100" dir="2700000" algn="tl">
                    <a:srgbClr val="000000">
                      <a:alpha val="43137"/>
                    </a:srgbClr>
                  </a:outerShdw>
                </a:effectLst>
              </a:rPr>
              <a:t> S. </a:t>
            </a:r>
            <a:r>
              <a:rPr lang="en-US" sz="1400" b="1" baseline="0" dirty="0" err="1" smtClean="0">
                <a:solidFill>
                  <a:schemeClr val="bg1"/>
                </a:solidFill>
                <a:effectLst>
                  <a:outerShdw blurRad="38100" dist="38100" dir="2700000" algn="tl">
                    <a:srgbClr val="000000">
                      <a:alpha val="43137"/>
                    </a:srgbClr>
                  </a:outerShdw>
                </a:effectLst>
              </a:rPr>
              <a:t>Kambhampati</a:t>
            </a:r>
            <a:r>
              <a:rPr lang="en-US" sz="1400" b="1" baseline="0" dirty="0" smtClean="0">
                <a:solidFill>
                  <a:schemeClr val="bg1"/>
                </a:solidFill>
                <a:effectLst>
                  <a:outerShdw blurRad="38100" dist="38100" dir="2700000" algn="tl">
                    <a:srgbClr val="000000">
                      <a:alpha val="43137"/>
                    </a:srgbClr>
                  </a:outerShdw>
                </a:effectLst>
              </a:rPr>
              <a:t>, Southern University at New Orleans</a:t>
            </a:r>
          </a:p>
          <a:p>
            <a:pPr algn="l">
              <a:defRPr/>
            </a:pPr>
            <a:r>
              <a:rPr lang="en-US" sz="1400" b="1" baseline="0" dirty="0" smtClean="0">
                <a:solidFill>
                  <a:schemeClr val="bg1"/>
                </a:solidFill>
                <a:effectLst>
                  <a:outerShdw blurRad="38100" dist="38100" dir="2700000" algn="tl">
                    <a:srgbClr val="000000">
                      <a:alpha val="43137"/>
                    </a:srgbClr>
                  </a:outerShdw>
                </a:effectLst>
              </a:rPr>
              <a:t>Roberta </a:t>
            </a:r>
            <a:r>
              <a:rPr lang="en-US" sz="1400" b="1" baseline="0" dirty="0" err="1" smtClean="0">
                <a:solidFill>
                  <a:schemeClr val="bg1"/>
                </a:solidFill>
                <a:effectLst>
                  <a:outerShdw blurRad="38100" dist="38100" dir="2700000" algn="tl">
                    <a:srgbClr val="000000">
                      <a:alpha val="43137"/>
                    </a:srgbClr>
                  </a:outerShdw>
                </a:effectLst>
              </a:rPr>
              <a:t>Batorsky</a:t>
            </a:r>
            <a:r>
              <a:rPr lang="en-US" sz="1400" b="1" baseline="0" dirty="0" smtClean="0">
                <a:solidFill>
                  <a:schemeClr val="bg1"/>
                </a:solidFill>
                <a:effectLst>
                  <a:outerShdw blurRad="38100" dist="38100" dir="2700000" algn="tl">
                    <a:srgbClr val="000000">
                      <a:alpha val="43137"/>
                    </a:srgbClr>
                  </a:outerShdw>
                </a:effectLst>
              </a:rPr>
              <a:t>, Temple University</a:t>
            </a:r>
            <a:r>
              <a:rPr lang="en-US" sz="1400" b="1" dirty="0" smtClean="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smtClean="0">
                <a:solidFill>
                  <a:schemeClr val="tx2">
                    <a:lumMod val="40000"/>
                    <a:lumOff val="60000"/>
                  </a:schemeClr>
                </a:solidFill>
                <a:latin typeface="+mj-lt"/>
              </a:rPr>
              <a:t>SECOND EDITION</a:t>
            </a:r>
            <a:endParaRPr lang="en-US" sz="1800" dirty="0">
              <a:solidFill>
                <a:schemeClr val="tx2">
                  <a:lumMod val="40000"/>
                  <a:lumOff val="60000"/>
                </a:schemeClr>
              </a:solidFill>
              <a:latin typeface="+mj-lt"/>
            </a:endParaRPr>
          </a:p>
        </p:txBody>
      </p:sp>
      <p:sp>
        <p:nvSpPr>
          <p:cNvPr id="11" name="Text Placeholder 10"/>
          <p:cNvSpPr>
            <a:spLocks noGrp="1"/>
          </p:cNvSpPr>
          <p:nvPr>
            <p:ph type="body" sz="quarter" idx="11"/>
          </p:nvPr>
        </p:nvSpPr>
        <p:spPr>
          <a:xfrm>
            <a:off x="340408" y="3117669"/>
            <a:ext cx="4310062" cy="1732913"/>
          </a:xfrm>
        </p:spPr>
        <p:txBody>
          <a:bodyPr/>
          <a:lstStyle>
            <a:lvl1pPr marL="57150" indent="0">
              <a:buNone/>
              <a:defRPr sz="4000" b="1">
                <a:solidFill>
                  <a:schemeClr val="bg1"/>
                </a:solidFill>
                <a:effectLst>
                  <a:outerShdw blurRad="38100" dist="38100" dir="2700000" algn="tl">
                    <a:srgbClr val="000000">
                      <a:alpha val="43137"/>
                    </a:srgbClr>
                  </a:outerShdw>
                </a:effectLst>
                <a:latin typeface="+mj-lt"/>
              </a:defRPr>
            </a:lvl1pPr>
            <a:lvl2pPr marL="458787" indent="0">
              <a:buNone/>
              <a:defRPr sz="4000" b="1">
                <a:effectLst>
                  <a:outerShdw blurRad="38100" dist="38100" dir="2700000" algn="tl">
                    <a:srgbClr val="000000">
                      <a:alpha val="43137"/>
                    </a:srgbClr>
                  </a:outerShdw>
                </a:effectLst>
                <a:latin typeface="+mj-lt"/>
              </a:defRPr>
            </a:lvl2pPr>
            <a:lvl3pPr marL="917575" indent="0">
              <a:buNone/>
              <a:defRPr sz="4000" b="1">
                <a:effectLst>
                  <a:outerShdw blurRad="38100" dist="38100" dir="2700000" algn="tl">
                    <a:srgbClr val="000000">
                      <a:alpha val="43137"/>
                    </a:srgbClr>
                  </a:outerShdw>
                </a:effectLst>
                <a:latin typeface="+mj-lt"/>
              </a:defRPr>
            </a:lvl3pPr>
            <a:lvl4pPr marL="1366837" indent="0">
              <a:buNone/>
              <a:defRPr sz="4000" b="1">
                <a:effectLst>
                  <a:outerShdw blurRad="38100" dist="38100" dir="2700000" algn="tl">
                    <a:srgbClr val="000000">
                      <a:alpha val="43137"/>
                    </a:srgbClr>
                  </a:outerShdw>
                </a:effectLst>
                <a:latin typeface="+mj-lt"/>
              </a:defRPr>
            </a:lvl4pPr>
            <a:lvl5pPr marL="1824037" indent="0">
              <a:buNone/>
              <a:defRPr sz="4000" b="1">
                <a:effectLst>
                  <a:outerShdw blurRad="38100" dist="38100" dir="2700000" algn="tl">
                    <a:srgbClr val="000000">
                      <a:alpha val="43137"/>
                    </a:srgbClr>
                  </a:outerShdw>
                </a:effectLst>
                <a:latin typeface="+mj-lt"/>
              </a:defRPr>
            </a:lvl5pPr>
          </a:lstStyle>
          <a:p>
            <a:pPr lvl="0"/>
            <a:r>
              <a:rPr lang="en-US" smtClean="0"/>
              <a:t>Click to edit Master text styles</a:t>
            </a:r>
          </a:p>
        </p:txBody>
      </p:sp>
      <p:sp>
        <p:nvSpPr>
          <p:cNvPr id="13" name="Text Placeholder 12"/>
          <p:cNvSpPr>
            <a:spLocks noGrp="1"/>
          </p:cNvSpPr>
          <p:nvPr>
            <p:ph type="body" sz="quarter" idx="12"/>
          </p:nvPr>
        </p:nvSpPr>
        <p:spPr>
          <a:xfrm>
            <a:off x="296863" y="1219200"/>
            <a:ext cx="3517491" cy="2201863"/>
          </a:xfrm>
        </p:spPr>
        <p:txBody>
          <a:bodyPr/>
          <a:lstStyle>
            <a:lvl1pPr marL="57150" indent="0">
              <a:buNone/>
              <a:defRPr sz="12000">
                <a:solidFill>
                  <a:schemeClr val="bg1"/>
                </a:solidFill>
                <a:effectLst>
                  <a:outerShdw blurRad="38100" dist="38100" dir="2700000" algn="tl">
                    <a:srgbClr val="000000">
                      <a:alpha val="43137"/>
                    </a:srgbClr>
                  </a:outerShdw>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6956503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and 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2459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2021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550126"/>
            <a:ext cx="8775700" cy="480304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95745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593986"/>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915886"/>
            <a:ext cx="8775700" cy="443728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7516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2"/>
            <a:ext cx="8775700" cy="1985871"/>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2307771"/>
            <a:ext cx="8775700" cy="4045404"/>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419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4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0649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spTree>
    <p:extLst>
      <p:ext uri="{BB962C8B-B14F-4D97-AF65-F5344CB8AC3E}">
        <p14:creationId xmlns:p14="http://schemas.microsoft.com/office/powerpoint/2010/main" val="40900975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3" r:id="rId3"/>
    <p:sldLayoutId id="2147483704" r:id="rId4"/>
    <p:sldLayoutId id="2147483705" r:id="rId5"/>
    <p:sldLayoutId id="2147483701" r:id="rId6"/>
    <p:sldLayoutId id="2147483702" r:id="rId7"/>
  </p:sldLayoutIdLst>
  <p:timing>
    <p:tnLst>
      <p:par>
        <p:cTn id="1" dur="indefinite" restart="never" nodeType="tmRoot"/>
      </p:par>
    </p:tnLst>
  </p:timing>
  <p:hf sldNum="0" hdr="0" dt="0"/>
  <p:txStyles>
    <p:titleStyle>
      <a:lvl1pPr marL="0" indent="0" algn="l" rtl="0" eaLnBrk="1" fontAlgn="base" hangingPunct="1">
        <a:lnSpc>
          <a:spcPct val="90000"/>
        </a:lnSpc>
        <a:spcBef>
          <a:spcPct val="0"/>
        </a:spcBef>
        <a:spcAft>
          <a:spcPct val="0"/>
        </a:spcAft>
        <a:defRPr sz="28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Chemical Context of Life</a:t>
            </a:r>
            <a:endParaRPr lang="en-US" dirty="0"/>
          </a:p>
        </p:txBody>
      </p:sp>
      <p:sp>
        <p:nvSpPr>
          <p:cNvPr id="3" name="Text Placeholder 2"/>
          <p:cNvSpPr>
            <a:spLocks noGrp="1"/>
          </p:cNvSpPr>
          <p:nvPr>
            <p:ph type="body" sz="quarter" idx="12"/>
          </p:nvPr>
        </p:nvSpPr>
        <p:spPr/>
        <p:txBody>
          <a:bodyPr/>
          <a:lstStyle/>
          <a:p>
            <a:r>
              <a:rPr lang="en-US" smtClean="0"/>
              <a:t>2</a:t>
            </a:r>
            <a:endParaRPr lang="en-US" dirty="0"/>
          </a:p>
        </p:txBody>
      </p:sp>
    </p:spTree>
    <p:extLst>
      <p:ext uri="{BB962C8B-B14F-4D97-AF65-F5344CB8AC3E}">
        <p14:creationId xmlns:p14="http://schemas.microsoft.com/office/powerpoint/2010/main" val="398704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3696" y="1217818"/>
            <a:ext cx="3996607" cy="523220"/>
          </a:xfrm>
          <a:prstGeom prst="rect">
            <a:avLst/>
          </a:prstGeom>
          <a:noFill/>
        </p:spPr>
        <p:txBody>
          <a:bodyPr wrap="none" rtlCol="0">
            <a:spAutoFit/>
          </a:bodyPr>
          <a:lstStyle/>
          <a:p>
            <a:pPr algn="ctr">
              <a:tabLst>
                <a:tab pos="1941513" algn="l"/>
              </a:tabLst>
            </a:pPr>
            <a:r>
              <a:rPr lang="en-US" sz="2800" b="1" dirty="0">
                <a:solidFill>
                  <a:srgbClr val="0051A2"/>
                </a:solidFill>
                <a:latin typeface="+mj-lt"/>
              </a:rPr>
              <a:t>H</a:t>
            </a:r>
            <a:r>
              <a:rPr lang="en-US" sz="2800" b="1" baseline="-25000" dirty="0">
                <a:solidFill>
                  <a:srgbClr val="0051A2"/>
                </a:solidFill>
                <a:latin typeface="+mj-lt"/>
              </a:rPr>
              <a:t>2</a:t>
            </a:r>
            <a:r>
              <a:rPr lang="en-US" sz="2800" b="1" dirty="0">
                <a:solidFill>
                  <a:srgbClr val="0051A2"/>
                </a:solidFill>
                <a:latin typeface="+mj-lt"/>
              </a:rPr>
              <a:t>CO</a:t>
            </a:r>
            <a:r>
              <a:rPr lang="en-US" sz="2800" b="1" baseline="-25000" dirty="0">
                <a:solidFill>
                  <a:srgbClr val="0051A2"/>
                </a:solidFill>
                <a:latin typeface="+mj-lt"/>
              </a:rPr>
              <a:t>3</a:t>
            </a:r>
            <a:r>
              <a:rPr lang="en-US" sz="2800" b="1" dirty="0">
                <a:solidFill>
                  <a:srgbClr val="0051A2"/>
                </a:solidFill>
                <a:latin typeface="+mj-lt"/>
              </a:rPr>
              <a:t> </a:t>
            </a:r>
            <a:r>
              <a:rPr lang="en-US" sz="2800" b="1" dirty="0" smtClean="0">
                <a:solidFill>
                  <a:srgbClr val="0051A2"/>
                </a:solidFill>
                <a:latin typeface="+mj-lt"/>
              </a:rPr>
              <a:t>	 </a:t>
            </a:r>
            <a:r>
              <a:rPr lang="en-US" sz="2800" b="1" dirty="0">
                <a:solidFill>
                  <a:srgbClr val="0051A2"/>
                </a:solidFill>
                <a:latin typeface="+mj-lt"/>
              </a:rPr>
              <a:t>HCO</a:t>
            </a:r>
            <a:r>
              <a:rPr lang="en-US" sz="2800" b="1" baseline="-25000" dirty="0">
                <a:solidFill>
                  <a:srgbClr val="0051A2"/>
                </a:solidFill>
                <a:latin typeface="+mj-lt"/>
              </a:rPr>
              <a:t>3</a:t>
            </a:r>
            <a:r>
              <a:rPr lang="en-US" sz="2800" b="1" baseline="30000" dirty="0">
                <a:solidFill>
                  <a:srgbClr val="0051A2"/>
                </a:solidFill>
                <a:latin typeface="+mj-lt"/>
                <a:sym typeface="Symbol" pitchFamily="92" charset="2"/>
              </a:rPr>
              <a:t></a:t>
            </a:r>
            <a:r>
              <a:rPr lang="en-US" sz="2800" b="1" dirty="0">
                <a:solidFill>
                  <a:srgbClr val="0051A2"/>
                </a:solidFill>
                <a:latin typeface="+mj-lt"/>
              </a:rPr>
              <a:t> </a:t>
            </a:r>
            <a:r>
              <a:rPr lang="en-US" sz="2800" b="1" dirty="0">
                <a:solidFill>
                  <a:srgbClr val="0051A2"/>
                </a:solidFill>
                <a:latin typeface="+mj-lt"/>
                <a:sym typeface="Symbol" pitchFamily="92" charset="2"/>
              </a:rPr>
              <a:t></a:t>
            </a:r>
            <a:r>
              <a:rPr lang="en-US" sz="2800" b="1" dirty="0">
                <a:solidFill>
                  <a:srgbClr val="0051A2"/>
                </a:solidFill>
                <a:latin typeface="+mj-lt"/>
              </a:rPr>
              <a:t> H</a:t>
            </a:r>
            <a:r>
              <a:rPr lang="en-US" sz="2800" b="1" baseline="30000" dirty="0">
                <a:solidFill>
                  <a:srgbClr val="0051A2"/>
                </a:solidFill>
                <a:latin typeface="+mj-lt"/>
                <a:sym typeface="Symbol" pitchFamily="92" charset="2"/>
              </a:rPr>
              <a:t></a:t>
            </a:r>
            <a:endParaRPr lang="en-US" sz="2800" b="1" dirty="0">
              <a:solidFill>
                <a:srgbClr val="0051A2"/>
              </a:solidFill>
              <a:latin typeface="+mj-lt"/>
            </a:endParaRPr>
          </a:p>
        </p:txBody>
      </p:sp>
      <p:sp>
        <p:nvSpPr>
          <p:cNvPr id="13" name="Rectangle 2"/>
          <p:cNvSpPr>
            <a:spLocks noGrp="1" noChangeArrowheads="1"/>
          </p:cNvSpPr>
          <p:nvPr>
            <p:ph type="title"/>
          </p:nvPr>
        </p:nvSpPr>
        <p:spPr>
          <a:xfrm>
            <a:off x="182563" y="182563"/>
            <a:ext cx="8775700" cy="1138264"/>
          </a:xfrm>
        </p:spPr>
        <p:txBody>
          <a:bodyPr/>
          <a:lstStyle/>
          <a:p>
            <a:r>
              <a:rPr lang="en-US" dirty="0" smtClean="0"/>
              <a:t>Buffers will bind to one of the chemicals shown in the reaction below. How will that change this reversible reaction?</a:t>
            </a:r>
          </a:p>
        </p:txBody>
      </p:sp>
      <p:sp>
        <p:nvSpPr>
          <p:cNvPr id="14" name="Content Placeholder 4"/>
          <p:cNvSpPr>
            <a:spLocks noGrp="1"/>
          </p:cNvSpPr>
          <p:nvPr>
            <p:ph idx="1"/>
          </p:nvPr>
        </p:nvSpPr>
        <p:spPr/>
        <p:txBody>
          <a:bodyPr/>
          <a:lstStyle/>
          <a:p>
            <a:r>
              <a:rPr lang="en-US" dirty="0" smtClean="0"/>
              <a:t>The reaction will stop.</a:t>
            </a:r>
          </a:p>
          <a:p>
            <a:r>
              <a:rPr lang="en-US" dirty="0" smtClean="0"/>
              <a:t>HCO</a:t>
            </a:r>
            <a:r>
              <a:rPr lang="en-US" baseline="-25000" dirty="0" smtClean="0"/>
              <a:t>3</a:t>
            </a:r>
            <a:r>
              <a:rPr lang="en-US" baseline="30000" dirty="0" smtClean="0">
                <a:sym typeface="Symbol" pitchFamily="92" charset="2"/>
              </a:rPr>
              <a:t></a:t>
            </a:r>
            <a:r>
              <a:rPr lang="en-US" dirty="0" smtClean="0"/>
              <a:t> will release carbonate ions.</a:t>
            </a:r>
          </a:p>
          <a:p>
            <a:r>
              <a:rPr lang="en-US" dirty="0" smtClean="0"/>
              <a:t>H</a:t>
            </a:r>
            <a:r>
              <a:rPr lang="en-US" baseline="-25000" dirty="0" smtClean="0"/>
              <a:t>2</a:t>
            </a:r>
            <a:r>
              <a:rPr lang="en-US" dirty="0" smtClean="0"/>
              <a:t>CO</a:t>
            </a:r>
            <a:r>
              <a:rPr lang="en-US" baseline="-25000" dirty="0" smtClean="0"/>
              <a:t>3</a:t>
            </a:r>
            <a:r>
              <a:rPr lang="en-US" dirty="0" smtClean="0"/>
              <a:t> will precipitate from solution.</a:t>
            </a:r>
          </a:p>
          <a:p>
            <a:r>
              <a:rPr lang="en-US" dirty="0" smtClean="0"/>
              <a:t>H</a:t>
            </a:r>
            <a:r>
              <a:rPr lang="en-US" baseline="-25000" dirty="0" smtClean="0"/>
              <a:t>2</a:t>
            </a:r>
            <a:r>
              <a:rPr lang="en-US" dirty="0" smtClean="0"/>
              <a:t>CO</a:t>
            </a:r>
            <a:r>
              <a:rPr lang="en-US" baseline="-25000" dirty="0" smtClean="0"/>
              <a:t>3</a:t>
            </a:r>
            <a:r>
              <a:rPr lang="en-US" dirty="0" smtClean="0"/>
              <a:t> concentration will not change.</a:t>
            </a:r>
          </a:p>
          <a:p>
            <a:r>
              <a:rPr lang="en-US" dirty="0" smtClean="0"/>
              <a:t>HCO</a:t>
            </a:r>
            <a:r>
              <a:rPr lang="en-US" baseline="-25000" dirty="0" smtClean="0"/>
              <a:t>3</a:t>
            </a:r>
            <a:r>
              <a:rPr lang="en-US" baseline="30000" dirty="0" smtClean="0">
                <a:sym typeface="Symbol" pitchFamily="92" charset="2"/>
              </a:rPr>
              <a:t></a:t>
            </a:r>
            <a:r>
              <a:rPr lang="en-US" dirty="0" smtClean="0"/>
              <a:t> concentration will increase.</a:t>
            </a:r>
          </a:p>
          <a:p>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pic>
        <p:nvPicPr>
          <p:cNvPr id="1026" name="Picture 2" descr="\\192.168.4.30\user\Bala\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154" y="1310553"/>
            <a:ext cx="609524" cy="4317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7167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dirty="0"/>
              <a:t>Buffers will bind to one of the chemicals shown in the reaction below. How will that change this reversible reaction</a:t>
            </a:r>
            <a:r>
              <a:rPr lang="en-US" dirty="0" smtClean="0"/>
              <a:t>?</a:t>
            </a:r>
          </a:p>
        </p:txBody>
      </p:sp>
      <p:sp>
        <p:nvSpPr>
          <p:cNvPr id="5" name="Content Placeholder 4"/>
          <p:cNvSpPr>
            <a:spLocks noGrp="1"/>
          </p:cNvSpPr>
          <p:nvPr>
            <p:ph idx="1"/>
          </p:nvPr>
        </p:nvSpPr>
        <p:spPr/>
        <p:txBody>
          <a:bodyPr/>
          <a:lstStyle/>
          <a:p>
            <a:r>
              <a:rPr lang="en-US" dirty="0" smtClean="0"/>
              <a:t>The reaction will stop.</a:t>
            </a:r>
          </a:p>
          <a:p>
            <a:r>
              <a:rPr lang="en-US" dirty="0" smtClean="0"/>
              <a:t>HCO</a:t>
            </a:r>
            <a:r>
              <a:rPr lang="en-US" baseline="-25000" dirty="0" smtClean="0"/>
              <a:t>3</a:t>
            </a:r>
            <a:r>
              <a:rPr lang="en-US" baseline="30000" dirty="0" smtClean="0">
                <a:sym typeface="Symbol" pitchFamily="92" charset="2"/>
              </a:rPr>
              <a:t></a:t>
            </a:r>
            <a:r>
              <a:rPr lang="en-US" dirty="0" smtClean="0"/>
              <a:t> will release carbonate ions.</a:t>
            </a:r>
          </a:p>
          <a:p>
            <a:r>
              <a:rPr lang="en-US" dirty="0" smtClean="0"/>
              <a:t>H</a:t>
            </a:r>
            <a:r>
              <a:rPr lang="en-US" baseline="-25000" dirty="0" smtClean="0"/>
              <a:t>2</a:t>
            </a:r>
            <a:r>
              <a:rPr lang="en-US" dirty="0" smtClean="0"/>
              <a:t>CO</a:t>
            </a:r>
            <a:r>
              <a:rPr lang="en-US" baseline="-25000" dirty="0" smtClean="0"/>
              <a:t>3</a:t>
            </a:r>
            <a:r>
              <a:rPr lang="en-US" dirty="0" smtClean="0"/>
              <a:t> will precipitate from solution.</a:t>
            </a:r>
          </a:p>
          <a:p>
            <a:r>
              <a:rPr lang="en-US" dirty="0" smtClean="0"/>
              <a:t>H</a:t>
            </a:r>
            <a:r>
              <a:rPr lang="en-US" baseline="-25000" dirty="0" smtClean="0"/>
              <a:t>2</a:t>
            </a:r>
            <a:r>
              <a:rPr lang="en-US" dirty="0" smtClean="0"/>
              <a:t>CO</a:t>
            </a:r>
            <a:r>
              <a:rPr lang="en-US" baseline="-25000" dirty="0" smtClean="0"/>
              <a:t>3</a:t>
            </a:r>
            <a:r>
              <a:rPr lang="en-US" dirty="0" smtClean="0"/>
              <a:t> concentration will not change.</a:t>
            </a:r>
          </a:p>
          <a:p>
            <a:r>
              <a:rPr lang="en-US" b="1" dirty="0" smtClean="0"/>
              <a:t>HCO</a:t>
            </a:r>
            <a:r>
              <a:rPr lang="en-US" b="1" baseline="-25000" dirty="0" smtClean="0"/>
              <a:t>3</a:t>
            </a:r>
            <a:r>
              <a:rPr lang="en-US" b="1" baseline="30000" dirty="0" smtClean="0">
                <a:sym typeface="Symbol" pitchFamily="92" charset="2"/>
              </a:rPr>
              <a:t></a:t>
            </a:r>
            <a:r>
              <a:rPr lang="en-US" b="1" dirty="0" smtClean="0"/>
              <a:t> concentration will increase.</a:t>
            </a:r>
          </a:p>
          <a:p>
            <a:endParaRPr lang="en-US" dirty="0"/>
          </a:p>
        </p:txBody>
      </p:sp>
      <p:sp>
        <p:nvSpPr>
          <p:cNvPr id="10" name="Footer Placeholder 9"/>
          <p:cNvSpPr>
            <a:spLocks noGrp="1"/>
          </p:cNvSpPr>
          <p:nvPr>
            <p:ph type="ftr" sz="quarter" idx="3"/>
          </p:nvPr>
        </p:nvSpPr>
        <p:spPr/>
        <p:txBody>
          <a:bodyPr/>
          <a:lstStyle/>
          <a:p>
            <a:r>
              <a:rPr lang="en-US" smtClean="0"/>
              <a:t> © 2016 Pearson Education, Inc.</a:t>
            </a:r>
            <a:endParaRPr lang="en-US" dirty="0"/>
          </a:p>
        </p:txBody>
      </p:sp>
      <p:sp>
        <p:nvSpPr>
          <p:cNvPr id="7" name="TextBox 6"/>
          <p:cNvSpPr txBox="1"/>
          <p:nvPr/>
        </p:nvSpPr>
        <p:spPr>
          <a:xfrm>
            <a:off x="2573696" y="1217818"/>
            <a:ext cx="3996607" cy="523220"/>
          </a:xfrm>
          <a:prstGeom prst="rect">
            <a:avLst/>
          </a:prstGeom>
          <a:noFill/>
        </p:spPr>
        <p:txBody>
          <a:bodyPr wrap="none" rtlCol="0">
            <a:spAutoFit/>
          </a:bodyPr>
          <a:lstStyle/>
          <a:p>
            <a:pPr algn="ctr">
              <a:tabLst>
                <a:tab pos="1941513" algn="l"/>
              </a:tabLst>
            </a:pPr>
            <a:r>
              <a:rPr lang="en-US" sz="2800" b="1" dirty="0">
                <a:solidFill>
                  <a:srgbClr val="0051A2"/>
                </a:solidFill>
                <a:latin typeface="+mj-lt"/>
              </a:rPr>
              <a:t>H</a:t>
            </a:r>
            <a:r>
              <a:rPr lang="en-US" sz="2800" b="1" baseline="-25000" dirty="0">
                <a:solidFill>
                  <a:srgbClr val="0051A2"/>
                </a:solidFill>
                <a:latin typeface="+mj-lt"/>
              </a:rPr>
              <a:t>2</a:t>
            </a:r>
            <a:r>
              <a:rPr lang="en-US" sz="2800" b="1" dirty="0">
                <a:solidFill>
                  <a:srgbClr val="0051A2"/>
                </a:solidFill>
                <a:latin typeface="+mj-lt"/>
              </a:rPr>
              <a:t>CO</a:t>
            </a:r>
            <a:r>
              <a:rPr lang="en-US" sz="2800" b="1" baseline="-25000" dirty="0">
                <a:solidFill>
                  <a:srgbClr val="0051A2"/>
                </a:solidFill>
                <a:latin typeface="+mj-lt"/>
              </a:rPr>
              <a:t>3</a:t>
            </a:r>
            <a:r>
              <a:rPr lang="en-US" sz="2800" b="1" dirty="0">
                <a:solidFill>
                  <a:srgbClr val="0051A2"/>
                </a:solidFill>
                <a:latin typeface="+mj-lt"/>
              </a:rPr>
              <a:t> </a:t>
            </a:r>
            <a:r>
              <a:rPr lang="en-US" sz="2800" b="1" dirty="0" smtClean="0">
                <a:solidFill>
                  <a:srgbClr val="0051A2"/>
                </a:solidFill>
                <a:latin typeface="+mj-lt"/>
              </a:rPr>
              <a:t>	 </a:t>
            </a:r>
            <a:r>
              <a:rPr lang="en-US" sz="2800" b="1" dirty="0">
                <a:solidFill>
                  <a:srgbClr val="0051A2"/>
                </a:solidFill>
                <a:latin typeface="+mj-lt"/>
              </a:rPr>
              <a:t>HCO</a:t>
            </a:r>
            <a:r>
              <a:rPr lang="en-US" sz="2800" b="1" baseline="-25000" dirty="0">
                <a:solidFill>
                  <a:srgbClr val="0051A2"/>
                </a:solidFill>
                <a:latin typeface="+mj-lt"/>
              </a:rPr>
              <a:t>3</a:t>
            </a:r>
            <a:r>
              <a:rPr lang="en-US" sz="2800" b="1" baseline="30000" dirty="0">
                <a:solidFill>
                  <a:srgbClr val="0051A2"/>
                </a:solidFill>
                <a:latin typeface="+mj-lt"/>
                <a:sym typeface="Symbol" pitchFamily="92" charset="2"/>
              </a:rPr>
              <a:t></a:t>
            </a:r>
            <a:r>
              <a:rPr lang="en-US" sz="2800" b="1" dirty="0">
                <a:solidFill>
                  <a:srgbClr val="0051A2"/>
                </a:solidFill>
                <a:latin typeface="+mj-lt"/>
              </a:rPr>
              <a:t> </a:t>
            </a:r>
            <a:r>
              <a:rPr lang="en-US" sz="2800" b="1" dirty="0">
                <a:solidFill>
                  <a:srgbClr val="0051A2"/>
                </a:solidFill>
                <a:latin typeface="+mj-lt"/>
                <a:sym typeface="Symbol" pitchFamily="92" charset="2"/>
              </a:rPr>
              <a:t></a:t>
            </a:r>
            <a:r>
              <a:rPr lang="en-US" sz="2800" b="1" dirty="0">
                <a:solidFill>
                  <a:srgbClr val="0051A2"/>
                </a:solidFill>
                <a:latin typeface="+mj-lt"/>
              </a:rPr>
              <a:t> H</a:t>
            </a:r>
            <a:r>
              <a:rPr lang="en-US" sz="2800" b="1" baseline="30000" dirty="0">
                <a:solidFill>
                  <a:srgbClr val="0051A2"/>
                </a:solidFill>
                <a:latin typeface="+mj-lt"/>
                <a:sym typeface="Symbol" pitchFamily="92" charset="2"/>
              </a:rPr>
              <a:t></a:t>
            </a:r>
            <a:endParaRPr lang="en-US" sz="2800" b="1" dirty="0">
              <a:solidFill>
                <a:srgbClr val="0051A2"/>
              </a:solidFill>
              <a:latin typeface="+mj-lt"/>
            </a:endParaRPr>
          </a:p>
        </p:txBody>
      </p:sp>
      <p:pic>
        <p:nvPicPr>
          <p:cNvPr id="8" name="Picture 2" descr="\\192.168.4.30\user\Bala\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154" y="1310553"/>
            <a:ext cx="609524" cy="4317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64171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dirty="0" smtClean="0"/>
              <a:t>Water has special properties, including high cohesion, high surface tension, and the ability to absorb large amounts of heat. What kind of bond between water molecules gives water these special properties? </a:t>
            </a:r>
          </a:p>
        </p:txBody>
      </p:sp>
      <p:sp>
        <p:nvSpPr>
          <p:cNvPr id="264195" name="Rectangle 3"/>
          <p:cNvSpPr>
            <a:spLocks noGrp="1" noChangeArrowheads="1"/>
          </p:cNvSpPr>
          <p:nvPr>
            <p:ph idx="1"/>
          </p:nvPr>
        </p:nvSpPr>
        <p:spPr/>
        <p:txBody>
          <a:bodyPr/>
          <a:lstStyle/>
          <a:p>
            <a:r>
              <a:rPr lang="en-US" dirty="0" smtClean="0"/>
              <a:t>strong ionic bonds</a:t>
            </a:r>
          </a:p>
          <a:p>
            <a:r>
              <a:rPr lang="en-US" dirty="0" smtClean="0"/>
              <a:t>nonpolar covalent bonds</a:t>
            </a:r>
          </a:p>
          <a:p>
            <a:r>
              <a:rPr lang="en-US" dirty="0" smtClean="0"/>
              <a:t>polar covalent bonds</a:t>
            </a:r>
          </a:p>
          <a:p>
            <a:r>
              <a:rPr lang="en-US" dirty="0" smtClean="0"/>
              <a:t>hydrogen bonds</a:t>
            </a:r>
          </a:p>
          <a:p>
            <a:r>
              <a:rPr lang="en-US" dirty="0" smtClean="0"/>
              <a:t>weak ionic bonds</a:t>
            </a:r>
          </a:p>
        </p:txBody>
      </p:sp>
      <p:sp>
        <p:nvSpPr>
          <p:cNvPr id="264204" name="Text Box 12"/>
          <p:cNvSpPr txBox="1">
            <a:spLocks noChangeArrowheads="1"/>
          </p:cNvSpPr>
          <p:nvPr/>
        </p:nvSpPr>
        <p:spPr bwMode="auto">
          <a:xfrm>
            <a:off x="5668963" y="300513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64206" name="Text Box 14"/>
          <p:cNvSpPr txBox="1">
            <a:spLocks noChangeArrowheads="1"/>
          </p:cNvSpPr>
          <p:nvPr/>
        </p:nvSpPr>
        <p:spPr bwMode="auto">
          <a:xfrm>
            <a:off x="5191125" y="269398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20" y="1871972"/>
            <a:ext cx="3844138" cy="3950208"/>
          </a:xfrm>
          <a:prstGeom prst="rect">
            <a:avLst/>
          </a:prstGeom>
        </p:spPr>
      </p:pic>
    </p:spTree>
    <p:extLst>
      <p:ext uri="{BB962C8B-B14F-4D97-AF65-F5344CB8AC3E}">
        <p14:creationId xmlns:p14="http://schemas.microsoft.com/office/powerpoint/2010/main" val="157936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dirty="0" smtClean="0"/>
              <a:t>Water has special properties, including high cohesion, high surface tension, and the ability to absorb large amounts of heat. What kind of bond between water molecules gives water these special properties?</a:t>
            </a:r>
          </a:p>
        </p:txBody>
      </p:sp>
      <p:sp>
        <p:nvSpPr>
          <p:cNvPr id="284675" name="Rectangle 3"/>
          <p:cNvSpPr>
            <a:spLocks noGrp="1" noChangeArrowheads="1"/>
          </p:cNvSpPr>
          <p:nvPr>
            <p:ph idx="1"/>
          </p:nvPr>
        </p:nvSpPr>
        <p:spPr/>
        <p:txBody>
          <a:bodyPr/>
          <a:lstStyle/>
          <a:p>
            <a:r>
              <a:rPr lang="en-US" dirty="0" smtClean="0"/>
              <a:t>strong ionic bonds</a:t>
            </a:r>
          </a:p>
          <a:p>
            <a:r>
              <a:rPr lang="en-US" dirty="0" smtClean="0"/>
              <a:t>nonpolar covalent bonds</a:t>
            </a:r>
          </a:p>
          <a:p>
            <a:r>
              <a:rPr lang="en-US" dirty="0" smtClean="0"/>
              <a:t>polar covalent bonds</a:t>
            </a:r>
          </a:p>
          <a:p>
            <a:r>
              <a:rPr lang="en-US" b="1" dirty="0" smtClean="0"/>
              <a:t>hydrogen bonds</a:t>
            </a:r>
          </a:p>
          <a:p>
            <a:r>
              <a:rPr lang="en-US" dirty="0" smtClean="0"/>
              <a:t>weak ionic bonds</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820" y="1871972"/>
            <a:ext cx="3844138" cy="3950208"/>
          </a:xfrm>
          <a:prstGeom prst="rect">
            <a:avLst/>
          </a:prstGeom>
        </p:spPr>
      </p:pic>
    </p:spTree>
    <p:extLst>
      <p:ext uri="{BB962C8B-B14F-4D97-AF65-F5344CB8AC3E}">
        <p14:creationId xmlns:p14="http://schemas.microsoft.com/office/powerpoint/2010/main" val="409532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mtClean="0"/>
              <a:t>Which observation would determine whether geckos walk on vertical surfaces using (1) hydrogen bonding or </a:t>
            </a:r>
            <a:br>
              <a:rPr lang="en-US" smtClean="0"/>
            </a:br>
            <a:r>
              <a:rPr lang="en-US" smtClean="0"/>
              <a:t>(2) van der Waals interactions?</a:t>
            </a:r>
            <a:endParaRPr lang="en-US" dirty="0" smtClean="0"/>
          </a:p>
        </p:txBody>
      </p:sp>
      <p:sp>
        <p:nvSpPr>
          <p:cNvPr id="286723" name="Rectangle 3"/>
          <p:cNvSpPr>
            <a:spLocks noGrp="1" noChangeArrowheads="1"/>
          </p:cNvSpPr>
          <p:nvPr>
            <p:ph idx="1"/>
          </p:nvPr>
        </p:nvSpPr>
        <p:spPr>
          <a:xfrm>
            <a:off x="144462" y="1550126"/>
            <a:ext cx="8872538" cy="4803049"/>
          </a:xfrm>
        </p:spPr>
        <p:txBody>
          <a:bodyPr/>
          <a:lstStyle/>
          <a:p>
            <a:r>
              <a:rPr lang="en-US" dirty="0" smtClean="0"/>
              <a:t>Geckos can walk up dry surfaces, and glass and plastic are normally dry.</a:t>
            </a:r>
          </a:p>
          <a:p>
            <a:r>
              <a:rPr lang="en-US" spc="100" dirty="0" smtClean="0"/>
              <a:t>Geckos can walk up smooth glass surfaces, and glass is a polar, hydrophilic compound.</a:t>
            </a:r>
          </a:p>
          <a:p>
            <a:r>
              <a:rPr lang="en-US" dirty="0" smtClean="0"/>
              <a:t>Geckos can walk up smooth plastic surfaces, and</a:t>
            </a:r>
            <a:br>
              <a:rPr lang="en-US" dirty="0" smtClean="0"/>
            </a:br>
            <a:r>
              <a:rPr lang="en-US" dirty="0" smtClean="0"/>
              <a:t>plastics are hydrophobic.</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7" name="Picture 2" descr="\\192.168.4.30\conversion\IRDVD\JPG Creation\Campbell Biology in Focus 2e\Output\Final Deliverables\Chapter 02\JPEG FILES\Labeled\02_UN01Geck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993" y="3917800"/>
            <a:ext cx="4139270" cy="2503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4981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dirty="0"/>
              <a:t>Which observation would determine whether geckos walk on vertical surfaces using (1) hydrogen bonding or </a:t>
            </a:r>
            <a:br>
              <a:rPr lang="en-US" dirty="0"/>
            </a:br>
            <a:r>
              <a:rPr lang="en-US" dirty="0"/>
              <a:t>(2) van der Waals interactions?</a:t>
            </a:r>
            <a:endParaRPr lang="en-US" dirty="0" smtClean="0"/>
          </a:p>
        </p:txBody>
      </p:sp>
      <p:sp>
        <p:nvSpPr>
          <p:cNvPr id="10" name="Rectangle 3"/>
          <p:cNvSpPr>
            <a:spLocks noGrp="1" noChangeArrowheads="1"/>
          </p:cNvSpPr>
          <p:nvPr>
            <p:ph idx="1"/>
          </p:nvPr>
        </p:nvSpPr>
        <p:spPr>
          <a:xfrm>
            <a:off x="144463" y="1550126"/>
            <a:ext cx="8859837" cy="4803049"/>
          </a:xfrm>
        </p:spPr>
        <p:txBody>
          <a:bodyPr/>
          <a:lstStyle/>
          <a:p>
            <a:r>
              <a:rPr lang="en-US" dirty="0" smtClean="0"/>
              <a:t>Geckos can walk up dry surfaces, and glass and plastic are normally dry.</a:t>
            </a:r>
          </a:p>
          <a:p>
            <a:r>
              <a:rPr lang="en-US" b="1" dirty="0" smtClean="0"/>
              <a:t>Geckos can walk up smooth glass surfaces, and glass is a polar, hydrophilic compound.</a:t>
            </a:r>
          </a:p>
          <a:p>
            <a:r>
              <a:rPr lang="en-US" dirty="0" smtClean="0"/>
              <a:t>Geckos can walk up smooth plastic surfaces, and</a:t>
            </a:r>
            <a:br>
              <a:rPr lang="en-US" dirty="0" smtClean="0"/>
            </a:br>
            <a:r>
              <a:rPr lang="en-US" dirty="0" smtClean="0"/>
              <a:t>plastics are hydrophobic.</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9" name="Picture 2" descr="\\192.168.4.30\conversion\IRDVD\JPG Creation\Campbell Biology in Focus 2e\Output\Final Deliverables\Chapter 02\JPEG FILES\Labeled\02_UN01Geck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993" y="3917800"/>
            <a:ext cx="4139270" cy="25036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51703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mtClean="0"/>
              <a:t>What are the four emergent properties of water that are important for life?</a:t>
            </a:r>
            <a:endParaRPr lang="en-US" dirty="0" smtClean="0"/>
          </a:p>
        </p:txBody>
      </p:sp>
      <p:sp>
        <p:nvSpPr>
          <p:cNvPr id="268291" name="Rectangle 3"/>
          <p:cNvSpPr>
            <a:spLocks noGrp="1" noChangeArrowheads="1"/>
          </p:cNvSpPr>
          <p:nvPr>
            <p:ph idx="1"/>
          </p:nvPr>
        </p:nvSpPr>
        <p:spPr/>
        <p:txBody>
          <a:bodyPr/>
          <a:lstStyle/>
          <a:p>
            <a:r>
              <a:rPr lang="en-US" smtClean="0"/>
              <a:t>cohesion, expansion upon freezing, high heat of evaporation, capillarity</a:t>
            </a:r>
          </a:p>
          <a:p>
            <a:r>
              <a:rPr lang="en-US" smtClean="0"/>
              <a:t>cohesion, moderation of temperature, </a:t>
            </a:r>
            <a:br>
              <a:rPr lang="en-US" smtClean="0"/>
            </a:br>
            <a:r>
              <a:rPr lang="en-US" smtClean="0"/>
              <a:t>expansion upon freezing, solvent properties</a:t>
            </a:r>
          </a:p>
          <a:p>
            <a:r>
              <a:rPr lang="en-US" smtClean="0"/>
              <a:t>moderation of temperature, solvent properties, high surface tension, capillarity</a:t>
            </a:r>
          </a:p>
          <a:p>
            <a:r>
              <a:rPr lang="en-US" smtClean="0"/>
              <a:t>heat of vaporization, high specific heat, high surface tension, capillarity</a:t>
            </a:r>
          </a:p>
          <a:p>
            <a:r>
              <a:rPr lang="en-US" smtClean="0"/>
              <a:t>polarity, hydrogen bonding, high specific heat, high surface tension</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10498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smtClean="0"/>
              <a:t>What are the four emergent properties of water that are important for life?</a:t>
            </a:r>
            <a:endParaRPr lang="en-US" dirty="0" smtClean="0"/>
          </a:p>
        </p:txBody>
      </p:sp>
      <p:sp>
        <p:nvSpPr>
          <p:cNvPr id="288771" name="Rectangle 3"/>
          <p:cNvSpPr>
            <a:spLocks noGrp="1" noChangeArrowheads="1"/>
          </p:cNvSpPr>
          <p:nvPr>
            <p:ph idx="1"/>
          </p:nvPr>
        </p:nvSpPr>
        <p:spPr/>
        <p:txBody>
          <a:bodyPr/>
          <a:lstStyle/>
          <a:p>
            <a:r>
              <a:rPr lang="en-US" dirty="0" smtClean="0"/>
              <a:t>cohesion, expansion upon freezing, high heat of evaporation, capillarity</a:t>
            </a:r>
          </a:p>
          <a:p>
            <a:r>
              <a:rPr lang="en-US" b="1" dirty="0" smtClean="0"/>
              <a:t>cohesion, moderation of temperature, </a:t>
            </a:r>
            <a:br>
              <a:rPr lang="en-US" b="1" dirty="0" smtClean="0"/>
            </a:br>
            <a:r>
              <a:rPr lang="en-US" b="1" dirty="0" smtClean="0"/>
              <a:t>expansion upon freezing, solvent properties</a:t>
            </a:r>
          </a:p>
          <a:p>
            <a:r>
              <a:rPr lang="en-US" dirty="0" smtClean="0"/>
              <a:t>moderation of temperature, solvent properties, high surface tension, capillarity</a:t>
            </a:r>
          </a:p>
          <a:p>
            <a:r>
              <a:rPr lang="en-US" dirty="0" smtClean="0"/>
              <a:t>heat of vaporization, high specific heat, high surface tension, capillarity</a:t>
            </a:r>
          </a:p>
          <a:p>
            <a:r>
              <a:rPr lang="en-US" dirty="0" smtClean="0"/>
              <a:t>polarity, hydrogen bonding, high specific heat, high surface tension</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8987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dirty="0" smtClean="0"/>
              <a:t>Water has an unusually high specific heat. This is directly related to which of the following?</a:t>
            </a:r>
          </a:p>
        </p:txBody>
      </p:sp>
      <p:sp>
        <p:nvSpPr>
          <p:cNvPr id="270339" name="Rectangle 3"/>
          <p:cNvSpPr>
            <a:spLocks noGrp="1" noChangeArrowheads="1"/>
          </p:cNvSpPr>
          <p:nvPr>
            <p:ph idx="1"/>
          </p:nvPr>
        </p:nvSpPr>
        <p:spPr/>
        <p:txBody>
          <a:bodyPr/>
          <a:lstStyle/>
          <a:p>
            <a:r>
              <a:rPr lang="en-US" smtClean="0"/>
              <a:t>At its boiling point, water changes from liquid to vapor.</a:t>
            </a:r>
          </a:p>
          <a:p>
            <a:r>
              <a:rPr lang="en-US" smtClean="0"/>
              <a:t>More heat is required to raise the temperature </a:t>
            </a:r>
            <a:br>
              <a:rPr lang="en-US" smtClean="0"/>
            </a:br>
            <a:r>
              <a:rPr lang="en-US" smtClean="0"/>
              <a:t>of water.</a:t>
            </a:r>
          </a:p>
          <a:p>
            <a:r>
              <a:rPr lang="en-US" smtClean="0"/>
              <a:t>Ice floats in liquid water.</a:t>
            </a:r>
          </a:p>
          <a:p>
            <a:r>
              <a:rPr lang="en-US" smtClean="0"/>
              <a:t>Salt water freezes at a lower temperature than pure water.</a:t>
            </a:r>
          </a:p>
          <a:p>
            <a:r>
              <a:rPr lang="en-US" smtClean="0"/>
              <a:t>Floating ice can insulate bodies of water.</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87810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dirty="0" smtClean="0"/>
              <a:t>Water has an unusually high specific heat. This is directly related to which of the following?</a:t>
            </a:r>
          </a:p>
        </p:txBody>
      </p:sp>
      <p:sp>
        <p:nvSpPr>
          <p:cNvPr id="290819" name="Rectangle 3"/>
          <p:cNvSpPr>
            <a:spLocks noGrp="1" noChangeArrowheads="1"/>
          </p:cNvSpPr>
          <p:nvPr>
            <p:ph idx="1"/>
          </p:nvPr>
        </p:nvSpPr>
        <p:spPr/>
        <p:txBody>
          <a:bodyPr/>
          <a:lstStyle/>
          <a:p>
            <a:r>
              <a:rPr lang="en-US" dirty="0" smtClean="0"/>
              <a:t>At its boiling point, water changes from liquid to vapor.</a:t>
            </a:r>
          </a:p>
          <a:p>
            <a:r>
              <a:rPr lang="en-US" b="1" dirty="0" smtClean="0"/>
              <a:t>More heat is required to raise the temperature </a:t>
            </a:r>
            <a:br>
              <a:rPr lang="en-US" b="1" dirty="0" smtClean="0"/>
            </a:br>
            <a:r>
              <a:rPr lang="en-US" b="1" dirty="0" smtClean="0"/>
              <a:t>of water.</a:t>
            </a:r>
          </a:p>
          <a:p>
            <a:r>
              <a:rPr lang="en-US" dirty="0" smtClean="0"/>
              <a:t>Ice floats in liquid water.</a:t>
            </a:r>
          </a:p>
          <a:p>
            <a:r>
              <a:rPr lang="en-US" dirty="0" smtClean="0"/>
              <a:t>Salt water freezes at a lower temperature than pure water.</a:t>
            </a:r>
          </a:p>
          <a:p>
            <a:r>
              <a:rPr lang="en-US" dirty="0" smtClean="0"/>
              <a:t>Floating ice can insulate bodies of water.</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93859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Based on the periodic table shown here, which elements will most likely form an ionic bond?</a:t>
            </a:r>
          </a:p>
        </p:txBody>
      </p:sp>
      <p:sp>
        <p:nvSpPr>
          <p:cNvPr id="4099" name="Rectangle 3"/>
          <p:cNvSpPr>
            <a:spLocks noGrp="1" noChangeArrowheads="1"/>
          </p:cNvSpPr>
          <p:nvPr>
            <p:ph idx="1"/>
          </p:nvPr>
        </p:nvSpPr>
        <p:spPr/>
        <p:txBody>
          <a:bodyPr/>
          <a:lstStyle/>
          <a:p>
            <a:r>
              <a:rPr lang="en-US" dirty="0" smtClean="0"/>
              <a:t>Na and </a:t>
            </a:r>
            <a:r>
              <a:rPr lang="en-US" dirty="0" err="1" smtClean="0"/>
              <a:t>Cl</a:t>
            </a:r>
            <a:r>
              <a:rPr lang="en-US" dirty="0" smtClean="0"/>
              <a:t> </a:t>
            </a:r>
          </a:p>
          <a:p>
            <a:r>
              <a:rPr lang="en-US" dirty="0" smtClean="0"/>
              <a:t>C and O</a:t>
            </a:r>
          </a:p>
          <a:p>
            <a:r>
              <a:rPr lang="en-US" dirty="0" smtClean="0"/>
              <a:t>N and O</a:t>
            </a:r>
          </a:p>
          <a:p>
            <a:r>
              <a:rPr lang="en-US" dirty="0" smtClean="0"/>
              <a:t>Si and </a:t>
            </a:r>
            <a:r>
              <a:rPr lang="en-US" dirty="0" err="1" smtClean="0"/>
              <a:t>Cl</a:t>
            </a:r>
            <a:endParaRPr lang="en-US" dirty="0" smtClean="0"/>
          </a:p>
          <a:p>
            <a:r>
              <a:rPr lang="en-US" dirty="0" smtClean="0"/>
              <a:t>all of the above</a:t>
            </a: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6037" y="3088941"/>
            <a:ext cx="5384126"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837569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smtClean="0"/>
              <a:t>Which of the following will result when water is treated with chemicals to reduce its surface tension?</a:t>
            </a:r>
          </a:p>
        </p:txBody>
      </p:sp>
      <p:sp>
        <p:nvSpPr>
          <p:cNvPr id="272387" name="Rectangle 3"/>
          <p:cNvSpPr>
            <a:spLocks noGrp="1" noChangeArrowheads="1"/>
          </p:cNvSpPr>
          <p:nvPr>
            <p:ph idx="1"/>
          </p:nvPr>
        </p:nvSpPr>
        <p:spPr>
          <a:xfrm>
            <a:off x="144463" y="1123950"/>
            <a:ext cx="8859837" cy="5229225"/>
          </a:xfrm>
        </p:spPr>
        <p:txBody>
          <a:bodyPr/>
          <a:lstStyle/>
          <a:p>
            <a:r>
              <a:rPr lang="en-US" dirty="0" smtClean="0"/>
              <a:t>Surfactant-treated water droplets will form a thin film instead of beading on a waxed surface.</a:t>
            </a:r>
          </a:p>
          <a:p>
            <a:r>
              <a:rPr lang="en-US" dirty="0" smtClean="0"/>
              <a:t>Surfactant-treated water will form smaller droplets when dripping from a sink.</a:t>
            </a:r>
          </a:p>
          <a:p>
            <a:r>
              <a:rPr lang="en-US" dirty="0" smtClean="0"/>
              <a:t>Water striders will sink.</a:t>
            </a:r>
          </a:p>
          <a:p>
            <a:r>
              <a:rPr lang="en-US" dirty="0" smtClean="0"/>
              <a:t>All of the above will occur.</a:t>
            </a:r>
          </a:p>
          <a:p>
            <a:r>
              <a:rPr lang="en-US" dirty="0" smtClean="0"/>
              <a:t>Only A and C will occur.</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175" y="2681829"/>
            <a:ext cx="3451315" cy="3451315"/>
          </a:xfrm>
          <a:prstGeom prst="rect">
            <a:avLst/>
          </a:prstGeom>
        </p:spPr>
      </p:pic>
    </p:spTree>
    <p:extLst>
      <p:ext uri="{BB962C8B-B14F-4D97-AF65-F5344CB8AC3E}">
        <p14:creationId xmlns:p14="http://schemas.microsoft.com/office/powerpoint/2010/main" val="1749469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dirty="0" smtClean="0"/>
              <a:t>Which of the following will result when water is treated with chemicals to reduce its surface tension?</a:t>
            </a:r>
          </a:p>
        </p:txBody>
      </p:sp>
      <p:sp>
        <p:nvSpPr>
          <p:cNvPr id="292871" name="Text Box 7"/>
          <p:cNvSpPr txBox="1">
            <a:spLocks noChangeArrowheads="1"/>
          </p:cNvSpPr>
          <p:nvPr/>
        </p:nvSpPr>
        <p:spPr bwMode="auto">
          <a:xfrm>
            <a:off x="6283325" y="425608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92872" name="Text Box 8"/>
          <p:cNvSpPr txBox="1">
            <a:spLocks noChangeArrowheads="1"/>
          </p:cNvSpPr>
          <p:nvPr/>
        </p:nvSpPr>
        <p:spPr bwMode="auto">
          <a:xfrm>
            <a:off x="6888163" y="1511300"/>
            <a:ext cx="15938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
        <p:nvSpPr>
          <p:cNvPr id="11" name="Rectangle 3"/>
          <p:cNvSpPr>
            <a:spLocks noGrp="1" noChangeArrowheads="1"/>
          </p:cNvSpPr>
          <p:nvPr>
            <p:ph idx="1"/>
          </p:nvPr>
        </p:nvSpPr>
        <p:spPr>
          <a:xfrm>
            <a:off x="144463" y="1123950"/>
            <a:ext cx="8758237" cy="5229225"/>
          </a:xfrm>
        </p:spPr>
        <p:txBody>
          <a:bodyPr/>
          <a:lstStyle/>
          <a:p>
            <a:r>
              <a:rPr lang="en-US" dirty="0" smtClean="0"/>
              <a:t>Surfactant-treated water droplets will form a thin film instead of beading on a waxed surface.</a:t>
            </a:r>
          </a:p>
          <a:p>
            <a:r>
              <a:rPr lang="en-US" dirty="0" smtClean="0"/>
              <a:t>Surfactant-treated water will form smaller droplets when dripping from a sink.</a:t>
            </a:r>
          </a:p>
          <a:p>
            <a:r>
              <a:rPr lang="en-US" dirty="0" smtClean="0"/>
              <a:t>Water striders will sink.</a:t>
            </a:r>
          </a:p>
          <a:p>
            <a:r>
              <a:rPr lang="en-US" b="1" dirty="0" smtClean="0"/>
              <a:t>All of the above will occur.</a:t>
            </a:r>
          </a:p>
          <a:p>
            <a:r>
              <a:rPr lang="en-US" dirty="0" smtClean="0"/>
              <a:t>Only A and C will occur.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175" y="2681829"/>
            <a:ext cx="3451315" cy="3451315"/>
          </a:xfrm>
          <a:prstGeom prst="rect">
            <a:avLst/>
          </a:prstGeom>
        </p:spPr>
      </p:pic>
    </p:spTree>
    <p:extLst>
      <p:ext uri="{BB962C8B-B14F-4D97-AF65-F5344CB8AC3E}">
        <p14:creationId xmlns:p14="http://schemas.microsoft.com/office/powerpoint/2010/main" val="3128148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Temperatures depend on local geographic conditions. Why is the temperature much cooler in Los Angeles than in San Bernardino?</a:t>
            </a:r>
            <a:endParaRPr lang="en-US" dirty="0"/>
          </a:p>
        </p:txBody>
      </p:sp>
      <p:sp>
        <p:nvSpPr>
          <p:cNvPr id="7" name="Content Placeholder 6"/>
          <p:cNvSpPr>
            <a:spLocks noGrp="1"/>
          </p:cNvSpPr>
          <p:nvPr>
            <p:ph idx="1"/>
          </p:nvPr>
        </p:nvSpPr>
        <p:spPr>
          <a:xfrm>
            <a:off x="132106" y="3340827"/>
            <a:ext cx="8669337" cy="3047273"/>
          </a:xfrm>
        </p:spPr>
        <p:txBody>
          <a:bodyPr/>
          <a:lstStyle/>
          <a:p>
            <a:r>
              <a:rPr lang="en-US" kern="1200" spc="-100" dirty="0" smtClean="0"/>
              <a:t>The cool ocean water buffers temperatures by cooling winds moving inland.</a:t>
            </a:r>
          </a:p>
          <a:p>
            <a:r>
              <a:rPr lang="en-US" spc="-100" dirty="0" smtClean="0"/>
              <a:t>The high specific heat of water helps keep ocean water cooler than land.</a:t>
            </a:r>
          </a:p>
          <a:p>
            <a:r>
              <a:rPr lang="en-US" spc="-100" dirty="0" smtClean="0"/>
              <a:t>Los Angeles is closer to the ocean than San Bernardino.</a:t>
            </a:r>
          </a:p>
          <a:p>
            <a:r>
              <a:rPr lang="en-US" spc="-100" dirty="0" smtClean="0"/>
              <a:t>A and B</a:t>
            </a:r>
          </a:p>
          <a:p>
            <a:r>
              <a:rPr lang="en-US" spc="-100" dirty="0" smtClean="0"/>
              <a:t>A–C</a:t>
            </a:r>
            <a:endParaRPr lang="en-US" spc="-100" dirty="0"/>
          </a:p>
        </p:txBody>
      </p:sp>
      <p:sp>
        <p:nvSpPr>
          <p:cNvPr id="14" name="Footer Placeholder 13"/>
          <p:cNvSpPr>
            <a:spLocks noGrp="1"/>
          </p:cNvSpPr>
          <p:nvPr>
            <p:ph type="ftr" sz="quarter" idx="3"/>
          </p:nvPr>
        </p:nvSpPr>
        <p:spPr/>
        <p:txBody>
          <a:bodyPr/>
          <a:lstStyle/>
          <a:p>
            <a:r>
              <a:rPr lang="en-US" smtClean="0"/>
              <a:t> © 2016 Pearson Education, Inc.</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622" y="1446712"/>
            <a:ext cx="4273296" cy="1722120"/>
          </a:xfrm>
          <a:prstGeom prst="rect">
            <a:avLst/>
          </a:prstGeom>
        </p:spPr>
      </p:pic>
    </p:spTree>
    <p:extLst>
      <p:ext uri="{BB962C8B-B14F-4D97-AF65-F5344CB8AC3E}">
        <p14:creationId xmlns:p14="http://schemas.microsoft.com/office/powerpoint/2010/main" val="880005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Temperatures depend on local geographic conditions. Why is the temperature much cooler in Los Angeles than in San Bernardino?</a:t>
            </a:r>
            <a:endParaRPr lang="en-US" dirty="0"/>
          </a:p>
        </p:txBody>
      </p:sp>
      <p:sp>
        <p:nvSpPr>
          <p:cNvPr id="16" name="Footer Placeholder 15"/>
          <p:cNvSpPr>
            <a:spLocks noGrp="1"/>
          </p:cNvSpPr>
          <p:nvPr>
            <p:ph type="ftr" sz="quarter" idx="3"/>
          </p:nvPr>
        </p:nvSpPr>
        <p:spPr/>
        <p:txBody>
          <a:bodyPr/>
          <a:lstStyle/>
          <a:p>
            <a:r>
              <a:rPr lang="en-US" smtClean="0"/>
              <a:t> © 2016 Pearson Education, Inc.</a:t>
            </a:r>
            <a:endParaRPr lang="en-US" dirty="0"/>
          </a:p>
        </p:txBody>
      </p:sp>
      <p:sp>
        <p:nvSpPr>
          <p:cNvPr id="7" name="Content Placeholder 6"/>
          <p:cNvSpPr txBox="1">
            <a:spLocks/>
          </p:cNvSpPr>
          <p:nvPr/>
        </p:nvSpPr>
        <p:spPr bwMode="auto">
          <a:xfrm>
            <a:off x="132106" y="3340827"/>
            <a:ext cx="8669337" cy="3034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lvl1pPr marL="571500" indent="-514350" algn="l" rtl="0" eaLnBrk="1" fontAlgn="base" hangingPunct="1">
              <a:spcBef>
                <a:spcPts val="0"/>
              </a:spcBef>
              <a:spcAft>
                <a:spcPct val="20000"/>
              </a:spcAft>
              <a:buClr>
                <a:schemeClr val="tx2"/>
              </a:buClr>
              <a:buFont typeface="+mj-lt"/>
              <a:buAutoNum type="alphaUcPeriod"/>
              <a:defRPr sz="26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r>
              <a:rPr lang="en-US" spc="-100" dirty="0"/>
              <a:t>The cool ocean water buffers temperatures by cooling winds moving inland.</a:t>
            </a:r>
          </a:p>
          <a:p>
            <a:r>
              <a:rPr lang="en-US" spc="-100" dirty="0"/>
              <a:t>The high specific heat of water helps keep ocean water cooler than land.</a:t>
            </a:r>
          </a:p>
          <a:p>
            <a:r>
              <a:rPr lang="en-US" kern="0" spc="-100" dirty="0"/>
              <a:t>Los Angeles is closer to the ocean than San Bernardino.</a:t>
            </a:r>
          </a:p>
          <a:p>
            <a:r>
              <a:rPr lang="en-US" kern="0" spc="-100" dirty="0"/>
              <a:t>A and B</a:t>
            </a:r>
          </a:p>
          <a:p>
            <a:r>
              <a:rPr lang="en-US" b="1" spc="-100" dirty="0"/>
              <a:t>A–C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622" y="1446712"/>
            <a:ext cx="4273296" cy="1722120"/>
          </a:xfrm>
          <a:prstGeom prst="rect">
            <a:avLst/>
          </a:prstGeom>
        </p:spPr>
      </p:pic>
    </p:spTree>
    <p:extLst>
      <p:ext uri="{BB962C8B-B14F-4D97-AF65-F5344CB8AC3E}">
        <p14:creationId xmlns:p14="http://schemas.microsoft.com/office/powerpoint/2010/main" val="3700850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Which is a compound?</a:t>
            </a:r>
            <a:endParaRPr lang="en-US" dirty="0"/>
          </a:p>
        </p:txBody>
      </p:sp>
      <p:sp>
        <p:nvSpPr>
          <p:cNvPr id="7" name="Content Placeholder 6"/>
          <p:cNvSpPr>
            <a:spLocks noGrp="1"/>
          </p:cNvSpPr>
          <p:nvPr>
            <p:ph idx="1"/>
          </p:nvPr>
        </p:nvSpPr>
        <p:spPr/>
        <p:txBody>
          <a:bodyPr/>
          <a:lstStyle/>
          <a:p>
            <a:r>
              <a:rPr lang="en-US" dirty="0" smtClean="0"/>
              <a:t>gold</a:t>
            </a:r>
          </a:p>
          <a:p>
            <a:r>
              <a:rPr lang="en-US" dirty="0" smtClean="0"/>
              <a:t>nitrogen</a:t>
            </a:r>
          </a:p>
          <a:p>
            <a:r>
              <a:rPr lang="en-US" dirty="0" smtClean="0"/>
              <a:t>carbon</a:t>
            </a:r>
          </a:p>
          <a:p>
            <a:r>
              <a:rPr lang="en-US" dirty="0" smtClean="0"/>
              <a:t>phosphorus</a:t>
            </a:r>
          </a:p>
          <a:p>
            <a:r>
              <a:rPr lang="en-US" dirty="0" smtClean="0"/>
              <a:t>none of the above</a:t>
            </a:r>
            <a:endParaRPr lang="en-US" dirty="0"/>
          </a:p>
        </p:txBody>
      </p:sp>
      <p:sp>
        <p:nvSpPr>
          <p:cNvPr id="10" name="Footer Placeholder 9"/>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99723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771525" y="20478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 name="Title 3"/>
          <p:cNvSpPr>
            <a:spLocks noGrp="1"/>
          </p:cNvSpPr>
          <p:nvPr>
            <p:ph type="title"/>
          </p:nvPr>
        </p:nvSpPr>
        <p:spPr/>
        <p:txBody>
          <a:bodyPr/>
          <a:lstStyle/>
          <a:p>
            <a:r>
              <a:rPr lang="en-US" dirty="0" smtClean="0"/>
              <a:t>Which is a compound?</a:t>
            </a:r>
            <a:endParaRPr lang="en-US" dirty="0"/>
          </a:p>
        </p:txBody>
      </p:sp>
      <p:sp>
        <p:nvSpPr>
          <p:cNvPr id="10" name="Content Placeholder 6"/>
          <p:cNvSpPr>
            <a:spLocks noGrp="1"/>
          </p:cNvSpPr>
          <p:nvPr>
            <p:ph idx="1"/>
          </p:nvPr>
        </p:nvSpPr>
        <p:spPr/>
        <p:txBody>
          <a:bodyPr/>
          <a:lstStyle/>
          <a:p>
            <a:r>
              <a:rPr lang="en-US" dirty="0" smtClean="0"/>
              <a:t>gold</a:t>
            </a:r>
          </a:p>
          <a:p>
            <a:r>
              <a:rPr lang="en-US" dirty="0" smtClean="0"/>
              <a:t>nitrogen</a:t>
            </a:r>
          </a:p>
          <a:p>
            <a:r>
              <a:rPr lang="en-US" dirty="0" smtClean="0"/>
              <a:t>carbon</a:t>
            </a:r>
          </a:p>
          <a:p>
            <a:r>
              <a:rPr lang="en-US" dirty="0" smtClean="0"/>
              <a:t>phosphorus</a:t>
            </a:r>
          </a:p>
          <a:p>
            <a:r>
              <a:rPr lang="en-US" b="1" dirty="0" smtClean="0"/>
              <a:t>none of the above</a:t>
            </a:r>
            <a:endParaRPr lang="en-US" b="1"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54804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asked whether a sample came from a living</a:t>
            </a:r>
            <a:br>
              <a:rPr lang="en-US" dirty="0" smtClean="0"/>
            </a:br>
            <a:r>
              <a:rPr lang="en-US" dirty="0" smtClean="0"/>
              <a:t>thing. Chemical analysis shows that it consists mostly</a:t>
            </a:r>
            <a:br>
              <a:rPr lang="en-US" dirty="0" smtClean="0"/>
            </a:br>
            <a:r>
              <a:rPr lang="en-US" dirty="0" smtClean="0"/>
              <a:t>of calcium and sulfur, so you say that </a:t>
            </a:r>
            <a:endParaRPr lang="en-US" dirty="0"/>
          </a:p>
        </p:txBody>
      </p:sp>
      <p:sp>
        <p:nvSpPr>
          <p:cNvPr id="3" name="Content Placeholder 2"/>
          <p:cNvSpPr>
            <a:spLocks noGrp="1"/>
          </p:cNvSpPr>
          <p:nvPr>
            <p:ph idx="1"/>
          </p:nvPr>
        </p:nvSpPr>
        <p:spPr/>
        <p:txBody>
          <a:bodyPr/>
          <a:lstStyle/>
          <a:p>
            <a:r>
              <a:rPr lang="en-US" dirty="0" smtClean="0"/>
              <a:t>it did, since living things contain calcium and sulfur.</a:t>
            </a:r>
          </a:p>
          <a:p>
            <a:r>
              <a:rPr lang="en-US" dirty="0" smtClean="0"/>
              <a:t>it did not, since living things contain calcium, but not sulfur.</a:t>
            </a:r>
          </a:p>
          <a:p>
            <a:r>
              <a:rPr lang="en-US" dirty="0" smtClean="0"/>
              <a:t>it did, since living things usually contain mostly phosphorus.</a:t>
            </a:r>
          </a:p>
          <a:p>
            <a:r>
              <a:rPr lang="en-US" dirty="0" smtClean="0"/>
              <a:t>it did not, since sulfur is toxic.</a:t>
            </a:r>
          </a:p>
          <a:p>
            <a:r>
              <a:rPr lang="en-US" dirty="0" smtClean="0"/>
              <a:t>it did not, since living things contain more carbon and oxygen than most other elements.</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660179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1028700" y="5842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2" name="Title 11"/>
          <p:cNvSpPr>
            <a:spLocks noGrp="1"/>
          </p:cNvSpPr>
          <p:nvPr>
            <p:ph type="title"/>
          </p:nvPr>
        </p:nvSpPr>
        <p:spPr/>
        <p:txBody>
          <a:bodyPr/>
          <a:lstStyle/>
          <a:p>
            <a:r>
              <a:rPr lang="en-US" dirty="0" smtClean="0"/>
              <a:t>You are asked whether a sample came from a living</a:t>
            </a:r>
            <a:br>
              <a:rPr lang="en-US" dirty="0" smtClean="0"/>
            </a:br>
            <a:r>
              <a:rPr lang="en-US" dirty="0" smtClean="0"/>
              <a:t>thing. Chemical analysis shows that it consists mostly</a:t>
            </a:r>
            <a:br>
              <a:rPr lang="en-US" dirty="0" smtClean="0"/>
            </a:br>
            <a:r>
              <a:rPr lang="en-US" dirty="0" smtClean="0"/>
              <a:t>of calcium and sulfur, so you say that </a:t>
            </a:r>
            <a:br>
              <a:rPr lang="en-US" dirty="0" smtClean="0"/>
            </a:br>
            <a:endParaRPr lang="en-US" dirty="0"/>
          </a:p>
        </p:txBody>
      </p:sp>
      <p:sp>
        <p:nvSpPr>
          <p:cNvPr id="13" name="Content Placeholder 12"/>
          <p:cNvSpPr>
            <a:spLocks noGrp="1"/>
          </p:cNvSpPr>
          <p:nvPr>
            <p:ph idx="1"/>
          </p:nvPr>
        </p:nvSpPr>
        <p:spPr/>
        <p:txBody>
          <a:bodyPr/>
          <a:lstStyle/>
          <a:p>
            <a:r>
              <a:rPr lang="en-US" dirty="0" smtClean="0"/>
              <a:t>it did, since living things contain calcium and sulfur.</a:t>
            </a:r>
          </a:p>
          <a:p>
            <a:r>
              <a:rPr lang="en-US" dirty="0" smtClean="0"/>
              <a:t>it did not, since living things contain calcium, but not sulfur.</a:t>
            </a:r>
          </a:p>
          <a:p>
            <a:r>
              <a:rPr lang="en-US" dirty="0" smtClean="0"/>
              <a:t>it did, since living things usually contain mostly phosphorus.</a:t>
            </a:r>
          </a:p>
          <a:p>
            <a:r>
              <a:rPr lang="en-US" dirty="0" smtClean="0"/>
              <a:t>it did not, since sulfur is toxic.</a:t>
            </a:r>
          </a:p>
          <a:p>
            <a:r>
              <a:rPr lang="en-US" b="1" dirty="0" smtClean="0"/>
              <a:t>it did not, since living things contain more carbon and oxygen than most other elements.</a:t>
            </a:r>
            <a:endParaRPr lang="en-US" b="1" dirty="0"/>
          </a:p>
        </p:txBody>
      </p:sp>
      <p:sp>
        <p:nvSpPr>
          <p:cNvPr id="18" name="Footer Placeholder 1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811912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you see radioactive isotopes in a laboratory that </a:t>
            </a:r>
            <a:br>
              <a:rPr lang="en-US" dirty="0" smtClean="0"/>
            </a:br>
            <a:r>
              <a:rPr lang="en-US" dirty="0" smtClean="0"/>
              <a:t>deals with biological samples, what could you be sure</a:t>
            </a:r>
            <a:br>
              <a:rPr lang="en-US" dirty="0" smtClean="0"/>
            </a:br>
            <a:r>
              <a:rPr lang="en-US" dirty="0" smtClean="0"/>
              <a:t>is not the reason for their presence?</a:t>
            </a:r>
            <a:br>
              <a:rPr lang="en-US" dirty="0" smtClean="0"/>
            </a:br>
            <a:endParaRPr lang="en-US" dirty="0"/>
          </a:p>
        </p:txBody>
      </p:sp>
      <p:sp>
        <p:nvSpPr>
          <p:cNvPr id="5" name="Content Placeholder 4"/>
          <p:cNvSpPr>
            <a:spLocks noGrp="1"/>
          </p:cNvSpPr>
          <p:nvPr>
            <p:ph idx="1"/>
          </p:nvPr>
        </p:nvSpPr>
        <p:spPr/>
        <p:txBody>
          <a:bodyPr/>
          <a:lstStyle/>
          <a:p>
            <a:r>
              <a:rPr lang="en-US" dirty="0" smtClean="0"/>
              <a:t>medical imaging</a:t>
            </a:r>
          </a:p>
          <a:p>
            <a:r>
              <a:rPr lang="en-US" dirty="0" smtClean="0"/>
              <a:t>tracing movements in cells</a:t>
            </a:r>
          </a:p>
          <a:p>
            <a:r>
              <a:rPr lang="en-US" dirty="0" smtClean="0"/>
              <a:t>dating fossils</a:t>
            </a:r>
          </a:p>
          <a:p>
            <a:r>
              <a:rPr lang="en-US" dirty="0" smtClean="0"/>
              <a:t>disinfecting wounds</a:t>
            </a:r>
          </a:p>
          <a:p>
            <a:r>
              <a:rPr lang="en-US" dirty="0" smtClean="0"/>
              <a:t>B and C</a:t>
            </a:r>
            <a:endParaRPr 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92" y="1600199"/>
            <a:ext cx="3701491" cy="3547262"/>
          </a:xfrm>
          <a:prstGeom prst="rect">
            <a:avLst/>
          </a:prstGeom>
        </p:spPr>
      </p:pic>
    </p:spTree>
    <p:extLst>
      <p:ext uri="{BB962C8B-B14F-4D97-AF65-F5344CB8AC3E}">
        <p14:creationId xmlns:p14="http://schemas.microsoft.com/office/powerpoint/2010/main" val="3604775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see radioactive isotopes in a laboratory that </a:t>
            </a:r>
            <a:br>
              <a:rPr lang="en-US" dirty="0" smtClean="0"/>
            </a:br>
            <a:r>
              <a:rPr lang="en-US" dirty="0" smtClean="0"/>
              <a:t>deals with biological samples, what could you be sure</a:t>
            </a:r>
            <a:br>
              <a:rPr lang="en-US" dirty="0" smtClean="0"/>
            </a:br>
            <a:r>
              <a:rPr lang="en-US" dirty="0" smtClean="0"/>
              <a:t>is not the reason for their presence?</a:t>
            </a:r>
            <a:endParaRPr lang="en-US" dirty="0"/>
          </a:p>
        </p:txBody>
      </p:sp>
      <p:sp>
        <p:nvSpPr>
          <p:cNvPr id="3" name="Content Placeholder 2"/>
          <p:cNvSpPr>
            <a:spLocks noGrp="1"/>
          </p:cNvSpPr>
          <p:nvPr>
            <p:ph idx="1"/>
          </p:nvPr>
        </p:nvSpPr>
        <p:spPr/>
        <p:txBody>
          <a:bodyPr/>
          <a:lstStyle/>
          <a:p>
            <a:r>
              <a:rPr lang="en-US" dirty="0" smtClean="0"/>
              <a:t>medical imaging</a:t>
            </a:r>
          </a:p>
          <a:p>
            <a:r>
              <a:rPr lang="en-US" dirty="0" smtClean="0"/>
              <a:t>tracing movements in cells</a:t>
            </a:r>
          </a:p>
          <a:p>
            <a:r>
              <a:rPr lang="en-US" dirty="0" smtClean="0"/>
              <a:t>dating fossils</a:t>
            </a:r>
          </a:p>
          <a:p>
            <a:r>
              <a:rPr lang="en-US" b="1" dirty="0" smtClean="0"/>
              <a:t>disinfecting wounds</a:t>
            </a:r>
          </a:p>
          <a:p>
            <a:r>
              <a:rPr lang="en-US" dirty="0" smtClean="0"/>
              <a:t>B and C</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92" y="1600199"/>
            <a:ext cx="3701491" cy="3547262"/>
          </a:xfrm>
          <a:prstGeom prst="rect">
            <a:avLst/>
          </a:prstGeom>
        </p:spPr>
      </p:pic>
    </p:spTree>
    <p:extLst>
      <p:ext uri="{BB962C8B-B14F-4D97-AF65-F5344CB8AC3E}">
        <p14:creationId xmlns:p14="http://schemas.microsoft.com/office/powerpoint/2010/main" val="242678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dirty="0" smtClean="0"/>
              <a:t>Based on the periodic table shown here, which elements will most likely form an ionic bond?</a:t>
            </a:r>
          </a:p>
        </p:txBody>
      </p:sp>
      <p:sp>
        <p:nvSpPr>
          <p:cNvPr id="274435" name="Rectangle 3"/>
          <p:cNvSpPr>
            <a:spLocks noGrp="1" noChangeArrowheads="1"/>
          </p:cNvSpPr>
          <p:nvPr>
            <p:ph idx="1"/>
          </p:nvPr>
        </p:nvSpPr>
        <p:spPr/>
        <p:txBody>
          <a:bodyPr/>
          <a:lstStyle/>
          <a:p>
            <a:r>
              <a:rPr lang="en-US" b="1" dirty="0" smtClean="0"/>
              <a:t>Na and </a:t>
            </a:r>
            <a:r>
              <a:rPr lang="en-US" b="1" dirty="0" err="1" smtClean="0"/>
              <a:t>Cl</a:t>
            </a:r>
            <a:endParaRPr lang="en-US" b="1" dirty="0" smtClean="0"/>
          </a:p>
          <a:p>
            <a:r>
              <a:rPr lang="en-US" dirty="0" smtClean="0"/>
              <a:t>C and O</a:t>
            </a:r>
          </a:p>
          <a:p>
            <a:r>
              <a:rPr lang="en-US" dirty="0" smtClean="0"/>
              <a:t>N and O</a:t>
            </a:r>
          </a:p>
          <a:p>
            <a:r>
              <a:rPr lang="en-US" dirty="0" smtClean="0"/>
              <a:t>Si and </a:t>
            </a:r>
            <a:r>
              <a:rPr lang="en-US" dirty="0" err="1" smtClean="0"/>
              <a:t>Cl</a:t>
            </a:r>
            <a:endParaRPr lang="en-US" dirty="0" smtClean="0"/>
          </a:p>
          <a:p>
            <a:r>
              <a:rPr lang="en-US" dirty="0"/>
              <a:t>a</a:t>
            </a:r>
            <a:r>
              <a:rPr lang="en-US" dirty="0" smtClean="0"/>
              <a:t>ll of the above</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6037" y="3088941"/>
            <a:ext cx="5384126" cy="289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02559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analogy: covalent bonds are to ionic </a:t>
            </a:r>
            <a:br>
              <a:rPr lang="en-US" dirty="0" smtClean="0"/>
            </a:br>
            <a:r>
              <a:rPr lang="en-US" dirty="0" smtClean="0"/>
              <a:t>bonds as a wooden board is to </a:t>
            </a:r>
            <a:endParaRPr lang="en-US" dirty="0"/>
          </a:p>
        </p:txBody>
      </p:sp>
      <p:sp>
        <p:nvSpPr>
          <p:cNvPr id="3" name="Content Placeholder 2"/>
          <p:cNvSpPr>
            <a:spLocks noGrp="1"/>
          </p:cNvSpPr>
          <p:nvPr>
            <p:ph idx="1"/>
          </p:nvPr>
        </p:nvSpPr>
        <p:spPr/>
        <p:txBody>
          <a:bodyPr/>
          <a:lstStyle/>
          <a:p>
            <a:r>
              <a:rPr lang="en-US" dirty="0" smtClean="0"/>
              <a:t>paper.</a:t>
            </a:r>
          </a:p>
          <a:p>
            <a:r>
              <a:rPr lang="en-US" dirty="0" smtClean="0"/>
              <a:t>egg shells.</a:t>
            </a:r>
          </a:p>
          <a:p>
            <a:r>
              <a:rPr lang="en-US" dirty="0" smtClean="0"/>
              <a:t>a tree trunk.</a:t>
            </a:r>
          </a:p>
          <a:p>
            <a:r>
              <a:rPr lang="en-US" dirty="0" smtClean="0"/>
              <a:t>a mosquito.</a:t>
            </a:r>
          </a:p>
          <a:p>
            <a:r>
              <a:rPr lang="en-US" dirty="0" smtClean="0"/>
              <a:t>a leaf.</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87161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analogy: covalent bonds are to ionic </a:t>
            </a:r>
            <a:br>
              <a:rPr lang="en-US" dirty="0" smtClean="0"/>
            </a:br>
            <a:r>
              <a:rPr lang="en-US" dirty="0" smtClean="0"/>
              <a:t>bonds as a wooden board is to </a:t>
            </a:r>
            <a:endParaRPr lang="en-US" dirty="0"/>
          </a:p>
        </p:txBody>
      </p:sp>
      <p:sp>
        <p:nvSpPr>
          <p:cNvPr id="3" name="Content Placeholder 2"/>
          <p:cNvSpPr>
            <a:spLocks noGrp="1"/>
          </p:cNvSpPr>
          <p:nvPr>
            <p:ph idx="1"/>
          </p:nvPr>
        </p:nvSpPr>
        <p:spPr/>
        <p:txBody>
          <a:bodyPr/>
          <a:lstStyle/>
          <a:p>
            <a:r>
              <a:rPr lang="en-US" b="1" dirty="0" smtClean="0"/>
              <a:t>paper.</a:t>
            </a:r>
          </a:p>
          <a:p>
            <a:r>
              <a:rPr lang="en-US" dirty="0" smtClean="0"/>
              <a:t>egg shells.</a:t>
            </a:r>
          </a:p>
          <a:p>
            <a:r>
              <a:rPr lang="en-US" dirty="0" smtClean="0"/>
              <a:t>a tree trunk.</a:t>
            </a:r>
          </a:p>
          <a:p>
            <a:r>
              <a:rPr lang="en-US" dirty="0" smtClean="0"/>
              <a:t>a mosquito.</a:t>
            </a:r>
          </a:p>
          <a:p>
            <a:r>
              <a:rPr lang="en-US" dirty="0" smtClean="0"/>
              <a:t>a leaf.</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512292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Correct the following statement: “A double ionic bond can occur if the valence shells of the two participants allow for sharing two electrons.”</a:t>
            </a:r>
            <a:br>
              <a:rPr lang="en-US" smtClean="0"/>
            </a:br>
            <a:endParaRPr lang="en-US" dirty="0"/>
          </a:p>
        </p:txBody>
      </p:sp>
      <p:sp>
        <p:nvSpPr>
          <p:cNvPr id="15" name="Content Placeholder 4"/>
          <p:cNvSpPr>
            <a:spLocks noGrp="1"/>
          </p:cNvSpPr>
          <p:nvPr>
            <p:ph idx="1"/>
          </p:nvPr>
        </p:nvSpPr>
        <p:spPr>
          <a:xfrm>
            <a:off x="139700" y="2362926"/>
            <a:ext cx="8775700" cy="3988447"/>
          </a:xfrm>
        </p:spPr>
        <p:txBody>
          <a:bodyPr/>
          <a:lstStyle/>
          <a:p>
            <a:r>
              <a:rPr lang="en-US" sz="2400" spc="-40" dirty="0" smtClean="0"/>
              <a:t>“A double hydrogen bond can occur if the valence shells of the two participants allow for sharing two electrons.”</a:t>
            </a:r>
          </a:p>
          <a:p>
            <a:r>
              <a:rPr lang="en-US" sz="2400" spc="-40" dirty="0" smtClean="0"/>
              <a:t>“A double covalent bond can occur if the valence shells of the two participants allow for sharing two electrons.”</a:t>
            </a:r>
          </a:p>
          <a:p>
            <a:r>
              <a:rPr lang="en-US" sz="2400" dirty="0" smtClean="0"/>
              <a:t>“A double ionic bond can occur if the valence shells of the two participants allow for sharing three electrons.”</a:t>
            </a:r>
          </a:p>
          <a:p>
            <a:r>
              <a:rPr lang="en-US" sz="2400" spc="-40" dirty="0" smtClean="0"/>
              <a:t>“A double covalent bond can occur if the valence shells of the two participants allow for sharing four electrons.”</a:t>
            </a:r>
          </a:p>
          <a:p>
            <a:r>
              <a:rPr lang="en-US" sz="2400" dirty="0" smtClean="0"/>
              <a:t>“A double ionic bond can occur if the valence shells of the two participants allow for sharing four electrons.”</a:t>
            </a:r>
            <a:endParaRPr lang="en-US" sz="2400" dirty="0"/>
          </a:p>
        </p:txBody>
      </p:sp>
      <p:sp>
        <p:nvSpPr>
          <p:cNvPr id="14" name="Footer Placeholder 13"/>
          <p:cNvSpPr>
            <a:spLocks noGrp="1"/>
          </p:cNvSpPr>
          <p:nvPr>
            <p:ph type="ftr" sz="quarter" idx="3"/>
          </p:nvPr>
        </p:nvSpPr>
        <p:spPr/>
        <p:txBody>
          <a:bodyPr/>
          <a:lstStyle/>
          <a:p>
            <a:r>
              <a:rPr lang="en-US" smtClean="0"/>
              <a:t> © 2016 Pearson Education, Inc.</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496" y="1356132"/>
            <a:ext cx="4255008" cy="975360"/>
          </a:xfrm>
          <a:prstGeom prst="rect">
            <a:avLst/>
          </a:prstGeom>
        </p:spPr>
      </p:pic>
    </p:spTree>
    <p:extLst>
      <p:ext uri="{BB962C8B-B14F-4D97-AF65-F5344CB8AC3E}">
        <p14:creationId xmlns:p14="http://schemas.microsoft.com/office/powerpoint/2010/main" val="1981851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p:txBody>
          <a:bodyPr/>
          <a:lstStyle/>
          <a:p>
            <a:r>
              <a:rPr lang="en-US" smtClean="0"/>
              <a:t> © 2016 Pearson Education, Inc.</a:t>
            </a:r>
            <a:endParaRPr lang="en-US" dirty="0"/>
          </a:p>
        </p:txBody>
      </p:sp>
      <p:sp>
        <p:nvSpPr>
          <p:cNvPr id="18" name="Title 3"/>
          <p:cNvSpPr>
            <a:spLocks noGrp="1"/>
          </p:cNvSpPr>
          <p:nvPr>
            <p:ph type="title"/>
          </p:nvPr>
        </p:nvSpPr>
        <p:spPr>
          <a:xfrm>
            <a:off x="182563" y="182563"/>
            <a:ext cx="8775700" cy="1202100"/>
          </a:xfrm>
        </p:spPr>
        <p:txBody>
          <a:bodyPr/>
          <a:lstStyle/>
          <a:p>
            <a:r>
              <a:rPr lang="en-US" dirty="0" smtClean="0"/>
              <a:t>Correct the following statement: “A double ionic bond can occur if the valence shells of the two participants allow for sharing two electrons.”</a:t>
            </a:r>
            <a:br>
              <a:rPr lang="en-US" dirty="0" smtClean="0"/>
            </a:br>
            <a:endParaRPr lang="en-US" dirty="0"/>
          </a:p>
        </p:txBody>
      </p:sp>
      <p:sp>
        <p:nvSpPr>
          <p:cNvPr id="10" name="Content Placeholder 4"/>
          <p:cNvSpPr>
            <a:spLocks noGrp="1"/>
          </p:cNvSpPr>
          <p:nvPr>
            <p:ph idx="1"/>
          </p:nvPr>
        </p:nvSpPr>
        <p:spPr>
          <a:xfrm>
            <a:off x="139700" y="2362927"/>
            <a:ext cx="8775700" cy="4013160"/>
          </a:xfrm>
        </p:spPr>
        <p:txBody>
          <a:bodyPr/>
          <a:lstStyle/>
          <a:p>
            <a:r>
              <a:rPr lang="en-US" sz="2400" spc="-40" dirty="0" smtClean="0"/>
              <a:t>“A double hydrogen bond can occur if the valence shells of the two participants allow for sharing two electrons.”</a:t>
            </a:r>
          </a:p>
          <a:p>
            <a:r>
              <a:rPr lang="en-US" sz="2400" spc="-40" dirty="0" smtClean="0"/>
              <a:t>“A double covalent bond can occur if the valence shells of the two participants allow for sharing two electrons.”</a:t>
            </a:r>
          </a:p>
          <a:p>
            <a:r>
              <a:rPr lang="en-US" sz="2400" dirty="0" smtClean="0"/>
              <a:t>“A double ionic bond can occur if the valence shells of the two participants allow for sharing three electrons.”</a:t>
            </a:r>
          </a:p>
          <a:p>
            <a:r>
              <a:rPr lang="en-US" sz="2400" b="1" spc="-40" dirty="0" smtClean="0"/>
              <a:t>“A double covalent bond can occur if the valence shells of the two participants allow for sharing four electrons.”</a:t>
            </a:r>
          </a:p>
          <a:p>
            <a:r>
              <a:rPr lang="en-US" sz="2400" dirty="0" smtClean="0"/>
              <a:t>“A double ionic bond can occur if the valence shells of the two participants allow for sharing four electrons.”</a:t>
            </a:r>
            <a:endParaRPr lang="en-US"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496" y="1356132"/>
            <a:ext cx="4255008" cy="975360"/>
          </a:xfrm>
          <a:prstGeom prst="rect">
            <a:avLst/>
          </a:prstGeom>
        </p:spPr>
      </p:pic>
    </p:spTree>
    <p:extLst>
      <p:ext uri="{BB962C8B-B14F-4D97-AF65-F5344CB8AC3E}">
        <p14:creationId xmlns:p14="http://schemas.microsoft.com/office/powerpoint/2010/main" val="840303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a nonpolar covalent bond?</a:t>
            </a:r>
            <a:endParaRPr lang="en-US" dirty="0"/>
          </a:p>
        </p:txBody>
      </p:sp>
      <p:sp>
        <p:nvSpPr>
          <p:cNvPr id="3" name="Content Placeholder 2"/>
          <p:cNvSpPr>
            <a:spLocks noGrp="1"/>
          </p:cNvSpPr>
          <p:nvPr>
            <p:ph idx="1"/>
          </p:nvPr>
        </p:nvSpPr>
        <p:spPr/>
        <p:txBody>
          <a:bodyPr/>
          <a:lstStyle/>
          <a:p>
            <a:r>
              <a:rPr lang="en-US" dirty="0" smtClean="0"/>
              <a:t>Na</a:t>
            </a:r>
            <a:r>
              <a:rPr lang="en-US" dirty="0"/>
              <a:t>—</a:t>
            </a:r>
            <a:r>
              <a:rPr lang="en-US" dirty="0" smtClean="0"/>
              <a:t>Na</a:t>
            </a:r>
          </a:p>
          <a:p>
            <a:r>
              <a:rPr lang="en-US" dirty="0" err="1" smtClean="0"/>
              <a:t>Ca</a:t>
            </a:r>
            <a:r>
              <a:rPr lang="en-US" dirty="0"/>
              <a:t>—</a:t>
            </a:r>
            <a:r>
              <a:rPr lang="en-US" dirty="0" err="1" smtClean="0"/>
              <a:t>Ca</a:t>
            </a:r>
            <a:endParaRPr lang="en-US" dirty="0" smtClean="0"/>
          </a:p>
          <a:p>
            <a:r>
              <a:rPr lang="en-US" dirty="0" smtClean="0"/>
              <a:t>C</a:t>
            </a:r>
            <a:r>
              <a:rPr lang="en-US" dirty="0"/>
              <a:t>—</a:t>
            </a:r>
            <a:r>
              <a:rPr lang="en-US" dirty="0" smtClean="0"/>
              <a:t>C</a:t>
            </a:r>
          </a:p>
          <a:p>
            <a:r>
              <a:rPr lang="en-US" dirty="0" smtClean="0"/>
              <a:t>C</a:t>
            </a:r>
            <a:r>
              <a:rPr lang="en-US" dirty="0"/>
              <a:t>—</a:t>
            </a:r>
            <a:r>
              <a:rPr lang="en-US" dirty="0" smtClean="0"/>
              <a:t>H</a:t>
            </a:r>
          </a:p>
          <a:p>
            <a:r>
              <a:rPr lang="en-US" dirty="0" err="1" smtClean="0"/>
              <a:t>Ca</a:t>
            </a:r>
            <a:r>
              <a:rPr lang="en-US" dirty="0"/>
              <a:t>—</a:t>
            </a:r>
            <a:r>
              <a:rPr lang="en-US" dirty="0" smtClean="0"/>
              <a:t>C</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49291" y="2619910"/>
            <a:ext cx="6370872" cy="3426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36715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is a </a:t>
            </a:r>
            <a:r>
              <a:rPr lang="en-US" dirty="0" smtClean="0"/>
              <a:t>nonpolar </a:t>
            </a:r>
            <a:r>
              <a:rPr lang="en-US" dirty="0"/>
              <a:t>covalent bond?</a:t>
            </a:r>
          </a:p>
        </p:txBody>
      </p:sp>
      <p:sp>
        <p:nvSpPr>
          <p:cNvPr id="3" name="Content Placeholder 2"/>
          <p:cNvSpPr>
            <a:spLocks noGrp="1"/>
          </p:cNvSpPr>
          <p:nvPr>
            <p:ph idx="1"/>
          </p:nvPr>
        </p:nvSpPr>
        <p:spPr/>
        <p:txBody>
          <a:bodyPr/>
          <a:lstStyle/>
          <a:p>
            <a:r>
              <a:rPr lang="en-US" dirty="0" smtClean="0"/>
              <a:t>Na</a:t>
            </a:r>
            <a:r>
              <a:rPr lang="en-US" dirty="0"/>
              <a:t>—</a:t>
            </a:r>
            <a:r>
              <a:rPr lang="en-US" dirty="0" smtClean="0"/>
              <a:t>Na</a:t>
            </a:r>
          </a:p>
          <a:p>
            <a:r>
              <a:rPr lang="en-US" dirty="0" err="1" smtClean="0"/>
              <a:t>Ca</a:t>
            </a:r>
            <a:r>
              <a:rPr lang="en-US" dirty="0"/>
              <a:t>—</a:t>
            </a:r>
            <a:r>
              <a:rPr lang="en-US" dirty="0" err="1" smtClean="0"/>
              <a:t>Ca</a:t>
            </a:r>
            <a:endParaRPr lang="en-US" dirty="0" smtClean="0"/>
          </a:p>
          <a:p>
            <a:r>
              <a:rPr lang="en-US" b="1" dirty="0" smtClean="0"/>
              <a:t>C</a:t>
            </a:r>
            <a:r>
              <a:rPr lang="en-US" dirty="0"/>
              <a:t>—</a:t>
            </a:r>
            <a:r>
              <a:rPr lang="en-US" b="1" dirty="0" smtClean="0"/>
              <a:t>C</a:t>
            </a:r>
          </a:p>
          <a:p>
            <a:r>
              <a:rPr lang="en-US" dirty="0" smtClean="0"/>
              <a:t>C</a:t>
            </a:r>
            <a:r>
              <a:rPr lang="en-US" dirty="0"/>
              <a:t>—</a:t>
            </a:r>
            <a:r>
              <a:rPr lang="en-US" dirty="0" smtClean="0"/>
              <a:t>H</a:t>
            </a:r>
          </a:p>
          <a:p>
            <a:r>
              <a:rPr lang="en-US" dirty="0" err="1" smtClean="0"/>
              <a:t>Ca</a:t>
            </a:r>
            <a:r>
              <a:rPr lang="en-US" dirty="0"/>
              <a:t>—</a:t>
            </a:r>
            <a:r>
              <a:rPr lang="en-US" dirty="0" smtClean="0"/>
              <a:t>C</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49291" y="2619910"/>
            <a:ext cx="6370872" cy="3426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7456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4009"/>
          <a:stretch/>
        </p:blipFill>
        <p:spPr>
          <a:xfrm>
            <a:off x="956256" y="1170261"/>
            <a:ext cx="7258489" cy="1756089"/>
          </a:xfrm>
          <a:prstGeom prst="rect">
            <a:avLst/>
          </a:prstGeom>
        </p:spPr>
      </p:pic>
      <p:sp>
        <p:nvSpPr>
          <p:cNvPr id="353283" name="Text Box 3"/>
          <p:cNvSpPr txBox="1">
            <a:spLocks noChangeArrowheads="1"/>
          </p:cNvSpPr>
          <p:nvPr/>
        </p:nvSpPr>
        <p:spPr bwMode="auto">
          <a:xfrm>
            <a:off x="644525" y="24288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itle 1"/>
          <p:cNvSpPr>
            <a:spLocks noGrp="1"/>
          </p:cNvSpPr>
          <p:nvPr>
            <p:ph type="title"/>
          </p:nvPr>
        </p:nvSpPr>
        <p:spPr/>
        <p:txBody>
          <a:bodyPr/>
          <a:lstStyle/>
          <a:p>
            <a:r>
              <a:rPr lang="en-US" dirty="0" smtClean="0"/>
              <a:t>The chemicals on the left are ______, the arrow shows the </a:t>
            </a:r>
            <a:br>
              <a:rPr lang="en-US" dirty="0" smtClean="0"/>
            </a:br>
            <a:r>
              <a:rPr lang="en-US" dirty="0" smtClean="0"/>
              <a:t>______, and the chemical on the right is the _______.</a:t>
            </a:r>
            <a:endParaRPr lang="en-US" dirty="0"/>
          </a:p>
        </p:txBody>
      </p:sp>
      <p:sp>
        <p:nvSpPr>
          <p:cNvPr id="5" name="Content Placeholder 4"/>
          <p:cNvSpPr>
            <a:spLocks noGrp="1"/>
          </p:cNvSpPr>
          <p:nvPr>
            <p:ph idx="1"/>
          </p:nvPr>
        </p:nvSpPr>
        <p:spPr>
          <a:xfrm>
            <a:off x="211098" y="2853897"/>
            <a:ext cx="8775700" cy="2830212"/>
          </a:xfrm>
        </p:spPr>
        <p:txBody>
          <a:bodyPr/>
          <a:lstStyle/>
          <a:p>
            <a:r>
              <a:rPr lang="en-US" dirty="0" smtClean="0"/>
              <a:t>products, reaction, reactant</a:t>
            </a:r>
          </a:p>
          <a:p>
            <a:r>
              <a:rPr lang="en-US" dirty="0" smtClean="0"/>
              <a:t>reactants, progress, product</a:t>
            </a:r>
          </a:p>
          <a:p>
            <a:r>
              <a:rPr lang="en-US" dirty="0" smtClean="0"/>
              <a:t>reactants, reaction, product</a:t>
            </a:r>
          </a:p>
          <a:p>
            <a:r>
              <a:rPr lang="en-US" dirty="0" smtClean="0"/>
              <a:t>products, reaction, reactant</a:t>
            </a:r>
          </a:p>
          <a:p>
            <a:r>
              <a:rPr lang="en-US" dirty="0" smtClean="0"/>
              <a:t>None of the choices is correct.</a:t>
            </a:r>
            <a:endParaRPr lang="en-US" dirty="0"/>
          </a:p>
        </p:txBody>
      </p:sp>
      <p:sp>
        <p:nvSpPr>
          <p:cNvPr id="17" name="Footer Placeholder 16"/>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135312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4009"/>
          <a:stretch/>
        </p:blipFill>
        <p:spPr>
          <a:xfrm>
            <a:off x="956256" y="1170261"/>
            <a:ext cx="7258489" cy="1756089"/>
          </a:xfrm>
          <a:prstGeom prst="rect">
            <a:avLst/>
          </a:prstGeom>
        </p:spPr>
      </p:pic>
      <p:sp>
        <p:nvSpPr>
          <p:cNvPr id="353283" name="Text Box 3"/>
          <p:cNvSpPr txBox="1">
            <a:spLocks noChangeArrowheads="1"/>
          </p:cNvSpPr>
          <p:nvPr/>
        </p:nvSpPr>
        <p:spPr bwMode="auto">
          <a:xfrm>
            <a:off x="644525" y="24288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itle 1"/>
          <p:cNvSpPr>
            <a:spLocks noGrp="1"/>
          </p:cNvSpPr>
          <p:nvPr>
            <p:ph type="title"/>
          </p:nvPr>
        </p:nvSpPr>
        <p:spPr/>
        <p:txBody>
          <a:bodyPr/>
          <a:lstStyle/>
          <a:p>
            <a:r>
              <a:rPr lang="en-US" dirty="0" smtClean="0"/>
              <a:t>The chemicals on the left are ______, the arrow shows the </a:t>
            </a:r>
            <a:br>
              <a:rPr lang="en-US" dirty="0" smtClean="0"/>
            </a:br>
            <a:r>
              <a:rPr lang="en-US" dirty="0" smtClean="0"/>
              <a:t>______, and the chemical on the right is the _______.</a:t>
            </a:r>
            <a:endParaRPr lang="en-US" dirty="0"/>
          </a:p>
        </p:txBody>
      </p:sp>
      <p:sp>
        <p:nvSpPr>
          <p:cNvPr id="5" name="Content Placeholder 4"/>
          <p:cNvSpPr>
            <a:spLocks noGrp="1"/>
          </p:cNvSpPr>
          <p:nvPr>
            <p:ph idx="1"/>
          </p:nvPr>
        </p:nvSpPr>
        <p:spPr>
          <a:xfrm>
            <a:off x="211138" y="2858229"/>
            <a:ext cx="8775700" cy="2879639"/>
          </a:xfrm>
        </p:spPr>
        <p:txBody>
          <a:bodyPr/>
          <a:lstStyle/>
          <a:p>
            <a:r>
              <a:rPr lang="en-US" dirty="0" smtClean="0"/>
              <a:t>products, reaction, reactant</a:t>
            </a:r>
          </a:p>
          <a:p>
            <a:r>
              <a:rPr lang="en-US" dirty="0" smtClean="0"/>
              <a:t>reactants, progress, product</a:t>
            </a:r>
          </a:p>
          <a:p>
            <a:r>
              <a:rPr lang="en-US" b="1" dirty="0" smtClean="0"/>
              <a:t>reactants, reaction, product</a:t>
            </a:r>
          </a:p>
          <a:p>
            <a:r>
              <a:rPr lang="en-US" dirty="0" smtClean="0"/>
              <a:t>products, reaction, reactant</a:t>
            </a:r>
          </a:p>
          <a:p>
            <a:r>
              <a:rPr lang="en-US" dirty="0" smtClean="0"/>
              <a:t>None of the choices is correct.</a:t>
            </a:r>
            <a:endParaRPr lang="en-US" dirty="0"/>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01971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the bubbles shown on these leaves indicate?</a:t>
            </a:r>
            <a:endParaRPr lang="en-US" dirty="0"/>
          </a:p>
        </p:txBody>
      </p:sp>
      <p:sp>
        <p:nvSpPr>
          <p:cNvPr id="3" name="Content Placeholder 2"/>
          <p:cNvSpPr>
            <a:spLocks noGrp="1"/>
          </p:cNvSpPr>
          <p:nvPr>
            <p:ph idx="1"/>
          </p:nvPr>
        </p:nvSpPr>
        <p:spPr/>
        <p:txBody>
          <a:bodyPr/>
          <a:lstStyle/>
          <a:p>
            <a:r>
              <a:rPr lang="en-US" dirty="0" smtClean="0"/>
              <a:t>formation of covalent bonds</a:t>
            </a:r>
          </a:p>
          <a:p>
            <a:r>
              <a:rPr lang="en-US" dirty="0" smtClean="0"/>
              <a:t>formation of ionic bonds</a:t>
            </a:r>
          </a:p>
          <a:p>
            <a:r>
              <a:rPr lang="en-US" dirty="0" smtClean="0"/>
              <a:t>formation of radioactive isotopes</a:t>
            </a:r>
          </a:p>
          <a:p>
            <a:r>
              <a:rPr lang="en-US" dirty="0" smtClean="0"/>
              <a:t>formation of new elements</a:t>
            </a:r>
          </a:p>
          <a:p>
            <a:r>
              <a:rPr lang="en-US" dirty="0" smtClean="0"/>
              <a:t>formation of ice crystals</a:t>
            </a:r>
            <a:endParaRPr lang="en-US" dirty="0"/>
          </a:p>
        </p:txBody>
      </p:sp>
      <p:sp>
        <p:nvSpPr>
          <p:cNvPr id="11" name="Footer Placeholder 10"/>
          <p:cNvSpPr>
            <a:spLocks noGrp="1"/>
          </p:cNvSpPr>
          <p:nvPr>
            <p:ph type="ftr" sz="quarter" idx="3"/>
          </p:nvPr>
        </p:nvSpPr>
        <p:spPr/>
        <p:txBody>
          <a:bodyPr/>
          <a:lstStyle/>
          <a:p>
            <a:r>
              <a:rPr lang="en-US" smtClean="0"/>
              <a:t> © 2016 Pearson Education, Inc.</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760" y="1216660"/>
            <a:ext cx="3291840" cy="3291840"/>
          </a:xfrm>
          <a:prstGeom prst="rect">
            <a:avLst/>
          </a:prstGeom>
        </p:spPr>
      </p:pic>
    </p:spTree>
    <p:extLst>
      <p:ext uri="{BB962C8B-B14F-4D97-AF65-F5344CB8AC3E}">
        <p14:creationId xmlns:p14="http://schemas.microsoft.com/office/powerpoint/2010/main" val="850915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the bubbles shown on these leaves indicate?</a:t>
            </a:r>
            <a:endParaRPr lang="en-US" dirty="0"/>
          </a:p>
        </p:txBody>
      </p:sp>
      <p:sp>
        <p:nvSpPr>
          <p:cNvPr id="3" name="Content Placeholder 2"/>
          <p:cNvSpPr>
            <a:spLocks noGrp="1"/>
          </p:cNvSpPr>
          <p:nvPr>
            <p:ph idx="1"/>
          </p:nvPr>
        </p:nvSpPr>
        <p:spPr/>
        <p:txBody>
          <a:bodyPr/>
          <a:lstStyle/>
          <a:p>
            <a:r>
              <a:rPr lang="en-US" b="1" dirty="0" smtClean="0"/>
              <a:t>formation of covalent bonds</a:t>
            </a:r>
          </a:p>
          <a:p>
            <a:r>
              <a:rPr lang="en-US" dirty="0" smtClean="0"/>
              <a:t>formation of ionic bonds</a:t>
            </a:r>
          </a:p>
          <a:p>
            <a:r>
              <a:rPr lang="en-US" dirty="0" smtClean="0"/>
              <a:t>formation of radioactive isotopes</a:t>
            </a:r>
          </a:p>
          <a:p>
            <a:r>
              <a:rPr lang="en-US" dirty="0" smtClean="0"/>
              <a:t>formation of new elements</a:t>
            </a:r>
          </a:p>
          <a:p>
            <a:r>
              <a:rPr lang="en-US" dirty="0" smtClean="0"/>
              <a:t>formation of ice crystals</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760" y="1216660"/>
            <a:ext cx="3291840" cy="3291840"/>
          </a:xfrm>
          <a:prstGeom prst="rect">
            <a:avLst/>
          </a:prstGeom>
        </p:spPr>
      </p:pic>
    </p:spTree>
    <p:extLst>
      <p:ext uri="{BB962C8B-B14F-4D97-AF65-F5344CB8AC3E}">
        <p14:creationId xmlns:p14="http://schemas.microsoft.com/office/powerpoint/2010/main" val="127705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Based on the periodic table shown here, which elements will most likely form a covalent bond?</a:t>
            </a:r>
            <a:endParaRPr lang="en-US" dirty="0" smtClean="0"/>
          </a:p>
        </p:txBody>
      </p:sp>
      <p:sp>
        <p:nvSpPr>
          <p:cNvPr id="256003" name="Rectangle 3"/>
          <p:cNvSpPr>
            <a:spLocks noGrp="1" noChangeArrowheads="1"/>
          </p:cNvSpPr>
          <p:nvPr>
            <p:ph idx="1"/>
          </p:nvPr>
        </p:nvSpPr>
        <p:spPr/>
        <p:txBody>
          <a:bodyPr/>
          <a:lstStyle/>
          <a:p>
            <a:r>
              <a:rPr lang="en-US" smtClean="0"/>
              <a:t>Na and Cl</a:t>
            </a:r>
          </a:p>
          <a:p>
            <a:r>
              <a:rPr lang="en-US" smtClean="0"/>
              <a:t>C and O</a:t>
            </a:r>
          </a:p>
          <a:p>
            <a:r>
              <a:rPr lang="en-US" smtClean="0"/>
              <a:t>N and O</a:t>
            </a:r>
          </a:p>
          <a:p>
            <a:r>
              <a:rPr lang="en-US" smtClean="0"/>
              <a:t>Si and Cl</a:t>
            </a:r>
          </a:p>
          <a:p>
            <a:r>
              <a:rPr lang="en-US" smtClean="0"/>
              <a:t>H and H</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6037" y="3088941"/>
            <a:ext cx="5384126" cy="289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5773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properties of water are most important for </a:t>
            </a:r>
            <a:br>
              <a:rPr lang="en-US" dirty="0" smtClean="0"/>
            </a:br>
            <a:r>
              <a:rPr lang="en-US" dirty="0" smtClean="0"/>
              <a:t>the movement of water up the tree?</a:t>
            </a:r>
            <a:br>
              <a:rPr lang="en-US" dirty="0" smtClean="0"/>
            </a:br>
            <a:endParaRPr lang="en-US" dirty="0"/>
          </a:p>
        </p:txBody>
      </p:sp>
      <p:sp>
        <p:nvSpPr>
          <p:cNvPr id="3" name="Content Placeholder 2"/>
          <p:cNvSpPr>
            <a:spLocks noGrp="1"/>
          </p:cNvSpPr>
          <p:nvPr>
            <p:ph idx="1"/>
          </p:nvPr>
        </p:nvSpPr>
        <p:spPr/>
        <p:txBody>
          <a:bodyPr/>
          <a:lstStyle/>
          <a:p>
            <a:r>
              <a:rPr lang="en-US" dirty="0" smtClean="0"/>
              <a:t>cohesion and specific heat</a:t>
            </a:r>
          </a:p>
          <a:p>
            <a:r>
              <a:rPr lang="en-US" dirty="0" smtClean="0"/>
              <a:t>cohesion and adhesion</a:t>
            </a:r>
          </a:p>
          <a:p>
            <a:r>
              <a:rPr lang="en-US" dirty="0" smtClean="0"/>
              <a:t>adhesion and specific heat</a:t>
            </a:r>
          </a:p>
          <a:p>
            <a:r>
              <a:rPr lang="en-US" dirty="0" smtClean="0"/>
              <a:t>adhesion and heat of vaporization</a:t>
            </a:r>
          </a:p>
          <a:p>
            <a:r>
              <a:rPr lang="en-US" dirty="0" smtClean="0"/>
              <a:t>heat of vaporization and </a:t>
            </a:r>
            <a:br>
              <a:rPr lang="en-US" dirty="0" smtClean="0"/>
            </a:br>
            <a:r>
              <a:rPr lang="en-US" dirty="0" smtClean="0"/>
              <a:t>specific heat</a:t>
            </a:r>
            <a:endParaRPr lang="en-US" dirty="0"/>
          </a:p>
        </p:txBody>
      </p:sp>
      <p:sp>
        <p:nvSpPr>
          <p:cNvPr id="10" name="Footer Placeholder 9"/>
          <p:cNvSpPr>
            <a:spLocks noGrp="1"/>
          </p:cNvSpPr>
          <p:nvPr>
            <p:ph type="ftr" sz="quarter" idx="3"/>
          </p:nvPr>
        </p:nvSpPr>
        <p:spPr/>
        <p:txBody>
          <a:bodyPr/>
          <a:lstStyle/>
          <a:p>
            <a:r>
              <a:rPr lang="en-US" smtClean="0"/>
              <a:t> © 2016 Pearson Education, Inc.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228" y="1097778"/>
            <a:ext cx="3005271" cy="3890319"/>
          </a:xfrm>
          <a:prstGeom prst="rect">
            <a:avLst/>
          </a:prstGeom>
        </p:spPr>
      </p:pic>
    </p:spTree>
    <p:extLst>
      <p:ext uri="{BB962C8B-B14F-4D97-AF65-F5344CB8AC3E}">
        <p14:creationId xmlns:p14="http://schemas.microsoft.com/office/powerpoint/2010/main" val="3522681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properties of water are most important for </a:t>
            </a:r>
            <a:br>
              <a:rPr lang="en-US" dirty="0" smtClean="0"/>
            </a:br>
            <a:r>
              <a:rPr lang="en-US" dirty="0" smtClean="0"/>
              <a:t>the movement of water up the tree?</a:t>
            </a:r>
            <a:br>
              <a:rPr lang="en-US" dirty="0" smtClean="0"/>
            </a:br>
            <a:endParaRPr lang="en-US" dirty="0"/>
          </a:p>
        </p:txBody>
      </p:sp>
      <p:sp>
        <p:nvSpPr>
          <p:cNvPr id="3" name="Content Placeholder 2"/>
          <p:cNvSpPr>
            <a:spLocks noGrp="1"/>
          </p:cNvSpPr>
          <p:nvPr>
            <p:ph idx="1"/>
          </p:nvPr>
        </p:nvSpPr>
        <p:spPr/>
        <p:txBody>
          <a:bodyPr/>
          <a:lstStyle/>
          <a:p>
            <a:r>
              <a:rPr lang="en-US" dirty="0" smtClean="0"/>
              <a:t>cohesion and specific heat</a:t>
            </a:r>
          </a:p>
          <a:p>
            <a:r>
              <a:rPr lang="en-US" b="1" dirty="0" smtClean="0"/>
              <a:t>cohesion and adhesion</a:t>
            </a:r>
          </a:p>
          <a:p>
            <a:r>
              <a:rPr lang="en-US" dirty="0" smtClean="0"/>
              <a:t>adhesion and specific heat</a:t>
            </a:r>
          </a:p>
          <a:p>
            <a:r>
              <a:rPr lang="en-US" dirty="0" smtClean="0"/>
              <a:t>adhesion and heat of vaporization</a:t>
            </a:r>
          </a:p>
          <a:p>
            <a:r>
              <a:rPr lang="en-US" dirty="0" smtClean="0"/>
              <a:t>heat of vaporization and </a:t>
            </a:r>
            <a:br>
              <a:rPr lang="en-US" dirty="0" smtClean="0"/>
            </a:br>
            <a:r>
              <a:rPr lang="en-US" dirty="0" smtClean="0"/>
              <a:t>specific heat</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228" y="1097778"/>
            <a:ext cx="3005271" cy="3890319"/>
          </a:xfrm>
          <a:prstGeom prst="rect">
            <a:avLst/>
          </a:prstGeom>
        </p:spPr>
      </p:pic>
    </p:spTree>
    <p:extLst>
      <p:ext uri="{BB962C8B-B14F-4D97-AF65-F5344CB8AC3E}">
        <p14:creationId xmlns:p14="http://schemas.microsoft.com/office/powerpoint/2010/main" val="919149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observed an extraterrestrial organism that was mostly composed of water, and you saw that it </a:t>
            </a:r>
            <a:br>
              <a:rPr lang="en-US" dirty="0" smtClean="0"/>
            </a:br>
            <a:r>
              <a:rPr lang="en-US" dirty="0" smtClean="0"/>
              <a:t>gradually lost water during warmer weather, you would </a:t>
            </a:r>
            <a:br>
              <a:rPr lang="en-US" dirty="0" smtClean="0"/>
            </a:br>
            <a:r>
              <a:rPr lang="en-US" dirty="0" smtClean="0"/>
              <a:t>guess that the function of the water loss was to </a:t>
            </a:r>
            <a:br>
              <a:rPr lang="en-US" dirty="0" smtClean="0"/>
            </a:br>
            <a:endParaRPr lang="en-US" dirty="0"/>
          </a:p>
        </p:txBody>
      </p:sp>
      <p:sp>
        <p:nvSpPr>
          <p:cNvPr id="3" name="Content Placeholder 2"/>
          <p:cNvSpPr>
            <a:spLocks noGrp="1"/>
          </p:cNvSpPr>
          <p:nvPr>
            <p:ph idx="1"/>
          </p:nvPr>
        </p:nvSpPr>
        <p:spPr/>
        <p:txBody>
          <a:bodyPr/>
          <a:lstStyle/>
          <a:p>
            <a:r>
              <a:rPr lang="en-US" dirty="0" smtClean="0"/>
              <a:t>reduce temperature.</a:t>
            </a:r>
          </a:p>
          <a:p>
            <a:r>
              <a:rPr lang="en-US" dirty="0" smtClean="0"/>
              <a:t>eliminate waste.</a:t>
            </a:r>
          </a:p>
          <a:p>
            <a:r>
              <a:rPr lang="en-US" dirty="0" smtClean="0"/>
              <a:t>transmit signals.</a:t>
            </a:r>
          </a:p>
          <a:p>
            <a:r>
              <a:rPr lang="en-US" dirty="0" smtClean="0"/>
              <a:t>reduce weight.</a:t>
            </a:r>
          </a:p>
          <a:p>
            <a:r>
              <a:rPr lang="en-US" dirty="0" smtClean="0"/>
              <a:t>attract prey.</a:t>
            </a:r>
            <a:endParaRPr 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082867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observed an extraterrestrial organism that was mostly composed of water, and you saw that it </a:t>
            </a:r>
            <a:br>
              <a:rPr lang="en-US" dirty="0"/>
            </a:br>
            <a:r>
              <a:rPr lang="en-US" dirty="0"/>
              <a:t>gradually lost water during warmer weather, you would </a:t>
            </a:r>
            <a:br>
              <a:rPr lang="en-US" dirty="0"/>
            </a:br>
            <a:r>
              <a:rPr lang="en-US" dirty="0"/>
              <a:t>guess that the function of the water loss was to </a:t>
            </a:r>
            <a:br>
              <a:rPr lang="en-US" dirty="0"/>
            </a:br>
            <a:endParaRPr lang="en-US" dirty="0"/>
          </a:p>
        </p:txBody>
      </p:sp>
      <p:sp>
        <p:nvSpPr>
          <p:cNvPr id="3" name="Content Placeholder 2"/>
          <p:cNvSpPr>
            <a:spLocks noGrp="1"/>
          </p:cNvSpPr>
          <p:nvPr>
            <p:ph idx="1"/>
          </p:nvPr>
        </p:nvSpPr>
        <p:spPr/>
        <p:txBody>
          <a:bodyPr/>
          <a:lstStyle/>
          <a:p>
            <a:r>
              <a:rPr lang="en-US" b="1" dirty="0" smtClean="0"/>
              <a:t>reduce temperature.</a:t>
            </a:r>
          </a:p>
          <a:p>
            <a:r>
              <a:rPr lang="en-US" dirty="0" smtClean="0"/>
              <a:t>eliminate waste.</a:t>
            </a:r>
          </a:p>
          <a:p>
            <a:r>
              <a:rPr lang="en-US" dirty="0" smtClean="0"/>
              <a:t>transmit signals.</a:t>
            </a:r>
          </a:p>
          <a:p>
            <a:r>
              <a:rPr lang="en-US" dirty="0" smtClean="0"/>
              <a:t>reduce weight.</a:t>
            </a:r>
          </a:p>
          <a:p>
            <a:r>
              <a:rPr lang="en-US" dirty="0" smtClean="0"/>
              <a:t>attract prey.</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3780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you were a fish in Minnesota, for which property of </a:t>
            </a:r>
            <a:br>
              <a:rPr lang="en-US" smtClean="0"/>
            </a:br>
            <a:r>
              <a:rPr lang="en-US" smtClean="0"/>
              <a:t>water would you be most grateful?</a:t>
            </a:r>
            <a:br>
              <a:rPr lang="en-US" smtClean="0"/>
            </a:br>
            <a:endParaRPr lang="en-US" dirty="0"/>
          </a:p>
        </p:txBody>
      </p:sp>
      <p:sp>
        <p:nvSpPr>
          <p:cNvPr id="5" name="Content Placeholder 4"/>
          <p:cNvSpPr>
            <a:spLocks noGrp="1"/>
          </p:cNvSpPr>
          <p:nvPr>
            <p:ph idx="1"/>
          </p:nvPr>
        </p:nvSpPr>
        <p:spPr/>
        <p:txBody>
          <a:bodyPr/>
          <a:lstStyle/>
          <a:p>
            <a:r>
              <a:rPr lang="en-US" dirty="0" smtClean="0"/>
              <a:t>specific heat</a:t>
            </a:r>
          </a:p>
          <a:p>
            <a:r>
              <a:rPr lang="en-US" dirty="0" smtClean="0"/>
              <a:t>heat of vaporization</a:t>
            </a:r>
          </a:p>
          <a:p>
            <a:r>
              <a:rPr lang="en-US" dirty="0" smtClean="0"/>
              <a:t>adhesion</a:t>
            </a:r>
          </a:p>
          <a:p>
            <a:r>
              <a:rPr lang="en-US" dirty="0" smtClean="0"/>
              <a:t>low density when frozen</a:t>
            </a:r>
          </a:p>
          <a:p>
            <a:r>
              <a:rPr lang="en-US" dirty="0" err="1" smtClean="0"/>
              <a:t>odorlessness</a:t>
            </a:r>
            <a:endParaRPr 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95" y="1203956"/>
            <a:ext cx="3908207" cy="4016045"/>
          </a:xfrm>
          <a:prstGeom prst="rect">
            <a:avLst/>
          </a:prstGeom>
        </p:spPr>
      </p:pic>
    </p:spTree>
    <p:extLst>
      <p:ext uri="{BB962C8B-B14F-4D97-AF65-F5344CB8AC3E}">
        <p14:creationId xmlns:p14="http://schemas.microsoft.com/office/powerpoint/2010/main" val="1854890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you were a fish in Minnesota, for which property of </a:t>
            </a:r>
            <a:br>
              <a:rPr lang="en-US" smtClean="0"/>
            </a:br>
            <a:r>
              <a:rPr lang="en-US" smtClean="0"/>
              <a:t>water would you be most grateful?</a:t>
            </a:r>
            <a:br>
              <a:rPr lang="en-US" smtClean="0"/>
            </a:br>
            <a:endParaRPr lang="en-US" dirty="0"/>
          </a:p>
        </p:txBody>
      </p:sp>
      <p:sp>
        <p:nvSpPr>
          <p:cNvPr id="5" name="Content Placeholder 4"/>
          <p:cNvSpPr>
            <a:spLocks noGrp="1"/>
          </p:cNvSpPr>
          <p:nvPr>
            <p:ph idx="1"/>
          </p:nvPr>
        </p:nvSpPr>
        <p:spPr/>
        <p:txBody>
          <a:bodyPr/>
          <a:lstStyle/>
          <a:p>
            <a:r>
              <a:rPr lang="en-US" dirty="0" smtClean="0"/>
              <a:t>specific heat</a:t>
            </a:r>
          </a:p>
          <a:p>
            <a:r>
              <a:rPr lang="en-US" dirty="0" smtClean="0"/>
              <a:t>heat of vaporization</a:t>
            </a:r>
          </a:p>
          <a:p>
            <a:r>
              <a:rPr lang="en-US" dirty="0" smtClean="0"/>
              <a:t>adhesion</a:t>
            </a:r>
          </a:p>
          <a:p>
            <a:r>
              <a:rPr lang="en-US" b="1" dirty="0" smtClean="0"/>
              <a:t>low density when frozen</a:t>
            </a:r>
          </a:p>
          <a:p>
            <a:r>
              <a:rPr lang="en-US" dirty="0" err="1" smtClean="0"/>
              <a:t>odorlessness</a:t>
            </a:r>
            <a:endParaRPr lang="en-US" dirty="0"/>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895" y="1203956"/>
            <a:ext cx="3908207" cy="4016045"/>
          </a:xfrm>
          <a:prstGeom prst="rect">
            <a:avLst/>
          </a:prstGeom>
        </p:spPr>
      </p:pic>
    </p:spTree>
    <p:extLst>
      <p:ext uri="{BB962C8B-B14F-4D97-AF65-F5344CB8AC3E}">
        <p14:creationId xmlns:p14="http://schemas.microsoft.com/office/powerpoint/2010/main" val="744018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becomes less dense when it freezes due to </a:t>
            </a:r>
            <a:endParaRPr lang="en-US" dirty="0"/>
          </a:p>
        </p:txBody>
      </p:sp>
      <p:sp>
        <p:nvSpPr>
          <p:cNvPr id="3" name="Content Placeholder 2"/>
          <p:cNvSpPr>
            <a:spLocks noGrp="1"/>
          </p:cNvSpPr>
          <p:nvPr>
            <p:ph idx="1"/>
          </p:nvPr>
        </p:nvSpPr>
        <p:spPr/>
        <p:txBody>
          <a:bodyPr/>
          <a:lstStyle/>
          <a:p>
            <a:r>
              <a:rPr lang="en-US" dirty="0" smtClean="0"/>
              <a:t>hydrogen bonds.</a:t>
            </a:r>
          </a:p>
          <a:p>
            <a:r>
              <a:rPr lang="en-US" dirty="0" smtClean="0"/>
              <a:t>polar covalent bonds.</a:t>
            </a:r>
          </a:p>
          <a:p>
            <a:r>
              <a:rPr lang="en-US" dirty="0" smtClean="0"/>
              <a:t>ionic bonds.</a:t>
            </a:r>
          </a:p>
          <a:p>
            <a:r>
              <a:rPr lang="en-US" dirty="0" smtClean="0"/>
              <a:t>nonpolar covalent bonds.</a:t>
            </a:r>
          </a:p>
          <a:p>
            <a:r>
              <a:rPr lang="en-US" dirty="0" smtClean="0"/>
              <a:t>double bonds.</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701357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becomes less dense when it freezes due to </a:t>
            </a:r>
            <a:endParaRPr lang="en-US" dirty="0"/>
          </a:p>
        </p:txBody>
      </p:sp>
      <p:sp>
        <p:nvSpPr>
          <p:cNvPr id="3" name="Content Placeholder 2"/>
          <p:cNvSpPr>
            <a:spLocks noGrp="1"/>
          </p:cNvSpPr>
          <p:nvPr>
            <p:ph idx="1"/>
          </p:nvPr>
        </p:nvSpPr>
        <p:spPr/>
        <p:txBody>
          <a:bodyPr/>
          <a:lstStyle/>
          <a:p>
            <a:r>
              <a:rPr lang="en-US" b="1" dirty="0" smtClean="0"/>
              <a:t>hydrogen bonds.</a:t>
            </a:r>
          </a:p>
          <a:p>
            <a:r>
              <a:rPr lang="en-US" dirty="0" smtClean="0"/>
              <a:t>polar covalent bonds.</a:t>
            </a:r>
          </a:p>
          <a:p>
            <a:r>
              <a:rPr lang="en-US" dirty="0" smtClean="0"/>
              <a:t>ionic bonds.</a:t>
            </a:r>
          </a:p>
          <a:p>
            <a:r>
              <a:rPr lang="en-US" dirty="0" smtClean="0"/>
              <a:t>nonpolar covalent bonds.</a:t>
            </a:r>
          </a:p>
          <a:p>
            <a:r>
              <a:rPr lang="en-US" dirty="0" smtClean="0"/>
              <a:t>double bonds.</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276095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that you are examining the structure of an extraterrestrial organism’s cells. You separate </a:t>
            </a:r>
            <a:br>
              <a:rPr lang="en-US" dirty="0" smtClean="0"/>
            </a:br>
            <a:r>
              <a:rPr lang="en-US" dirty="0" smtClean="0"/>
              <a:t>various components, finding one that mixes poorly </a:t>
            </a:r>
            <a:br>
              <a:rPr lang="en-US" dirty="0" smtClean="0"/>
            </a:br>
            <a:r>
              <a:rPr lang="en-US" dirty="0" smtClean="0"/>
              <a:t>with water. This is probably from the organism’s</a:t>
            </a:r>
            <a:endParaRPr lang="en-US" dirty="0"/>
          </a:p>
        </p:txBody>
      </p:sp>
      <p:sp>
        <p:nvSpPr>
          <p:cNvPr id="5" name="Content Placeholder 4"/>
          <p:cNvSpPr>
            <a:spLocks noGrp="1"/>
          </p:cNvSpPr>
          <p:nvPr>
            <p:ph idx="1"/>
          </p:nvPr>
        </p:nvSpPr>
        <p:spPr/>
        <p:txBody>
          <a:bodyPr/>
          <a:lstStyle/>
          <a:p>
            <a:r>
              <a:rPr lang="en-US" dirty="0" smtClean="0"/>
              <a:t>membranes.</a:t>
            </a:r>
          </a:p>
          <a:p>
            <a:r>
              <a:rPr lang="en-US" dirty="0" smtClean="0"/>
              <a:t>cell wall. </a:t>
            </a:r>
          </a:p>
          <a:p>
            <a:r>
              <a:rPr lang="en-US" dirty="0" smtClean="0"/>
              <a:t>DNA.</a:t>
            </a:r>
          </a:p>
          <a:p>
            <a:r>
              <a:rPr lang="en-US" dirty="0" smtClean="0"/>
              <a:t>reserve of salts.</a:t>
            </a:r>
          </a:p>
          <a:p>
            <a:r>
              <a:rPr lang="en-US" dirty="0" smtClean="0"/>
              <a:t>skeleton.</a:t>
            </a:r>
            <a:endParaRPr lang="en-US" dirty="0"/>
          </a:p>
        </p:txBody>
      </p:sp>
      <p:sp>
        <p:nvSpPr>
          <p:cNvPr id="12" name="Footer Placeholder 1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235294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 that you are examining the structure of an extraterrestrial organism’s cells. You separate </a:t>
            </a:r>
            <a:br>
              <a:rPr lang="en-US" dirty="0"/>
            </a:br>
            <a:r>
              <a:rPr lang="en-US" dirty="0"/>
              <a:t>various components, finding one that mixes poorly </a:t>
            </a:r>
            <a:br>
              <a:rPr lang="en-US" dirty="0"/>
            </a:br>
            <a:r>
              <a:rPr lang="en-US" dirty="0"/>
              <a:t>with water. This is probably from the organism’s</a:t>
            </a:r>
          </a:p>
        </p:txBody>
      </p:sp>
      <p:sp>
        <p:nvSpPr>
          <p:cNvPr id="5" name="Content Placeholder 4"/>
          <p:cNvSpPr>
            <a:spLocks noGrp="1"/>
          </p:cNvSpPr>
          <p:nvPr>
            <p:ph idx="1"/>
          </p:nvPr>
        </p:nvSpPr>
        <p:spPr/>
        <p:txBody>
          <a:bodyPr/>
          <a:lstStyle/>
          <a:p>
            <a:r>
              <a:rPr lang="en-US" b="1" dirty="0" smtClean="0"/>
              <a:t>membranes.</a:t>
            </a:r>
          </a:p>
          <a:p>
            <a:r>
              <a:rPr lang="en-US" dirty="0" smtClean="0"/>
              <a:t>cell wall. </a:t>
            </a:r>
          </a:p>
          <a:p>
            <a:r>
              <a:rPr lang="en-US" dirty="0" smtClean="0"/>
              <a:t>DNA.</a:t>
            </a:r>
          </a:p>
          <a:p>
            <a:r>
              <a:rPr lang="en-US" dirty="0" smtClean="0"/>
              <a:t>reserve of salts.</a:t>
            </a:r>
          </a:p>
          <a:p>
            <a:r>
              <a:rPr lang="en-US" dirty="0" smtClean="0"/>
              <a:t>skeleton.</a:t>
            </a:r>
            <a:endParaRPr lang="en-US" dirty="0"/>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46149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dirty="0" smtClean="0"/>
              <a:t>Based on the periodic table shown here, which elements will most likely form a covalent bond?</a:t>
            </a:r>
          </a:p>
        </p:txBody>
      </p:sp>
      <p:sp>
        <p:nvSpPr>
          <p:cNvPr id="276483" name="Rectangle 3"/>
          <p:cNvSpPr>
            <a:spLocks noGrp="1" noChangeArrowheads="1"/>
          </p:cNvSpPr>
          <p:nvPr>
            <p:ph idx="1"/>
          </p:nvPr>
        </p:nvSpPr>
        <p:spPr/>
        <p:txBody>
          <a:bodyPr/>
          <a:lstStyle/>
          <a:p>
            <a:r>
              <a:rPr lang="en-US" dirty="0" smtClean="0"/>
              <a:t>Na and </a:t>
            </a:r>
            <a:r>
              <a:rPr lang="en-US" dirty="0" err="1" smtClean="0"/>
              <a:t>Cl</a:t>
            </a:r>
            <a:endParaRPr lang="en-US" dirty="0" smtClean="0"/>
          </a:p>
          <a:p>
            <a:r>
              <a:rPr lang="en-US" dirty="0" smtClean="0"/>
              <a:t>C and O</a:t>
            </a:r>
          </a:p>
          <a:p>
            <a:r>
              <a:rPr lang="en-US" dirty="0" smtClean="0"/>
              <a:t>N and O</a:t>
            </a:r>
          </a:p>
          <a:p>
            <a:r>
              <a:rPr lang="en-US" dirty="0" smtClean="0"/>
              <a:t>Si and </a:t>
            </a:r>
            <a:r>
              <a:rPr lang="en-US" dirty="0" err="1" smtClean="0"/>
              <a:t>Cl</a:t>
            </a:r>
            <a:endParaRPr lang="en-US" dirty="0" smtClean="0"/>
          </a:p>
          <a:p>
            <a:r>
              <a:rPr lang="en-US" b="1" dirty="0" smtClean="0"/>
              <a:t>H and H</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6037" y="3088941"/>
            <a:ext cx="5384126" cy="289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782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What do elements with atomic numbers 6, 14, and 22 have in common?</a:t>
            </a:r>
          </a:p>
        </p:txBody>
      </p:sp>
      <p:sp>
        <p:nvSpPr>
          <p:cNvPr id="258051" name="Rectangle 3"/>
          <p:cNvSpPr>
            <a:spLocks noGrp="1" noChangeArrowheads="1"/>
          </p:cNvSpPr>
          <p:nvPr>
            <p:ph idx="1"/>
          </p:nvPr>
        </p:nvSpPr>
        <p:spPr/>
        <p:txBody>
          <a:bodyPr/>
          <a:lstStyle/>
          <a:p>
            <a:r>
              <a:rPr lang="en-US" smtClean="0"/>
              <a:t>same number of electrons</a:t>
            </a:r>
          </a:p>
          <a:p>
            <a:r>
              <a:rPr lang="en-US" smtClean="0"/>
              <a:t>same atomic mass</a:t>
            </a:r>
          </a:p>
          <a:p>
            <a:r>
              <a:rPr lang="en-US" smtClean="0"/>
              <a:t>same valence and will form the same number </a:t>
            </a:r>
            <a:br>
              <a:rPr lang="en-US" smtClean="0"/>
            </a:br>
            <a:r>
              <a:rPr lang="en-US" smtClean="0"/>
              <a:t>of covalent bonds</a:t>
            </a:r>
          </a:p>
          <a:p>
            <a:r>
              <a:rPr lang="en-US" smtClean="0"/>
              <a:t>all of the above</a:t>
            </a:r>
          </a:p>
          <a:p>
            <a:r>
              <a:rPr lang="en-US" smtClean="0"/>
              <a:t>none of the above</a:t>
            </a:r>
            <a:endParaRPr lang="en-US" dirty="0" smtClean="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96601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smtClean="0"/>
              <a:t>What do elements with atomic numbers 6, 14, and 22 have in common?</a:t>
            </a:r>
            <a:endParaRPr lang="en-US" dirty="0" smtClean="0"/>
          </a:p>
        </p:txBody>
      </p:sp>
      <p:sp>
        <p:nvSpPr>
          <p:cNvPr id="278531" name="Rectangle 3"/>
          <p:cNvSpPr>
            <a:spLocks noGrp="1" noChangeArrowheads="1"/>
          </p:cNvSpPr>
          <p:nvPr>
            <p:ph idx="1"/>
          </p:nvPr>
        </p:nvSpPr>
        <p:spPr/>
        <p:txBody>
          <a:bodyPr/>
          <a:lstStyle/>
          <a:p>
            <a:r>
              <a:rPr lang="en-US" dirty="0" smtClean="0"/>
              <a:t>same number of electrons</a:t>
            </a:r>
          </a:p>
          <a:p>
            <a:r>
              <a:rPr lang="en-US" dirty="0" smtClean="0"/>
              <a:t>same atomic mass</a:t>
            </a:r>
          </a:p>
          <a:p>
            <a:r>
              <a:rPr lang="en-US" b="1" dirty="0" smtClean="0"/>
              <a:t>same valence and will form the same number </a:t>
            </a:r>
            <a:br>
              <a:rPr lang="en-US" b="1" dirty="0" smtClean="0"/>
            </a:br>
            <a:r>
              <a:rPr lang="en-US" b="1" dirty="0" smtClean="0"/>
              <a:t>of covalent bonds</a:t>
            </a:r>
          </a:p>
          <a:p>
            <a:r>
              <a:rPr lang="en-US" dirty="0" smtClean="0"/>
              <a:t>all of the above</a:t>
            </a:r>
          </a:p>
          <a:p>
            <a:r>
              <a:rPr lang="en-US" dirty="0" smtClean="0"/>
              <a:t>none of the above</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0935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dirty="0" smtClean="0"/>
              <a:t>The gecko can climb smooth walls due to one type of bond or interaction, while a spider can walk on water due to a different kind. Identify each type of bond.</a:t>
            </a:r>
          </a:p>
        </p:txBody>
      </p:sp>
      <p:sp>
        <p:nvSpPr>
          <p:cNvPr id="260099" name="Rectangle 3"/>
          <p:cNvSpPr>
            <a:spLocks noGrp="1" noChangeArrowheads="1"/>
          </p:cNvSpPr>
          <p:nvPr>
            <p:ph idx="1"/>
          </p:nvPr>
        </p:nvSpPr>
        <p:spPr/>
        <p:txBody>
          <a:bodyPr/>
          <a:lstStyle/>
          <a:p>
            <a:r>
              <a:rPr lang="en-US" smtClean="0"/>
              <a:t>polar covalent, van der Waals</a:t>
            </a:r>
          </a:p>
          <a:p>
            <a:r>
              <a:rPr lang="en-US" smtClean="0"/>
              <a:t>nonpolar covalent, polar covalent</a:t>
            </a:r>
          </a:p>
          <a:p>
            <a:r>
              <a:rPr lang="en-US" smtClean="0"/>
              <a:t>strong ionic bond, hydrogen bond</a:t>
            </a:r>
          </a:p>
          <a:p>
            <a:r>
              <a:rPr lang="en-US" smtClean="0"/>
              <a:t>weak ionic bond, polar covalent</a:t>
            </a:r>
          </a:p>
          <a:p>
            <a:r>
              <a:rPr lang="en-US" smtClean="0"/>
              <a:t>van der Waals, hydrogen bond</a:t>
            </a:r>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721" y="4017844"/>
            <a:ext cx="3418637" cy="2116531"/>
          </a:xfrm>
          <a:prstGeom prst="rect">
            <a:avLst/>
          </a:prstGeom>
        </p:spPr>
      </p:pic>
      <p:pic>
        <p:nvPicPr>
          <p:cNvPr id="8" name="Picture 2" descr="\\192.168.4.30\conversion\IRDVD\JPG Creation\Campbell Biology in Focus 2e\Output\Final Deliverables\Chapter 02\JPEG FILES\Labeled\02_UN01Geck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05" y="4016829"/>
            <a:ext cx="3418637" cy="20677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171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dirty="0" smtClean="0"/>
              <a:t>The gecko can climb smooth walls due to one type of bond or interaction, while a spider can walk on water due to a different kind. </a:t>
            </a:r>
            <a:r>
              <a:rPr lang="en-US" dirty="0"/>
              <a:t>Identify each type of bond.</a:t>
            </a:r>
            <a:endParaRPr lang="en-US" dirty="0" smtClean="0"/>
          </a:p>
        </p:txBody>
      </p:sp>
      <p:sp>
        <p:nvSpPr>
          <p:cNvPr id="311299" name="Rectangle 3"/>
          <p:cNvSpPr>
            <a:spLocks noGrp="1" noChangeArrowheads="1"/>
          </p:cNvSpPr>
          <p:nvPr>
            <p:ph idx="1"/>
          </p:nvPr>
        </p:nvSpPr>
        <p:spPr/>
        <p:txBody>
          <a:bodyPr/>
          <a:lstStyle/>
          <a:p>
            <a:r>
              <a:rPr lang="en-US" dirty="0" smtClean="0"/>
              <a:t>polar covalent, van der Waals</a:t>
            </a:r>
          </a:p>
          <a:p>
            <a:r>
              <a:rPr lang="en-US" dirty="0" smtClean="0"/>
              <a:t>nonpolar covalent, polar covalent</a:t>
            </a:r>
          </a:p>
          <a:p>
            <a:r>
              <a:rPr lang="en-US" dirty="0" smtClean="0"/>
              <a:t>strong ionic bond, hydrogen bond</a:t>
            </a:r>
          </a:p>
          <a:p>
            <a:r>
              <a:rPr lang="en-US" dirty="0" smtClean="0"/>
              <a:t>weak ionic bond, polar covalent</a:t>
            </a:r>
          </a:p>
          <a:p>
            <a:r>
              <a:rPr lang="en-US" b="1" dirty="0" smtClean="0"/>
              <a:t>van der Waals, hydrogen bond</a:t>
            </a:r>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721" y="4017844"/>
            <a:ext cx="3418637" cy="2116531"/>
          </a:xfrm>
          <a:prstGeom prst="rect">
            <a:avLst/>
          </a:prstGeom>
        </p:spPr>
      </p:pic>
      <p:pic>
        <p:nvPicPr>
          <p:cNvPr id="8" name="Picture 2" descr="\\192.168.4.30\conversion\IRDVD\JPG Creation\Campbell Biology in Focus 2e\Output\Final Deliverables\Chapter 02\JPEG FILES\Labeled\02_UN01Geck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05" y="4016829"/>
            <a:ext cx="3418637" cy="20677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860261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BIF2e_Clicker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Clicker_Template" id="{E27C271B-F905-4E53-9637-7F905E2639B8}" vid="{9B04F184-6B16-4A18-A4BB-2C00D305D9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BIF2e_Clicker_Template</Template>
  <TotalTime>14073</TotalTime>
  <Words>3437</Words>
  <Application>Microsoft Office PowerPoint</Application>
  <PresentationFormat>On-screen Show (4:3)</PresentationFormat>
  <Paragraphs>384</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Symbol</vt:lpstr>
      <vt:lpstr>Times New Roman</vt:lpstr>
      <vt:lpstr>Wingdings</vt:lpstr>
      <vt:lpstr>BIF2e_Clicker_Template</vt:lpstr>
      <vt:lpstr>PowerPoint Presentation</vt:lpstr>
      <vt:lpstr>Based on the periodic table shown here, which elements will most likely form an ionic bond?</vt:lpstr>
      <vt:lpstr>Based on the periodic table shown here, which elements will most likely form an ionic bond?</vt:lpstr>
      <vt:lpstr>Based on the periodic table shown here, which elements will most likely form a covalent bond?</vt:lpstr>
      <vt:lpstr>Based on the periodic table shown here, which elements will most likely form a covalent bond?</vt:lpstr>
      <vt:lpstr>What do elements with atomic numbers 6, 14, and 22 have in common?</vt:lpstr>
      <vt:lpstr>What do elements with atomic numbers 6, 14, and 22 have in common?</vt:lpstr>
      <vt:lpstr>The gecko can climb smooth walls due to one type of bond or interaction, while a spider can walk on water due to a different kind. Identify each type of bond.</vt:lpstr>
      <vt:lpstr>The gecko can climb smooth walls due to one type of bond or interaction, while a spider can walk on water due to a different kind. Identify each type of bond.</vt:lpstr>
      <vt:lpstr>Buffers will bind to one of the chemicals shown in the reaction below. How will that change this reversible reaction?</vt:lpstr>
      <vt:lpstr>Buffers will bind to one of the chemicals shown in the reaction below. How will that change this reversible reaction?</vt:lpstr>
      <vt:lpstr>Water has special properties, including high cohesion, high surface tension, and the ability to absorb large amounts of heat. What kind of bond between water molecules gives water these special properties? </vt:lpstr>
      <vt:lpstr>Water has special properties, including high cohesion, high surface tension, and the ability to absorb large amounts of heat. What kind of bond between water molecules gives water these special properties?</vt:lpstr>
      <vt:lpstr>Which observation would determine whether geckos walk on vertical surfaces using (1) hydrogen bonding or  (2) van der Waals interactions?</vt:lpstr>
      <vt:lpstr>Which observation would determine whether geckos walk on vertical surfaces using (1) hydrogen bonding or  (2) van der Waals interactions?</vt:lpstr>
      <vt:lpstr>What are the four emergent properties of water that are important for life?</vt:lpstr>
      <vt:lpstr>What are the four emergent properties of water that are important for life?</vt:lpstr>
      <vt:lpstr>Water has an unusually high specific heat. This is directly related to which of the following?</vt:lpstr>
      <vt:lpstr>Water has an unusually high specific heat. This is directly related to which of the following?</vt:lpstr>
      <vt:lpstr>Which of the following will result when water is treated with chemicals to reduce its surface tension?</vt:lpstr>
      <vt:lpstr>Which of the following will result when water is treated with chemicals to reduce its surface tension?</vt:lpstr>
      <vt:lpstr>Temperatures depend on local geographic conditions. Why is the temperature much cooler in Los Angeles than in San Bernardino?</vt:lpstr>
      <vt:lpstr>Temperatures depend on local geographic conditions. Why is the temperature much cooler in Los Angeles than in San Bernardino?</vt:lpstr>
      <vt:lpstr>Which is a compound?</vt:lpstr>
      <vt:lpstr>Which is a compound?</vt:lpstr>
      <vt:lpstr>You are asked whether a sample came from a living thing. Chemical analysis shows that it consists mostly of calcium and sulfur, so you say that </vt:lpstr>
      <vt:lpstr>You are asked whether a sample came from a living thing. Chemical analysis shows that it consists mostly of calcium and sulfur, so you say that  </vt:lpstr>
      <vt:lpstr>If you see radioactive isotopes in a laboratory that  deals with biological samples, what could you be sure is not the reason for their presence? </vt:lpstr>
      <vt:lpstr>If you see radioactive isotopes in a laboratory that  deals with biological samples, what could you be sure is not the reason for their presence?</vt:lpstr>
      <vt:lpstr>Complete the analogy: covalent bonds are to ionic  bonds as a wooden board is to </vt:lpstr>
      <vt:lpstr>Complete the analogy: covalent bonds are to ionic  bonds as a wooden board is to </vt:lpstr>
      <vt:lpstr>Correct the following statement: “A double ionic bond can occur if the valence shells of the two participants allow for sharing two electrons.” </vt:lpstr>
      <vt:lpstr>Correct the following statement: “A double ionic bond can occur if the valence shells of the two participants allow for sharing two electrons.” </vt:lpstr>
      <vt:lpstr>Which of the following is a nonpolar covalent bond?</vt:lpstr>
      <vt:lpstr>Which of the following is a nonpolar covalent bond?</vt:lpstr>
      <vt:lpstr>The chemicals on the left are ______, the arrow shows the  ______, and the chemical on the right is the _______.</vt:lpstr>
      <vt:lpstr>The chemicals on the left are ______, the arrow shows the  ______, and the chemical on the right is the _______.</vt:lpstr>
      <vt:lpstr>What do the bubbles shown on these leaves indicate?</vt:lpstr>
      <vt:lpstr>What do the bubbles shown on these leaves indicate?</vt:lpstr>
      <vt:lpstr>Which properties of water are most important for  the movement of water up the tree? </vt:lpstr>
      <vt:lpstr>Which properties of water are most important for  the movement of water up the tree? </vt:lpstr>
      <vt:lpstr>If you observed an extraterrestrial organism that was mostly composed of water, and you saw that it  gradually lost water during warmer weather, you would  guess that the function of the water loss was to  </vt:lpstr>
      <vt:lpstr>If you observed an extraterrestrial organism that was mostly composed of water, and you saw that it  gradually lost water during warmer weather, you would  guess that the function of the water loss was to  </vt:lpstr>
      <vt:lpstr>If you were a fish in Minnesota, for which property of  water would you be most grateful? </vt:lpstr>
      <vt:lpstr>If you were a fish in Minnesota, for which property of  water would you be most grateful? </vt:lpstr>
      <vt:lpstr>Water becomes less dense when it freezes due to </vt:lpstr>
      <vt:lpstr>Water becomes less dense when it freezes due to </vt:lpstr>
      <vt:lpstr>Imagine that you are examining the structure of an extraterrestrial organism’s cells. You separate  various components, finding one that mixes poorly  with water. This is probably from the organism’s</vt:lpstr>
      <vt:lpstr>Imagine that you are examining the structure of an extraterrestrial organism’s cells. You separate  various components, finding one that mixes poorly  with water. This is probably from the organism’s</vt:lpstr>
    </vt:vector>
  </TitlesOfParts>
  <Manager/>
  <Company>Pearson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Christopher Delgado</dc:creator>
  <cp:keywords/>
  <dc:description/>
  <cp:lastModifiedBy>Jennifer Hastings</cp:lastModifiedBy>
  <cp:revision>625</cp:revision>
  <cp:lastPrinted>2005-03-24T12:52:04Z</cp:lastPrinted>
  <dcterms:created xsi:type="dcterms:W3CDTF">2010-10-31T21:38:30Z</dcterms:created>
  <dcterms:modified xsi:type="dcterms:W3CDTF">2015-08-20T14:59:53Z</dcterms:modified>
  <cp:category/>
</cp:coreProperties>
</file>