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8" r:id="rId1"/>
  </p:sldMasterIdLst>
  <p:notesMasterIdLst>
    <p:notesMasterId r:id="rId51"/>
  </p:notesMasterIdLst>
  <p:handoutMasterIdLst>
    <p:handoutMasterId r:id="rId52"/>
  </p:handoutMasterIdLst>
  <p:sldIdLst>
    <p:sldId id="359" r:id="rId2"/>
    <p:sldId id="360" r:id="rId3"/>
    <p:sldId id="407" r:id="rId4"/>
    <p:sldId id="362" r:id="rId5"/>
    <p:sldId id="431" r:id="rId6"/>
    <p:sldId id="364" r:id="rId7"/>
    <p:sldId id="409" r:id="rId8"/>
    <p:sldId id="366" r:id="rId9"/>
    <p:sldId id="410" r:id="rId10"/>
    <p:sldId id="368" r:id="rId11"/>
    <p:sldId id="411" r:id="rId12"/>
    <p:sldId id="370" r:id="rId13"/>
    <p:sldId id="412" r:id="rId14"/>
    <p:sldId id="372" r:id="rId15"/>
    <p:sldId id="413" r:id="rId16"/>
    <p:sldId id="374" r:id="rId17"/>
    <p:sldId id="414" r:id="rId18"/>
    <p:sldId id="376" r:id="rId19"/>
    <p:sldId id="415" r:id="rId20"/>
    <p:sldId id="378" r:id="rId21"/>
    <p:sldId id="416" r:id="rId22"/>
    <p:sldId id="380" r:id="rId23"/>
    <p:sldId id="417" r:id="rId24"/>
    <p:sldId id="382" r:id="rId25"/>
    <p:sldId id="418" r:id="rId26"/>
    <p:sldId id="384" r:id="rId27"/>
    <p:sldId id="419" r:id="rId28"/>
    <p:sldId id="386" r:id="rId29"/>
    <p:sldId id="420" r:id="rId30"/>
    <p:sldId id="388" r:id="rId31"/>
    <p:sldId id="421" r:id="rId32"/>
    <p:sldId id="390" r:id="rId33"/>
    <p:sldId id="422" r:id="rId34"/>
    <p:sldId id="392" r:id="rId35"/>
    <p:sldId id="423" r:id="rId36"/>
    <p:sldId id="394" r:id="rId37"/>
    <p:sldId id="424" r:id="rId38"/>
    <p:sldId id="396" r:id="rId39"/>
    <p:sldId id="425" r:id="rId40"/>
    <p:sldId id="398" r:id="rId41"/>
    <p:sldId id="426" r:id="rId42"/>
    <p:sldId id="400" r:id="rId43"/>
    <p:sldId id="427" r:id="rId44"/>
    <p:sldId id="402" r:id="rId45"/>
    <p:sldId id="428" r:id="rId46"/>
    <p:sldId id="404" r:id="rId47"/>
    <p:sldId id="429" r:id="rId48"/>
    <p:sldId id="406" r:id="rId49"/>
    <p:sldId id="430" r:id="rId50"/>
  </p:sldIdLst>
  <p:sldSz cx="9144000" cy="6858000" type="screen4x3"/>
  <p:notesSz cx="6858000" cy="9144000"/>
  <p:custDataLst>
    <p:tags r:id="rId53"/>
  </p:custDataLst>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5" pos="2880">
          <p15:clr>
            <a:srgbClr val="A4A3A4"/>
          </p15:clr>
        </p15:guide>
        <p15:guide id="6" orient="horz" pos="879">
          <p15:clr>
            <a:srgbClr val="A4A3A4"/>
          </p15:clr>
        </p15:guide>
        <p15:guide id="7" pos="172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209"/>
    <a:srgbClr val="990066"/>
    <a:srgbClr val="0051A2"/>
    <a:srgbClr val="9D0016"/>
    <a:srgbClr val="F9E33B"/>
    <a:srgbClr val="ABA49A"/>
    <a:srgbClr val="F6C932"/>
    <a:srgbClr val="4747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00" autoAdjust="0"/>
    <p:restoredTop sz="86187" autoAdjust="0"/>
  </p:normalViewPr>
  <p:slideViewPr>
    <p:cSldViewPr snapToGrid="0">
      <p:cViewPr varScale="1">
        <p:scale>
          <a:sx n="93" d="100"/>
          <a:sy n="93" d="100"/>
        </p:scale>
        <p:origin x="288" y="78"/>
      </p:cViewPr>
      <p:guideLst>
        <p:guide orient="horz" pos="2160"/>
        <p:guide pos="2880"/>
        <p:guide orient="horz" pos="879"/>
        <p:guide pos="1725"/>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snapToGrid="0">
      <p:cViewPr varScale="1">
        <p:scale>
          <a:sx n="54" d="100"/>
          <a:sy n="54" d="100"/>
        </p:scale>
        <p:origin x="-253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2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4628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4628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4628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250F4C01-04A6-4224-BA79-280EE4A08F45}" type="slidenum">
              <a:rPr lang="en-US" altLang="en-US"/>
              <a:pPr/>
              <a:t>‹#›</a:t>
            </a:fld>
            <a:endParaRPr lang="en-US" altLang="en-US"/>
          </a:p>
        </p:txBody>
      </p:sp>
    </p:spTree>
    <p:extLst>
      <p:ext uri="{BB962C8B-B14F-4D97-AF65-F5344CB8AC3E}">
        <p14:creationId xmlns:p14="http://schemas.microsoft.com/office/powerpoint/2010/main" val="3131255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518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cs typeface="+mn-cs"/>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8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8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Times New Roman" charset="0"/>
                <a:cs typeface="+mn-cs"/>
              </a:defRPr>
            </a:lvl1pPr>
          </a:lstStyle>
          <a:p>
            <a:pPr>
              <a:defRPr/>
            </a:pPr>
            <a:endParaRPr lang="en-US"/>
          </a:p>
        </p:txBody>
      </p:sp>
      <p:sp>
        <p:nvSpPr>
          <p:cNvPr id="518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anose="02020603050405020304" pitchFamily="18" charset="0"/>
              </a:defRPr>
            </a:lvl1pPr>
          </a:lstStyle>
          <a:p>
            <a:fld id="{F41C6CE0-6459-4002-B0FC-B0226444FE77}" type="slidenum">
              <a:rPr lang="en-US" altLang="en-US"/>
              <a:pPr/>
              <a:t>‹#›</a:t>
            </a:fld>
            <a:endParaRPr lang="en-US" altLang="en-US"/>
          </a:p>
        </p:txBody>
      </p:sp>
    </p:spTree>
    <p:extLst>
      <p:ext uri="{BB962C8B-B14F-4D97-AF65-F5344CB8AC3E}">
        <p14:creationId xmlns:p14="http://schemas.microsoft.com/office/powerpoint/2010/main" val="1710571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1C6CE0-6459-4002-B0FC-B0226444FE77}" type="slidenum">
              <a:rPr lang="en-US" altLang="en-US" smtClean="0"/>
              <a:pPr/>
              <a:t>1</a:t>
            </a:fld>
            <a:endParaRPr lang="en-US" altLang="en-US"/>
          </a:p>
        </p:txBody>
      </p:sp>
    </p:spTree>
    <p:extLst>
      <p:ext uri="{BB962C8B-B14F-4D97-AF65-F5344CB8AC3E}">
        <p14:creationId xmlns:p14="http://schemas.microsoft.com/office/powerpoint/2010/main" val="1239583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A.</a:t>
            </a: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0650B733-C551-46CD-BF16-396F31483E0F}" type="slidenum">
              <a:rPr lang="en-US" altLang="en-US" sz="1200" smtClean="0">
                <a:latin typeface="Times New Roman" pitchFamily="84" charset="0"/>
              </a:rPr>
              <a:pPr/>
              <a:t>10</a:t>
            </a:fld>
            <a:endParaRPr lang="en-US" altLang="en-US" sz="1200" smtClean="0">
              <a:latin typeface="Times New Roman" pitchFamily="84" charset="0"/>
            </a:endParaRPr>
          </a:p>
        </p:txBody>
      </p:sp>
    </p:spTree>
    <p:extLst>
      <p:ext uri="{BB962C8B-B14F-4D97-AF65-F5344CB8AC3E}">
        <p14:creationId xmlns:p14="http://schemas.microsoft.com/office/powerpoint/2010/main" val="3566123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0650B733-C551-46CD-BF16-396F31483E0F}" type="slidenum">
              <a:rPr lang="en-US" altLang="en-US" sz="1200" smtClean="0">
                <a:latin typeface="Times New Roman" pitchFamily="84" charset="0"/>
              </a:rPr>
              <a:pPr/>
              <a:t>11</a:t>
            </a:fld>
            <a:endParaRPr lang="en-US" altLang="en-US" sz="1200" smtClean="0">
              <a:latin typeface="Times New Roman" pitchFamily="84" charset="0"/>
            </a:endParaRPr>
          </a:p>
        </p:txBody>
      </p:sp>
    </p:spTree>
    <p:extLst>
      <p:ext uri="{BB962C8B-B14F-4D97-AF65-F5344CB8AC3E}">
        <p14:creationId xmlns:p14="http://schemas.microsoft.com/office/powerpoint/2010/main" val="33983570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2B0D42A4-4490-4A1F-9EAE-3454AB7706BD}" type="slidenum">
              <a:rPr lang="en-US" altLang="en-US"/>
              <a:pPr algn="r"/>
              <a:t>12</a:t>
            </a:fld>
            <a:endParaRPr lang="en-US" alt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A.</a:t>
            </a:r>
          </a:p>
        </p:txBody>
      </p:sp>
    </p:spTree>
    <p:extLst>
      <p:ext uri="{BB962C8B-B14F-4D97-AF65-F5344CB8AC3E}">
        <p14:creationId xmlns:p14="http://schemas.microsoft.com/office/powerpoint/2010/main" val="23556348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2B0D42A4-4490-4A1F-9EAE-3454AB7706BD}" type="slidenum">
              <a:rPr lang="en-US" altLang="en-US"/>
              <a:pPr algn="r"/>
              <a:t>13</a:t>
            </a:fld>
            <a:endParaRPr lang="en-US" alt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324103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B.</a:t>
            </a: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49934C13-94DD-4E35-A111-46E3EE23A521}" type="slidenum">
              <a:rPr lang="en-US" altLang="en-US" sz="1200" smtClean="0">
                <a:latin typeface="Times New Roman" pitchFamily="84" charset="0"/>
              </a:rPr>
              <a:pPr/>
              <a:t>14</a:t>
            </a:fld>
            <a:endParaRPr lang="en-US" altLang="en-US" sz="1200" smtClean="0">
              <a:latin typeface="Times New Roman" pitchFamily="84" charset="0"/>
            </a:endParaRPr>
          </a:p>
        </p:txBody>
      </p:sp>
    </p:spTree>
    <p:extLst>
      <p:ext uri="{BB962C8B-B14F-4D97-AF65-F5344CB8AC3E}">
        <p14:creationId xmlns:p14="http://schemas.microsoft.com/office/powerpoint/2010/main" val="15839911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49934C13-94DD-4E35-A111-46E3EE23A521}" type="slidenum">
              <a:rPr lang="en-US" altLang="en-US" sz="1200" smtClean="0">
                <a:latin typeface="Times New Roman" pitchFamily="84" charset="0"/>
              </a:rPr>
              <a:pPr/>
              <a:t>15</a:t>
            </a:fld>
            <a:endParaRPr lang="en-US" altLang="en-US" sz="1200" smtClean="0">
              <a:latin typeface="Times New Roman" pitchFamily="84" charset="0"/>
            </a:endParaRPr>
          </a:p>
        </p:txBody>
      </p:sp>
    </p:spTree>
    <p:extLst>
      <p:ext uri="{BB962C8B-B14F-4D97-AF65-F5344CB8AC3E}">
        <p14:creationId xmlns:p14="http://schemas.microsoft.com/office/powerpoint/2010/main" val="12481942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46C52CCE-A0DD-4069-87B6-8745A46739D3}" type="slidenum">
              <a:rPr lang="en-US" altLang="en-US"/>
              <a:pPr algn="r"/>
              <a:t>16</a:t>
            </a:fld>
            <a:endParaRPr lang="en-US" alt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E.</a:t>
            </a:r>
          </a:p>
        </p:txBody>
      </p:sp>
    </p:spTree>
    <p:extLst>
      <p:ext uri="{BB962C8B-B14F-4D97-AF65-F5344CB8AC3E}">
        <p14:creationId xmlns:p14="http://schemas.microsoft.com/office/powerpoint/2010/main" val="23301851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46C52CCE-A0DD-4069-87B6-8745A46739D3}" type="slidenum">
              <a:rPr lang="en-US" altLang="en-US"/>
              <a:pPr algn="r"/>
              <a:t>17</a:t>
            </a:fld>
            <a:endParaRPr lang="en-US" alt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0110460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0D009A89-B382-468B-961A-CE81BB18263C}" type="slidenum">
              <a:rPr lang="en-US" altLang="en-US"/>
              <a:pPr algn="r"/>
              <a:t>18</a:t>
            </a:fld>
            <a:endParaRPr lang="en-US" alt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A.</a:t>
            </a:r>
          </a:p>
        </p:txBody>
      </p:sp>
    </p:spTree>
    <p:extLst>
      <p:ext uri="{BB962C8B-B14F-4D97-AF65-F5344CB8AC3E}">
        <p14:creationId xmlns:p14="http://schemas.microsoft.com/office/powerpoint/2010/main" val="11131549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0D009A89-B382-468B-961A-CE81BB18263C}" type="slidenum">
              <a:rPr lang="en-US" altLang="en-US"/>
              <a:pPr algn="r"/>
              <a:t>19</a:t>
            </a:fld>
            <a:endParaRPr lang="en-US" altLang="en-US"/>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208048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fld id="{D9FB7D26-1109-4F5F-83D5-F1E068C826F8}" type="slidenum">
              <a:rPr lang="en-US" altLang="en-US" smtClean="0"/>
              <a:pPr/>
              <a:t>2</a:t>
            </a:fld>
            <a:endParaRPr lang="en-US" alt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D.</a:t>
            </a:r>
          </a:p>
        </p:txBody>
      </p:sp>
    </p:spTree>
    <p:extLst>
      <p:ext uri="{BB962C8B-B14F-4D97-AF65-F5344CB8AC3E}">
        <p14:creationId xmlns:p14="http://schemas.microsoft.com/office/powerpoint/2010/main" val="36623634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E.</a:t>
            </a: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B3CF10FE-1CC2-4875-9DDA-D287ABBD49F2}" type="slidenum">
              <a:rPr lang="en-US" altLang="en-US" sz="1200" smtClean="0">
                <a:latin typeface="Times New Roman" pitchFamily="84" charset="0"/>
              </a:rPr>
              <a:pPr/>
              <a:t>20</a:t>
            </a:fld>
            <a:endParaRPr lang="en-US" altLang="en-US" sz="1200" smtClean="0">
              <a:latin typeface="Times New Roman" pitchFamily="84" charset="0"/>
            </a:endParaRPr>
          </a:p>
        </p:txBody>
      </p:sp>
    </p:spTree>
    <p:extLst>
      <p:ext uri="{BB962C8B-B14F-4D97-AF65-F5344CB8AC3E}">
        <p14:creationId xmlns:p14="http://schemas.microsoft.com/office/powerpoint/2010/main" val="20867570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B3CF10FE-1CC2-4875-9DDA-D287ABBD49F2}" type="slidenum">
              <a:rPr lang="en-US" altLang="en-US" sz="1200" smtClean="0">
                <a:latin typeface="Times New Roman" pitchFamily="84" charset="0"/>
              </a:rPr>
              <a:pPr/>
              <a:t>21</a:t>
            </a:fld>
            <a:endParaRPr lang="en-US" altLang="en-US" sz="1200" smtClean="0">
              <a:latin typeface="Times New Roman" pitchFamily="84" charset="0"/>
            </a:endParaRPr>
          </a:p>
        </p:txBody>
      </p:sp>
    </p:spTree>
    <p:extLst>
      <p:ext uri="{BB962C8B-B14F-4D97-AF65-F5344CB8AC3E}">
        <p14:creationId xmlns:p14="http://schemas.microsoft.com/office/powerpoint/2010/main" val="23205645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A.</a:t>
            </a:r>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5326B5D8-0277-49BB-82E8-3C5F17C38870}" type="slidenum">
              <a:rPr lang="en-US" altLang="en-US" sz="1200" smtClean="0">
                <a:latin typeface="Times New Roman" pitchFamily="84" charset="0"/>
              </a:rPr>
              <a:pPr/>
              <a:t>22</a:t>
            </a:fld>
            <a:endParaRPr lang="en-US" altLang="en-US" sz="1200" smtClean="0">
              <a:latin typeface="Times New Roman" pitchFamily="84" charset="0"/>
            </a:endParaRPr>
          </a:p>
        </p:txBody>
      </p:sp>
    </p:spTree>
    <p:extLst>
      <p:ext uri="{BB962C8B-B14F-4D97-AF65-F5344CB8AC3E}">
        <p14:creationId xmlns:p14="http://schemas.microsoft.com/office/powerpoint/2010/main" val="34584349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5326B5D8-0277-49BB-82E8-3C5F17C38870}" type="slidenum">
              <a:rPr lang="en-US" altLang="en-US" sz="1200" smtClean="0">
                <a:latin typeface="Times New Roman" pitchFamily="84" charset="0"/>
              </a:rPr>
              <a:pPr/>
              <a:t>23</a:t>
            </a:fld>
            <a:endParaRPr lang="en-US" altLang="en-US" sz="1200" smtClean="0">
              <a:latin typeface="Times New Roman" pitchFamily="84" charset="0"/>
            </a:endParaRPr>
          </a:p>
        </p:txBody>
      </p:sp>
    </p:spTree>
    <p:extLst>
      <p:ext uri="{BB962C8B-B14F-4D97-AF65-F5344CB8AC3E}">
        <p14:creationId xmlns:p14="http://schemas.microsoft.com/office/powerpoint/2010/main" val="24022679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C8D21E7B-566D-4B0A-BA55-76FA0766C4B5}" type="slidenum">
              <a:rPr lang="en-US" altLang="en-US"/>
              <a:pPr algn="r"/>
              <a:t>24</a:t>
            </a:fld>
            <a:endParaRPr lang="en-US" alt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C.</a:t>
            </a:r>
          </a:p>
        </p:txBody>
      </p:sp>
    </p:spTree>
    <p:extLst>
      <p:ext uri="{BB962C8B-B14F-4D97-AF65-F5344CB8AC3E}">
        <p14:creationId xmlns:p14="http://schemas.microsoft.com/office/powerpoint/2010/main" val="37432118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C8D21E7B-566D-4B0A-BA55-76FA0766C4B5}" type="slidenum">
              <a:rPr lang="en-US" altLang="en-US"/>
              <a:pPr algn="r"/>
              <a:t>25</a:t>
            </a:fld>
            <a:endParaRPr lang="en-US" alt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3655745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C. Refer to Concept 28.2 and Figure 28.10.</a:t>
            </a: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E62281C0-0F74-405D-9A81-ED6E13B8AED3}" type="slidenum">
              <a:rPr lang="en-US" altLang="en-US" sz="1200" smtClean="0">
                <a:latin typeface="Times New Roman" pitchFamily="84" charset="0"/>
              </a:rPr>
              <a:pPr/>
              <a:t>26</a:t>
            </a:fld>
            <a:endParaRPr lang="en-US" altLang="en-US" sz="1200" smtClean="0">
              <a:latin typeface="Times New Roman" pitchFamily="84" charset="0"/>
            </a:endParaRPr>
          </a:p>
        </p:txBody>
      </p:sp>
    </p:spTree>
    <p:extLst>
      <p:ext uri="{BB962C8B-B14F-4D97-AF65-F5344CB8AC3E}">
        <p14:creationId xmlns:p14="http://schemas.microsoft.com/office/powerpoint/2010/main" val="2192236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E62281C0-0F74-405D-9A81-ED6E13B8AED3}" type="slidenum">
              <a:rPr lang="en-US" altLang="en-US" sz="1200" smtClean="0">
                <a:latin typeface="Times New Roman" pitchFamily="84" charset="0"/>
              </a:rPr>
              <a:pPr/>
              <a:t>27</a:t>
            </a:fld>
            <a:endParaRPr lang="en-US" altLang="en-US" sz="1200" smtClean="0">
              <a:latin typeface="Times New Roman" pitchFamily="84" charset="0"/>
            </a:endParaRPr>
          </a:p>
        </p:txBody>
      </p:sp>
    </p:spTree>
    <p:extLst>
      <p:ext uri="{BB962C8B-B14F-4D97-AF65-F5344CB8AC3E}">
        <p14:creationId xmlns:p14="http://schemas.microsoft.com/office/powerpoint/2010/main" val="33863429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9832C718-E594-4D20-80FA-6CD2496F06CB}" type="slidenum">
              <a:rPr lang="en-US" altLang="en-US"/>
              <a:pPr algn="r"/>
              <a:t>28</a:t>
            </a:fld>
            <a:endParaRPr lang="en-US"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C.</a:t>
            </a:r>
          </a:p>
        </p:txBody>
      </p:sp>
    </p:spTree>
    <p:extLst>
      <p:ext uri="{BB962C8B-B14F-4D97-AF65-F5344CB8AC3E}">
        <p14:creationId xmlns:p14="http://schemas.microsoft.com/office/powerpoint/2010/main" val="9475986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9832C718-E594-4D20-80FA-6CD2496F06CB}" type="slidenum">
              <a:rPr lang="en-US" altLang="en-US"/>
              <a:pPr algn="r"/>
              <a:t>29</a:t>
            </a:fld>
            <a:endParaRPr lang="en-US" alt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699135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fld id="{D9FB7D26-1109-4F5F-83D5-F1E068C826F8}" type="slidenum">
              <a:rPr lang="en-US" altLang="en-US" smtClean="0"/>
              <a:pPr/>
              <a:t>3</a:t>
            </a:fld>
            <a:endParaRPr lang="en-US" alt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6679762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AF8FB0B8-02B6-4EEC-8D55-5C3B1E214743}" type="slidenum">
              <a:rPr lang="en-US" altLang="en-US"/>
              <a:pPr algn="r"/>
              <a:t>30</a:t>
            </a:fld>
            <a:endParaRPr lang="en-US" alt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D.</a:t>
            </a:r>
          </a:p>
        </p:txBody>
      </p:sp>
    </p:spTree>
    <p:extLst>
      <p:ext uri="{BB962C8B-B14F-4D97-AF65-F5344CB8AC3E}">
        <p14:creationId xmlns:p14="http://schemas.microsoft.com/office/powerpoint/2010/main" val="10077962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AF8FB0B8-02B6-4EEC-8D55-5C3B1E214743}" type="slidenum">
              <a:rPr lang="en-US" altLang="en-US"/>
              <a:pPr algn="r"/>
              <a:t>31</a:t>
            </a:fld>
            <a:endParaRPr lang="en-US" alt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5140804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A. Refer to Concept 28.3 and Figure 28.17.</a:t>
            </a:r>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FCECF201-D25E-4AEF-B14D-BDD745CBB44D}" type="slidenum">
              <a:rPr lang="en-US" altLang="en-US" sz="1200" smtClean="0">
                <a:latin typeface="Times New Roman" pitchFamily="84" charset="0"/>
              </a:rPr>
              <a:pPr/>
              <a:t>32</a:t>
            </a:fld>
            <a:endParaRPr lang="en-US" altLang="en-US" sz="1200" smtClean="0">
              <a:latin typeface="Times New Roman" pitchFamily="84" charset="0"/>
            </a:endParaRPr>
          </a:p>
        </p:txBody>
      </p:sp>
    </p:spTree>
    <p:extLst>
      <p:ext uri="{BB962C8B-B14F-4D97-AF65-F5344CB8AC3E}">
        <p14:creationId xmlns:p14="http://schemas.microsoft.com/office/powerpoint/2010/main" val="28840638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FCECF201-D25E-4AEF-B14D-BDD745CBB44D}" type="slidenum">
              <a:rPr lang="en-US" altLang="en-US" sz="1200" smtClean="0">
                <a:latin typeface="Times New Roman" pitchFamily="84" charset="0"/>
              </a:rPr>
              <a:pPr/>
              <a:t>33</a:t>
            </a:fld>
            <a:endParaRPr lang="en-US" altLang="en-US" sz="1200" smtClean="0">
              <a:latin typeface="Times New Roman" pitchFamily="84" charset="0"/>
            </a:endParaRPr>
          </a:p>
        </p:txBody>
      </p:sp>
    </p:spTree>
    <p:extLst>
      <p:ext uri="{BB962C8B-B14F-4D97-AF65-F5344CB8AC3E}">
        <p14:creationId xmlns:p14="http://schemas.microsoft.com/office/powerpoint/2010/main" val="43780787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FD4DCE5E-A98A-4F36-ABB4-4BE4D1A00A4E}" type="slidenum">
              <a:rPr lang="en-US" altLang="en-US"/>
              <a:pPr algn="r"/>
              <a:t>34</a:t>
            </a:fld>
            <a:endParaRPr lang="en-US" alt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B. </a:t>
            </a:r>
          </a:p>
        </p:txBody>
      </p:sp>
    </p:spTree>
    <p:extLst>
      <p:ext uri="{BB962C8B-B14F-4D97-AF65-F5344CB8AC3E}">
        <p14:creationId xmlns:p14="http://schemas.microsoft.com/office/powerpoint/2010/main" val="13379715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FD4DCE5E-A98A-4F36-ABB4-4BE4D1A00A4E}" type="slidenum">
              <a:rPr lang="en-US" altLang="en-US"/>
              <a:pPr algn="r"/>
              <a:t>35</a:t>
            </a:fld>
            <a:endParaRPr lang="en-US" alt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2497434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9D071D0F-E35D-49B4-98DE-1BE0C4290D95}" type="slidenum">
              <a:rPr lang="en-US" altLang="en-US"/>
              <a:pPr algn="r"/>
              <a:t>36</a:t>
            </a:fld>
            <a:endParaRPr lang="en-US" alt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E.</a:t>
            </a:r>
          </a:p>
        </p:txBody>
      </p:sp>
    </p:spTree>
    <p:extLst>
      <p:ext uri="{BB962C8B-B14F-4D97-AF65-F5344CB8AC3E}">
        <p14:creationId xmlns:p14="http://schemas.microsoft.com/office/powerpoint/2010/main" val="16846365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9D071D0F-E35D-49B4-98DE-1BE0C4290D95}" type="slidenum">
              <a:rPr lang="en-US" altLang="en-US"/>
              <a:pPr algn="r"/>
              <a:t>37</a:t>
            </a:fld>
            <a:endParaRPr lang="en-US" altLang="en-US"/>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1863394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0A9C0FD9-3145-41E3-8A12-3360DFC4D994}" type="slidenum">
              <a:rPr lang="en-US" altLang="en-US"/>
              <a:pPr algn="r"/>
              <a:t>38</a:t>
            </a:fld>
            <a:endParaRPr lang="en-US" alt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B.</a:t>
            </a:r>
          </a:p>
        </p:txBody>
      </p:sp>
    </p:spTree>
    <p:extLst>
      <p:ext uri="{BB962C8B-B14F-4D97-AF65-F5344CB8AC3E}">
        <p14:creationId xmlns:p14="http://schemas.microsoft.com/office/powerpoint/2010/main" val="36615716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0A9C0FD9-3145-41E3-8A12-3360DFC4D994}" type="slidenum">
              <a:rPr lang="en-US" altLang="en-US"/>
              <a:pPr algn="r"/>
              <a:t>39</a:t>
            </a:fld>
            <a:endParaRPr lang="en-US" alt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2415374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E.</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A0D6CEB8-1192-40D2-9C86-76103A9FBEBB}" type="slidenum">
              <a:rPr lang="en-US" altLang="en-US" sz="1200" smtClean="0">
                <a:latin typeface="Times New Roman" pitchFamily="84" charset="0"/>
              </a:rPr>
              <a:pPr/>
              <a:t>4</a:t>
            </a:fld>
            <a:endParaRPr lang="en-US" altLang="en-US" sz="1200" smtClean="0">
              <a:latin typeface="Times New Roman" pitchFamily="84" charset="0"/>
            </a:endParaRPr>
          </a:p>
        </p:txBody>
      </p:sp>
    </p:spTree>
    <p:extLst>
      <p:ext uri="{BB962C8B-B14F-4D97-AF65-F5344CB8AC3E}">
        <p14:creationId xmlns:p14="http://schemas.microsoft.com/office/powerpoint/2010/main" val="324991195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19903512-D572-4F90-B321-429976E4FE33}" type="slidenum">
              <a:rPr lang="en-US" altLang="en-US"/>
              <a:pPr algn="r"/>
              <a:t>40</a:t>
            </a:fld>
            <a:endParaRPr lang="en-US" alt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D.</a:t>
            </a:r>
          </a:p>
        </p:txBody>
      </p:sp>
    </p:spTree>
    <p:extLst>
      <p:ext uri="{BB962C8B-B14F-4D97-AF65-F5344CB8AC3E}">
        <p14:creationId xmlns:p14="http://schemas.microsoft.com/office/powerpoint/2010/main" val="54247186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19903512-D572-4F90-B321-429976E4FE33}" type="slidenum">
              <a:rPr lang="en-US" altLang="en-US"/>
              <a:pPr algn="r"/>
              <a:t>41</a:t>
            </a:fld>
            <a:endParaRPr lang="en-US" altLang="en-US"/>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89761243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B47B06D5-DA5E-4AFE-8EC4-B10D6AEFD32E}" type="slidenum">
              <a:rPr lang="en-US" altLang="en-US"/>
              <a:pPr algn="r"/>
              <a:t>42</a:t>
            </a:fld>
            <a:endParaRPr lang="en-US" alt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B.</a:t>
            </a:r>
          </a:p>
        </p:txBody>
      </p:sp>
    </p:spTree>
    <p:extLst>
      <p:ext uri="{BB962C8B-B14F-4D97-AF65-F5344CB8AC3E}">
        <p14:creationId xmlns:p14="http://schemas.microsoft.com/office/powerpoint/2010/main" val="34624938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B47B06D5-DA5E-4AFE-8EC4-B10D6AEFD32E}" type="slidenum">
              <a:rPr lang="en-US" altLang="en-US"/>
              <a:pPr algn="r"/>
              <a:t>43</a:t>
            </a:fld>
            <a:endParaRPr lang="en-US" alt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29157472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12AA168F-D12A-466E-8BC2-E84AF1929C24}" type="slidenum">
              <a:rPr lang="en-US" altLang="en-US"/>
              <a:pPr algn="r"/>
              <a:t>44</a:t>
            </a:fld>
            <a:endParaRPr lang="en-US" alt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B.</a:t>
            </a:r>
          </a:p>
        </p:txBody>
      </p:sp>
    </p:spTree>
    <p:extLst>
      <p:ext uri="{BB962C8B-B14F-4D97-AF65-F5344CB8AC3E}">
        <p14:creationId xmlns:p14="http://schemas.microsoft.com/office/powerpoint/2010/main" val="367873010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12AA168F-D12A-466E-8BC2-E84AF1929C24}" type="slidenum">
              <a:rPr lang="en-US" altLang="en-US"/>
              <a:pPr algn="r"/>
              <a:t>45</a:t>
            </a:fld>
            <a:endParaRPr lang="en-US" alt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16482267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7C99D4FF-2CF7-4B60-B5BB-682BC8E208F9}" type="slidenum">
              <a:rPr lang="en-US" altLang="en-US"/>
              <a:pPr algn="r"/>
              <a:t>46</a:t>
            </a:fld>
            <a:endParaRPr lang="en-US" altLang="en-US"/>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C.</a:t>
            </a:r>
          </a:p>
        </p:txBody>
      </p:sp>
    </p:spTree>
    <p:extLst>
      <p:ext uri="{BB962C8B-B14F-4D97-AF65-F5344CB8AC3E}">
        <p14:creationId xmlns:p14="http://schemas.microsoft.com/office/powerpoint/2010/main" val="335514956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7C99D4FF-2CF7-4B60-B5BB-682BC8E208F9}" type="slidenum">
              <a:rPr lang="en-US" altLang="en-US"/>
              <a:pPr algn="r"/>
              <a:t>47</a:t>
            </a:fld>
            <a:endParaRPr lang="en-US" altLang="en-US"/>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16007830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31CD7C21-29E0-48FD-AA8C-3C4821C697FE}" type="slidenum">
              <a:rPr lang="en-US" altLang="en-US"/>
              <a:pPr algn="r"/>
              <a:t>48</a:t>
            </a:fld>
            <a:endParaRPr lang="en-US" alt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D. </a:t>
            </a:r>
          </a:p>
        </p:txBody>
      </p:sp>
    </p:spTree>
    <p:extLst>
      <p:ext uri="{BB962C8B-B14F-4D97-AF65-F5344CB8AC3E}">
        <p14:creationId xmlns:p14="http://schemas.microsoft.com/office/powerpoint/2010/main" val="322528635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31CD7C21-29E0-48FD-AA8C-3C4821C697FE}" type="slidenum">
              <a:rPr lang="en-US" altLang="en-US"/>
              <a:pPr algn="r"/>
              <a:t>49</a:t>
            </a:fld>
            <a:endParaRPr lang="en-US" altLang="en-US"/>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2300033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A0D6CEB8-1192-40D2-9C86-76103A9FBEBB}" type="slidenum">
              <a:rPr lang="en-US" altLang="en-US" sz="1200" smtClean="0">
                <a:latin typeface="Times New Roman" pitchFamily="84" charset="0"/>
              </a:rPr>
              <a:pPr/>
              <a:t>5</a:t>
            </a:fld>
            <a:endParaRPr lang="en-US" altLang="en-US" sz="1200" smtClean="0">
              <a:latin typeface="Times New Roman" pitchFamily="84" charset="0"/>
            </a:endParaRPr>
          </a:p>
        </p:txBody>
      </p:sp>
    </p:spTree>
    <p:extLst>
      <p:ext uri="{BB962C8B-B14F-4D97-AF65-F5344CB8AC3E}">
        <p14:creationId xmlns:p14="http://schemas.microsoft.com/office/powerpoint/2010/main" val="2221688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C.</a:t>
            </a: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1704B394-2C24-4A97-A685-424188FAB3A4}" type="slidenum">
              <a:rPr lang="en-US" altLang="en-US" sz="1200" smtClean="0">
                <a:latin typeface="Times New Roman" pitchFamily="84" charset="0"/>
              </a:rPr>
              <a:pPr/>
              <a:t>6</a:t>
            </a:fld>
            <a:endParaRPr lang="en-US" altLang="en-US" sz="1200" smtClean="0">
              <a:latin typeface="Times New Roman" pitchFamily="84" charset="0"/>
            </a:endParaRPr>
          </a:p>
        </p:txBody>
      </p:sp>
    </p:spTree>
    <p:extLst>
      <p:ext uri="{BB962C8B-B14F-4D97-AF65-F5344CB8AC3E}">
        <p14:creationId xmlns:p14="http://schemas.microsoft.com/office/powerpoint/2010/main" val="866311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cs typeface="Arial" charset="0"/>
              </a:defRPr>
            </a:lvl1pPr>
            <a:lvl2pPr marL="742950" indent="-285750">
              <a:defRPr sz="24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400">
                <a:solidFill>
                  <a:schemeClr val="tx1"/>
                </a:solidFill>
                <a:latin typeface="Arial" charset="0"/>
                <a:cs typeface="Arial" charset="0"/>
              </a:defRPr>
            </a:lvl4pPr>
            <a:lvl5pPr marL="2057400" indent="-22860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fld id="{1704B394-2C24-4A97-A685-424188FAB3A4}" type="slidenum">
              <a:rPr lang="en-US" altLang="en-US" sz="1200" smtClean="0">
                <a:latin typeface="Times New Roman" pitchFamily="84" charset="0"/>
              </a:rPr>
              <a:pPr/>
              <a:t>7</a:t>
            </a:fld>
            <a:endParaRPr lang="en-US" altLang="en-US" sz="1200" smtClean="0">
              <a:latin typeface="Times New Roman" pitchFamily="84" charset="0"/>
            </a:endParaRPr>
          </a:p>
        </p:txBody>
      </p:sp>
    </p:spTree>
    <p:extLst>
      <p:ext uri="{BB962C8B-B14F-4D97-AF65-F5344CB8AC3E}">
        <p14:creationId xmlns:p14="http://schemas.microsoft.com/office/powerpoint/2010/main" val="3063615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52BEB933-E747-466B-821F-7416FFC4CDE2}" type="slidenum">
              <a:rPr lang="en-US" altLang="en-US"/>
              <a:pPr algn="r"/>
              <a:t>8</a:t>
            </a:fld>
            <a:endParaRPr lang="en-US" alt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Times New Roman" pitchFamily="84" charset="0"/>
                <a:ea typeface="ＭＳ Ｐゴシック" pitchFamily="84" charset="-128"/>
              </a:rPr>
              <a:t>Answer: B.</a:t>
            </a:r>
          </a:p>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4162558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200">
                <a:solidFill>
                  <a:schemeClr val="tx1"/>
                </a:solidFill>
                <a:latin typeface="Times New Roman" pitchFamily="84" charset="0"/>
                <a:ea typeface="ＭＳ Ｐゴシック" pitchFamily="84" charset="-128"/>
              </a:defRPr>
            </a:lvl1pPr>
            <a:lvl2pPr marL="742950" indent="-285750">
              <a:defRPr sz="1200">
                <a:solidFill>
                  <a:schemeClr val="tx1"/>
                </a:solidFill>
                <a:latin typeface="Times New Roman" pitchFamily="84" charset="0"/>
                <a:ea typeface="ＭＳ Ｐゴシック" pitchFamily="84" charset="-128"/>
              </a:defRPr>
            </a:lvl2pPr>
            <a:lvl3pPr marL="1143000" indent="-228600">
              <a:defRPr sz="1200">
                <a:solidFill>
                  <a:schemeClr val="tx1"/>
                </a:solidFill>
                <a:latin typeface="Times New Roman" pitchFamily="84" charset="0"/>
                <a:ea typeface="ＭＳ Ｐゴシック" pitchFamily="84" charset="-128"/>
              </a:defRPr>
            </a:lvl3pPr>
            <a:lvl4pPr marL="1600200" indent="-228600">
              <a:defRPr sz="1200">
                <a:solidFill>
                  <a:schemeClr val="tx1"/>
                </a:solidFill>
                <a:latin typeface="Times New Roman" pitchFamily="84" charset="0"/>
                <a:ea typeface="ＭＳ Ｐゴシック" pitchFamily="84" charset="-128"/>
              </a:defRPr>
            </a:lvl4pPr>
            <a:lvl5pPr marL="2057400" indent="-228600">
              <a:defRPr sz="1200">
                <a:solidFill>
                  <a:schemeClr val="tx1"/>
                </a:solidFill>
                <a:latin typeface="Times New Roman" pitchFamily="84" charset="0"/>
                <a:ea typeface="ＭＳ Ｐゴシック" pitchFamily="84" charset="-128"/>
              </a:defRPr>
            </a:lvl5pPr>
            <a:lvl6pPr marL="25146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6pPr>
            <a:lvl7pPr marL="29718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7pPr>
            <a:lvl8pPr marL="34290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8pPr>
            <a:lvl9pPr marL="3886200" indent="-228600" eaLnBrk="0" fontAlgn="base" hangingPunct="0">
              <a:spcBef>
                <a:spcPct val="30000"/>
              </a:spcBef>
              <a:spcAft>
                <a:spcPct val="0"/>
              </a:spcAft>
              <a:defRPr sz="1200">
                <a:solidFill>
                  <a:schemeClr val="tx1"/>
                </a:solidFill>
                <a:latin typeface="Times New Roman" pitchFamily="84" charset="0"/>
                <a:ea typeface="ＭＳ Ｐゴシック" pitchFamily="84" charset="-128"/>
              </a:defRPr>
            </a:lvl9pPr>
          </a:lstStyle>
          <a:p>
            <a:pPr algn="r"/>
            <a:fld id="{52BEB933-E747-466B-821F-7416FFC4CDE2}" type="slidenum">
              <a:rPr lang="en-US" altLang="en-US"/>
              <a:pPr algn="r"/>
              <a:t>9</a:t>
            </a:fld>
            <a:endParaRPr lang="en-US" alt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Times New Roman" pitchFamily="84" charset="0"/>
              <a:ea typeface="ＭＳ Ｐゴシック" pitchFamily="84" charset="-128"/>
            </a:endParaRPr>
          </a:p>
        </p:txBody>
      </p:sp>
    </p:spTree>
    <p:extLst>
      <p:ext uri="{BB962C8B-B14F-4D97-AF65-F5344CB8AC3E}">
        <p14:creationId xmlns:p14="http://schemas.microsoft.com/office/powerpoint/2010/main" val="36684346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1" b="29966"/>
          <a:stretch/>
        </p:blipFill>
        <p:spPr>
          <a:xfrm>
            <a:off x="0" y="1006891"/>
            <a:ext cx="9144000" cy="5308183"/>
          </a:xfrm>
          <a:prstGeom prst="rect">
            <a:avLst/>
          </a:prstGeom>
        </p:spPr>
      </p:pic>
      <p:sp>
        <p:nvSpPr>
          <p:cNvPr id="5" name="TextBox 4"/>
          <p:cNvSpPr txBox="1">
            <a:spLocks noChangeArrowheads="1"/>
          </p:cNvSpPr>
          <p:nvPr/>
        </p:nvSpPr>
        <p:spPr bwMode="auto">
          <a:xfrm>
            <a:off x="0" y="0"/>
            <a:ext cx="9144000" cy="615553"/>
          </a:xfrm>
          <a:prstGeom prst="rect">
            <a:avLst/>
          </a:prstGeom>
          <a:solidFill>
            <a:schemeClr val="tx1"/>
          </a:solidFill>
          <a:ln>
            <a:noFill/>
          </a:ln>
          <a:extLst>
            <a:ext uri="{91240B29-F687-4F45-9708-019B960494DF}">
              <a14:hiddenLine xmlns:a14="http://schemas.microsoft.com/office/drawing/2010/main" w="9525">
                <a:solidFill>
                  <a:srgbClr val="F6C932"/>
                </a:solidFill>
                <a:miter lim="800000"/>
                <a:headEnd/>
                <a:tailEnd/>
              </a14:hiddenLine>
            </a:ext>
          </a:extLst>
        </p:spPr>
        <p:txBody>
          <a:bodyPr>
            <a:spAutoFit/>
          </a:bodyPr>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ct val="20000"/>
              </a:spcAft>
              <a:defRPr/>
            </a:pPr>
            <a:r>
              <a:rPr lang="en-US" sz="3000" b="0" dirty="0" smtClean="0">
                <a:solidFill>
                  <a:srgbClr val="ABA49A"/>
                </a:solidFill>
                <a:latin typeface="Times New Roman" pitchFamily="84" charset="0"/>
                <a:cs typeface="Times New Roman" pitchFamily="84" charset="0"/>
              </a:rPr>
              <a:t>CAMPBELL</a:t>
            </a:r>
            <a:r>
              <a:rPr lang="en-US" sz="3200" b="1" dirty="0" smtClean="0">
                <a:solidFill>
                  <a:srgbClr val="ABA49A"/>
                </a:solidFill>
                <a:latin typeface="Times New Roman" pitchFamily="84" charset="0"/>
                <a:cs typeface="Times New Roman" pitchFamily="84" charset="0"/>
              </a:rPr>
              <a:t> </a:t>
            </a:r>
            <a:r>
              <a:rPr lang="en-US" sz="3400" b="0" dirty="0" smtClean="0">
                <a:solidFill>
                  <a:schemeClr val="tx2">
                    <a:lumMod val="40000"/>
                    <a:lumOff val="60000"/>
                  </a:schemeClr>
                </a:solidFill>
                <a:latin typeface="Times New Roman" pitchFamily="84" charset="0"/>
                <a:cs typeface="Times New Roman" pitchFamily="84" charset="0"/>
              </a:rPr>
              <a:t>BIOLOGY IN FOCUS</a:t>
            </a:r>
            <a:endParaRPr lang="en-US" sz="1200" b="0" dirty="0" smtClean="0">
              <a:solidFill>
                <a:schemeClr val="tx2">
                  <a:lumMod val="40000"/>
                  <a:lumOff val="60000"/>
                </a:schemeClr>
              </a:solidFill>
              <a:latin typeface="Times New Roman" pitchFamily="84" charset="0"/>
              <a:cs typeface="Times New Roman" pitchFamily="84" charset="0"/>
            </a:endParaRPr>
          </a:p>
        </p:txBody>
      </p:sp>
      <p:sp>
        <p:nvSpPr>
          <p:cNvPr id="6" name="Text Box 14"/>
          <p:cNvSpPr txBox="1">
            <a:spLocks noChangeArrowheads="1"/>
          </p:cNvSpPr>
          <p:nvPr/>
        </p:nvSpPr>
        <p:spPr bwMode="auto">
          <a:xfrm>
            <a:off x="0" y="6315075"/>
            <a:ext cx="9144000" cy="53975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l">
              <a:spcBef>
                <a:spcPct val="50000"/>
              </a:spcBef>
              <a:defRPr/>
            </a:pPr>
            <a:r>
              <a:rPr lang="en-US" sz="900" dirty="0" smtClean="0">
                <a:solidFill>
                  <a:schemeClr val="bg1"/>
                </a:solidFill>
              </a:rPr>
              <a:t>   © 2016 Pearson Education, Inc.</a:t>
            </a:r>
            <a:endParaRPr lang="en-US" dirty="0" smtClean="0">
              <a:solidFill>
                <a:schemeClr val="bg1"/>
              </a:solidFill>
            </a:endParaRPr>
          </a:p>
        </p:txBody>
      </p:sp>
      <p:sp>
        <p:nvSpPr>
          <p:cNvPr id="8" name="Text Box 6"/>
          <p:cNvSpPr txBox="1">
            <a:spLocks noChangeArrowheads="1"/>
          </p:cNvSpPr>
          <p:nvPr/>
        </p:nvSpPr>
        <p:spPr bwMode="auto">
          <a:xfrm>
            <a:off x="149047" y="5146766"/>
            <a:ext cx="5381625" cy="1093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r" eaLnBrk="0" hangingPunct="0">
              <a:defRPr sz="2400">
                <a:solidFill>
                  <a:schemeClr val="tx1"/>
                </a:solidFill>
                <a:latin typeface="Arial" charset="0"/>
                <a:cs typeface="Arial" charset="0"/>
              </a:defRPr>
            </a:lvl1pPr>
            <a:lvl2pPr marL="742950" indent="-285750" algn="r" eaLnBrk="0" hangingPunct="0">
              <a:defRPr sz="2400">
                <a:solidFill>
                  <a:schemeClr val="tx1"/>
                </a:solidFill>
                <a:latin typeface="Arial" charset="0"/>
                <a:cs typeface="Arial" charset="0"/>
              </a:defRPr>
            </a:lvl2pPr>
            <a:lvl3pPr marL="1143000" indent="-228600" algn="r" eaLnBrk="0" hangingPunct="0">
              <a:defRPr sz="2400">
                <a:solidFill>
                  <a:schemeClr val="tx1"/>
                </a:solidFill>
                <a:latin typeface="Arial" charset="0"/>
                <a:cs typeface="Arial" charset="0"/>
              </a:defRPr>
            </a:lvl3pPr>
            <a:lvl4pPr marL="1600200" indent="-228600" algn="r" eaLnBrk="0" hangingPunct="0">
              <a:defRPr sz="2400">
                <a:solidFill>
                  <a:schemeClr val="tx1"/>
                </a:solidFill>
                <a:latin typeface="Arial" charset="0"/>
                <a:cs typeface="Arial" charset="0"/>
              </a:defRPr>
            </a:lvl4pPr>
            <a:lvl5pPr marL="2057400" indent="-228600" algn="r" eaLnBrk="0" hangingPunct="0">
              <a:defRPr sz="2400">
                <a:solidFill>
                  <a:schemeClr val="tx1"/>
                </a:solidFill>
                <a:latin typeface="Arial" charset="0"/>
                <a:cs typeface="Arial" charset="0"/>
              </a:defRPr>
            </a:lvl5pPr>
            <a:lvl6pPr marL="2514600" indent="-228600" algn="r" eaLnBrk="0" fontAlgn="base" hangingPunct="0">
              <a:spcBef>
                <a:spcPct val="0"/>
              </a:spcBef>
              <a:spcAft>
                <a:spcPct val="0"/>
              </a:spcAft>
              <a:defRPr sz="2400">
                <a:solidFill>
                  <a:schemeClr val="tx1"/>
                </a:solidFill>
                <a:latin typeface="Arial" charset="0"/>
                <a:cs typeface="Arial" charset="0"/>
              </a:defRPr>
            </a:lvl6pPr>
            <a:lvl7pPr marL="2971800" indent="-228600" algn="r" eaLnBrk="0" fontAlgn="base" hangingPunct="0">
              <a:spcBef>
                <a:spcPct val="0"/>
              </a:spcBef>
              <a:spcAft>
                <a:spcPct val="0"/>
              </a:spcAft>
              <a:defRPr sz="2400">
                <a:solidFill>
                  <a:schemeClr val="tx1"/>
                </a:solidFill>
                <a:latin typeface="Arial" charset="0"/>
                <a:cs typeface="Arial" charset="0"/>
              </a:defRPr>
            </a:lvl7pPr>
            <a:lvl8pPr marL="3429000" indent="-228600" algn="r" eaLnBrk="0" fontAlgn="base" hangingPunct="0">
              <a:spcBef>
                <a:spcPct val="0"/>
              </a:spcBef>
              <a:spcAft>
                <a:spcPct val="0"/>
              </a:spcAft>
              <a:defRPr sz="2400">
                <a:solidFill>
                  <a:schemeClr val="tx1"/>
                </a:solidFill>
                <a:latin typeface="Arial" charset="0"/>
                <a:cs typeface="Arial" charset="0"/>
              </a:defRPr>
            </a:lvl8pPr>
            <a:lvl9pPr marL="3886200" indent="-228600" algn="r" eaLnBrk="0" fontAlgn="base" hangingPunct="0">
              <a:spcBef>
                <a:spcPct val="0"/>
              </a:spcBef>
              <a:spcAft>
                <a:spcPct val="0"/>
              </a:spcAft>
              <a:defRPr sz="2400">
                <a:solidFill>
                  <a:schemeClr val="tx1"/>
                </a:solidFill>
                <a:latin typeface="Arial" charset="0"/>
                <a:cs typeface="Arial" charset="0"/>
              </a:defRPr>
            </a:lvl9pPr>
          </a:lstStyle>
          <a:p>
            <a:pPr algn="l">
              <a:defRPr/>
            </a:pPr>
            <a:r>
              <a:rPr lang="en-US" sz="1400" b="1" dirty="0" smtClean="0">
                <a:solidFill>
                  <a:schemeClr val="bg1"/>
                </a:solidFill>
                <a:effectLst>
                  <a:outerShdw blurRad="38100" dist="38100" dir="2700000" algn="tl">
                    <a:srgbClr val="000000">
                      <a:alpha val="43137"/>
                    </a:srgbClr>
                  </a:outerShdw>
                </a:effectLst>
              </a:rPr>
              <a:t>Questions prepared</a:t>
            </a:r>
            <a:r>
              <a:rPr lang="en-US" sz="1400" b="1" baseline="0" dirty="0" smtClean="0">
                <a:solidFill>
                  <a:schemeClr val="bg1"/>
                </a:solidFill>
                <a:effectLst>
                  <a:outerShdw blurRad="38100" dist="38100" dir="2700000" algn="tl">
                    <a:srgbClr val="000000">
                      <a:alpha val="43137"/>
                    </a:srgbClr>
                  </a:outerShdw>
                </a:effectLst>
              </a:rPr>
              <a:t> </a:t>
            </a:r>
            <a:r>
              <a:rPr lang="en-US" sz="1400" b="1" dirty="0" smtClean="0">
                <a:solidFill>
                  <a:schemeClr val="bg1"/>
                </a:solidFill>
                <a:effectLst>
                  <a:outerShdw blurRad="38100" dist="38100" dir="2700000" algn="tl">
                    <a:srgbClr val="000000">
                      <a:alpha val="43137"/>
                    </a:srgbClr>
                  </a:outerShdw>
                </a:effectLst>
              </a:rPr>
              <a:t>by </a:t>
            </a:r>
          </a:p>
          <a:p>
            <a:pPr algn="l">
              <a:defRPr/>
            </a:pPr>
            <a:r>
              <a:rPr lang="en-US" sz="1400" b="1" dirty="0" smtClean="0">
                <a:solidFill>
                  <a:schemeClr val="bg1"/>
                </a:solidFill>
                <a:effectLst>
                  <a:outerShdw blurRad="38100" dist="38100" dir="2700000" algn="tl">
                    <a:srgbClr val="000000">
                      <a:alpha val="43137"/>
                    </a:srgbClr>
                  </a:outerShdw>
                </a:effectLst>
              </a:rPr>
              <a:t>Douglas </a:t>
            </a:r>
            <a:r>
              <a:rPr lang="en-US" sz="1400" b="1" dirty="0" err="1" smtClean="0">
                <a:solidFill>
                  <a:schemeClr val="bg1"/>
                </a:solidFill>
                <a:effectLst>
                  <a:outerShdw blurRad="38100" dist="38100" dir="2700000" algn="tl">
                    <a:srgbClr val="000000">
                      <a:alpha val="43137"/>
                    </a:srgbClr>
                  </a:outerShdw>
                </a:effectLst>
              </a:rPr>
              <a:t>Darnowski</a:t>
            </a:r>
            <a:r>
              <a:rPr lang="en-US" sz="1400" b="1" dirty="0" smtClean="0">
                <a:solidFill>
                  <a:schemeClr val="bg1"/>
                </a:solidFill>
                <a:effectLst>
                  <a:outerShdw blurRad="38100" dist="38100" dir="2700000" algn="tl">
                    <a:srgbClr val="000000">
                      <a:alpha val="43137"/>
                    </a:srgbClr>
                  </a:outerShdw>
                </a:effectLst>
              </a:rPr>
              <a:t>, Indiana University Southeast</a:t>
            </a:r>
          </a:p>
          <a:p>
            <a:pPr algn="l">
              <a:defRPr/>
            </a:pPr>
            <a:r>
              <a:rPr lang="en-US" sz="1400" b="1" dirty="0" smtClean="0">
                <a:solidFill>
                  <a:schemeClr val="bg1"/>
                </a:solidFill>
                <a:effectLst>
                  <a:outerShdw blurRad="38100" dist="38100" dir="2700000" algn="tl">
                    <a:srgbClr val="000000">
                      <a:alpha val="43137"/>
                    </a:srgbClr>
                  </a:outerShdw>
                </a:effectLst>
              </a:rPr>
              <a:t>James </a:t>
            </a:r>
            <a:r>
              <a:rPr lang="en-US" sz="1400" b="1" dirty="0" err="1" smtClean="0">
                <a:solidFill>
                  <a:schemeClr val="bg1"/>
                </a:solidFill>
                <a:effectLst>
                  <a:outerShdw blurRad="38100" dist="38100" dir="2700000" algn="tl">
                    <a:srgbClr val="000000">
                      <a:alpha val="43137"/>
                    </a:srgbClr>
                  </a:outerShdw>
                </a:effectLst>
              </a:rPr>
              <a:t>Langeland</a:t>
            </a:r>
            <a:r>
              <a:rPr lang="en-US" sz="1400" b="1" dirty="0" smtClean="0">
                <a:solidFill>
                  <a:schemeClr val="bg1"/>
                </a:solidFill>
                <a:effectLst>
                  <a:outerShdw blurRad="38100" dist="38100" dir="2700000" algn="tl">
                    <a:srgbClr val="000000">
                      <a:alpha val="43137"/>
                    </a:srgbClr>
                  </a:outerShdw>
                </a:effectLst>
              </a:rPr>
              <a:t>, Kalamazoo</a:t>
            </a:r>
            <a:r>
              <a:rPr lang="en-US" sz="1400" b="1" baseline="0" dirty="0" smtClean="0">
                <a:solidFill>
                  <a:schemeClr val="bg1"/>
                </a:solidFill>
                <a:effectLst>
                  <a:outerShdw blurRad="38100" dist="38100" dir="2700000" algn="tl">
                    <a:srgbClr val="000000">
                      <a:alpha val="43137"/>
                    </a:srgbClr>
                  </a:outerShdw>
                </a:effectLst>
              </a:rPr>
              <a:t> College</a:t>
            </a:r>
          </a:p>
          <a:p>
            <a:pPr algn="l">
              <a:defRPr/>
            </a:pPr>
            <a:r>
              <a:rPr lang="en-US" sz="1400" b="1" baseline="0" dirty="0" err="1" smtClean="0">
                <a:solidFill>
                  <a:schemeClr val="bg1"/>
                </a:solidFill>
                <a:effectLst>
                  <a:outerShdw blurRad="38100" dist="38100" dir="2700000" algn="tl">
                    <a:srgbClr val="000000">
                      <a:alpha val="43137"/>
                    </a:srgbClr>
                  </a:outerShdw>
                </a:effectLst>
              </a:rPr>
              <a:t>Murty</a:t>
            </a:r>
            <a:r>
              <a:rPr lang="en-US" sz="1400" b="1" baseline="0" dirty="0" smtClean="0">
                <a:solidFill>
                  <a:schemeClr val="bg1"/>
                </a:solidFill>
                <a:effectLst>
                  <a:outerShdw blurRad="38100" dist="38100" dir="2700000" algn="tl">
                    <a:srgbClr val="000000">
                      <a:alpha val="43137"/>
                    </a:srgbClr>
                  </a:outerShdw>
                </a:effectLst>
              </a:rPr>
              <a:t> S. </a:t>
            </a:r>
            <a:r>
              <a:rPr lang="en-US" sz="1400" b="1" baseline="0" dirty="0" err="1" smtClean="0">
                <a:solidFill>
                  <a:schemeClr val="bg1"/>
                </a:solidFill>
                <a:effectLst>
                  <a:outerShdw blurRad="38100" dist="38100" dir="2700000" algn="tl">
                    <a:srgbClr val="000000">
                      <a:alpha val="43137"/>
                    </a:srgbClr>
                  </a:outerShdw>
                </a:effectLst>
              </a:rPr>
              <a:t>Kambhampati</a:t>
            </a:r>
            <a:r>
              <a:rPr lang="en-US" sz="1400" b="1" baseline="0" dirty="0" smtClean="0">
                <a:solidFill>
                  <a:schemeClr val="bg1"/>
                </a:solidFill>
                <a:effectLst>
                  <a:outerShdw blurRad="38100" dist="38100" dir="2700000" algn="tl">
                    <a:srgbClr val="000000">
                      <a:alpha val="43137"/>
                    </a:srgbClr>
                  </a:outerShdw>
                </a:effectLst>
              </a:rPr>
              <a:t>, Southern University at New Orleans</a:t>
            </a:r>
          </a:p>
          <a:p>
            <a:pPr algn="l">
              <a:defRPr/>
            </a:pPr>
            <a:r>
              <a:rPr lang="en-US" sz="1400" b="1" baseline="0" dirty="0" smtClean="0">
                <a:solidFill>
                  <a:schemeClr val="bg1"/>
                </a:solidFill>
                <a:effectLst>
                  <a:outerShdw blurRad="38100" dist="38100" dir="2700000" algn="tl">
                    <a:srgbClr val="000000">
                      <a:alpha val="43137"/>
                    </a:srgbClr>
                  </a:outerShdw>
                </a:effectLst>
              </a:rPr>
              <a:t>Roberta </a:t>
            </a:r>
            <a:r>
              <a:rPr lang="en-US" sz="1400" b="1" baseline="0" dirty="0" err="1" smtClean="0">
                <a:solidFill>
                  <a:schemeClr val="bg1"/>
                </a:solidFill>
                <a:effectLst>
                  <a:outerShdw blurRad="38100" dist="38100" dir="2700000" algn="tl">
                    <a:srgbClr val="000000">
                      <a:alpha val="43137"/>
                    </a:srgbClr>
                  </a:outerShdw>
                </a:effectLst>
              </a:rPr>
              <a:t>Batorsky</a:t>
            </a:r>
            <a:r>
              <a:rPr lang="en-US" sz="1400" b="1" baseline="0" dirty="0" smtClean="0">
                <a:solidFill>
                  <a:schemeClr val="bg1"/>
                </a:solidFill>
                <a:effectLst>
                  <a:outerShdw blurRad="38100" dist="38100" dir="2700000" algn="tl">
                    <a:srgbClr val="000000">
                      <a:alpha val="43137"/>
                    </a:srgbClr>
                  </a:outerShdw>
                </a:effectLst>
              </a:rPr>
              <a:t>, Temple University</a:t>
            </a:r>
            <a:r>
              <a:rPr lang="en-US" sz="1400" b="1" dirty="0" smtClean="0">
                <a:solidFill>
                  <a:schemeClr val="bg1"/>
                </a:solidFill>
                <a:effectLst>
                  <a:outerShdw blurRad="38100" dist="38100" dir="2700000" algn="tl">
                    <a:srgbClr val="000000">
                      <a:alpha val="43137"/>
                    </a:srgbClr>
                  </a:outerShdw>
                </a:effectLst>
              </a:rPr>
              <a:t> </a:t>
            </a:r>
          </a:p>
        </p:txBody>
      </p:sp>
      <p:sp>
        <p:nvSpPr>
          <p:cNvPr id="3" name="TextBox 2"/>
          <p:cNvSpPr txBox="1"/>
          <p:nvPr/>
        </p:nvSpPr>
        <p:spPr>
          <a:xfrm>
            <a:off x="6953250" y="6400284"/>
            <a:ext cx="2101857" cy="369332"/>
          </a:xfrm>
          <a:prstGeom prst="rect">
            <a:avLst/>
          </a:prstGeom>
          <a:noFill/>
        </p:spPr>
        <p:txBody>
          <a:bodyPr wrap="none" rtlCol="0">
            <a:spAutoFit/>
          </a:bodyPr>
          <a:lstStyle/>
          <a:p>
            <a:pPr algn="r"/>
            <a:r>
              <a:rPr lang="en-US" sz="1800" dirty="0" smtClean="0">
                <a:solidFill>
                  <a:schemeClr val="tx2">
                    <a:lumMod val="40000"/>
                    <a:lumOff val="60000"/>
                  </a:schemeClr>
                </a:solidFill>
                <a:latin typeface="+mj-lt"/>
              </a:rPr>
              <a:t>SECOND EDITION</a:t>
            </a:r>
            <a:endParaRPr lang="en-US" sz="1800" dirty="0">
              <a:solidFill>
                <a:schemeClr val="tx2">
                  <a:lumMod val="40000"/>
                  <a:lumOff val="60000"/>
                </a:schemeClr>
              </a:solidFill>
              <a:latin typeface="+mj-lt"/>
            </a:endParaRPr>
          </a:p>
        </p:txBody>
      </p:sp>
      <p:sp>
        <p:nvSpPr>
          <p:cNvPr id="11" name="Text Placeholder 10"/>
          <p:cNvSpPr>
            <a:spLocks noGrp="1"/>
          </p:cNvSpPr>
          <p:nvPr>
            <p:ph type="body" sz="quarter" idx="11"/>
          </p:nvPr>
        </p:nvSpPr>
        <p:spPr>
          <a:xfrm>
            <a:off x="340408" y="3117669"/>
            <a:ext cx="4310062" cy="1732913"/>
          </a:xfrm>
        </p:spPr>
        <p:txBody>
          <a:bodyPr/>
          <a:lstStyle>
            <a:lvl1pPr marL="57150" indent="0">
              <a:buNone/>
              <a:defRPr sz="4000" b="1">
                <a:solidFill>
                  <a:schemeClr val="bg1"/>
                </a:solidFill>
                <a:effectLst>
                  <a:outerShdw blurRad="38100" dist="38100" dir="2700000" algn="tl">
                    <a:srgbClr val="000000">
                      <a:alpha val="43137"/>
                    </a:srgbClr>
                  </a:outerShdw>
                </a:effectLst>
                <a:latin typeface="+mj-lt"/>
              </a:defRPr>
            </a:lvl1pPr>
            <a:lvl2pPr marL="458787" indent="0">
              <a:buNone/>
              <a:defRPr sz="4000" b="1">
                <a:effectLst>
                  <a:outerShdw blurRad="38100" dist="38100" dir="2700000" algn="tl">
                    <a:srgbClr val="000000">
                      <a:alpha val="43137"/>
                    </a:srgbClr>
                  </a:outerShdw>
                </a:effectLst>
                <a:latin typeface="+mj-lt"/>
              </a:defRPr>
            </a:lvl2pPr>
            <a:lvl3pPr marL="917575" indent="0">
              <a:buNone/>
              <a:defRPr sz="4000" b="1">
                <a:effectLst>
                  <a:outerShdw blurRad="38100" dist="38100" dir="2700000" algn="tl">
                    <a:srgbClr val="000000">
                      <a:alpha val="43137"/>
                    </a:srgbClr>
                  </a:outerShdw>
                </a:effectLst>
                <a:latin typeface="+mj-lt"/>
              </a:defRPr>
            </a:lvl3pPr>
            <a:lvl4pPr marL="1366837" indent="0">
              <a:buNone/>
              <a:defRPr sz="4000" b="1">
                <a:effectLst>
                  <a:outerShdw blurRad="38100" dist="38100" dir="2700000" algn="tl">
                    <a:srgbClr val="000000">
                      <a:alpha val="43137"/>
                    </a:srgbClr>
                  </a:outerShdw>
                </a:effectLst>
                <a:latin typeface="+mj-lt"/>
              </a:defRPr>
            </a:lvl4pPr>
            <a:lvl5pPr marL="1824037" indent="0">
              <a:buNone/>
              <a:defRPr sz="4000" b="1">
                <a:effectLst>
                  <a:outerShdw blurRad="38100" dist="38100" dir="2700000" algn="tl">
                    <a:srgbClr val="000000">
                      <a:alpha val="43137"/>
                    </a:srgbClr>
                  </a:outerShdw>
                </a:effectLst>
                <a:latin typeface="+mj-lt"/>
              </a:defRPr>
            </a:lvl5pPr>
          </a:lstStyle>
          <a:p>
            <a:pPr lvl="0"/>
            <a:r>
              <a:rPr lang="en-US" smtClean="0"/>
              <a:t>Click to edit Master text styles</a:t>
            </a:r>
          </a:p>
        </p:txBody>
      </p:sp>
      <p:sp>
        <p:nvSpPr>
          <p:cNvPr id="13" name="Text Placeholder 12"/>
          <p:cNvSpPr>
            <a:spLocks noGrp="1"/>
          </p:cNvSpPr>
          <p:nvPr>
            <p:ph type="body" sz="quarter" idx="12"/>
          </p:nvPr>
        </p:nvSpPr>
        <p:spPr>
          <a:xfrm>
            <a:off x="296863" y="1219200"/>
            <a:ext cx="3517491" cy="2201863"/>
          </a:xfrm>
        </p:spPr>
        <p:txBody>
          <a:bodyPr/>
          <a:lstStyle>
            <a:lvl1pPr marL="57150" indent="0">
              <a:buNone/>
              <a:defRPr sz="12000">
                <a:solidFill>
                  <a:schemeClr val="bg1"/>
                </a:solidFill>
                <a:effectLst>
                  <a:outerShdw blurRad="38100" dist="38100" dir="2700000" algn="tl">
                    <a:srgbClr val="000000">
                      <a:alpha val="43137"/>
                    </a:srgbClr>
                  </a:outerShdw>
                </a:effectLst>
                <a:latin typeface="+mj-lt"/>
              </a:defRPr>
            </a:lvl1pPr>
          </a:lstStyle>
          <a:p>
            <a:pPr lvl="0"/>
            <a:r>
              <a:rPr lang="en-US" smtClean="0"/>
              <a:t>Click to edit Master text styles</a:t>
            </a:r>
          </a:p>
        </p:txBody>
      </p:sp>
      <p:sp>
        <p:nvSpPr>
          <p:cNvPr id="10" name="Text Box 35"/>
          <p:cNvSpPr txBox="1">
            <a:spLocks noChangeArrowheads="1"/>
          </p:cNvSpPr>
          <p:nvPr userDrawn="1"/>
        </p:nvSpPr>
        <p:spPr bwMode="auto">
          <a:xfrm>
            <a:off x="0" y="614363"/>
            <a:ext cx="9144000" cy="338554"/>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cs typeface="Arial" charset="0"/>
              </a:defRPr>
            </a:lvl1pPr>
            <a:lvl2pPr marL="742950" indent="-285750" eaLnBrk="0" hangingPunct="0">
              <a:defRPr sz="2400">
                <a:solidFill>
                  <a:schemeClr val="tx1"/>
                </a:solidFill>
                <a:latin typeface="Arial" charset="0"/>
                <a:cs typeface="Arial" charset="0"/>
              </a:defRPr>
            </a:lvl2pPr>
            <a:lvl3pPr marL="1143000" indent="-228600" eaLnBrk="0" hangingPunct="0">
              <a:defRPr sz="2400">
                <a:solidFill>
                  <a:schemeClr val="tx1"/>
                </a:solidFill>
                <a:latin typeface="Arial" charset="0"/>
                <a:cs typeface="Arial" charset="0"/>
              </a:defRPr>
            </a:lvl3pPr>
            <a:lvl4pPr marL="1600200" indent="-228600" eaLnBrk="0" hangingPunct="0">
              <a:defRPr sz="2400">
                <a:solidFill>
                  <a:schemeClr val="tx1"/>
                </a:solidFill>
                <a:latin typeface="Arial" charset="0"/>
                <a:cs typeface="Arial" charset="0"/>
              </a:defRPr>
            </a:lvl4pPr>
            <a:lvl5pPr marL="2057400" indent="-228600" eaLnBrk="0" hangingPunct="0">
              <a:defRPr sz="2400">
                <a:solidFill>
                  <a:schemeClr val="tx1"/>
                </a:solidFill>
                <a:latin typeface="Arial" charset="0"/>
                <a:cs typeface="Arial" charset="0"/>
              </a:defRPr>
            </a:lvl5pPr>
            <a:lvl6pPr marL="2514600" indent="-228600" eaLnBrk="0" fontAlgn="base" hangingPunct="0">
              <a:spcBef>
                <a:spcPct val="0"/>
              </a:spcBef>
              <a:spcAft>
                <a:spcPct val="0"/>
              </a:spcAft>
              <a:defRPr sz="2400">
                <a:solidFill>
                  <a:schemeClr val="tx1"/>
                </a:solidFill>
                <a:latin typeface="Arial" charset="0"/>
                <a:cs typeface="Arial" charset="0"/>
              </a:defRPr>
            </a:lvl6pPr>
            <a:lvl7pPr marL="2971800" indent="-228600" eaLnBrk="0" fontAlgn="base" hangingPunct="0">
              <a:spcBef>
                <a:spcPct val="0"/>
              </a:spcBef>
              <a:spcAft>
                <a:spcPct val="0"/>
              </a:spcAft>
              <a:defRPr sz="2400">
                <a:solidFill>
                  <a:schemeClr val="tx1"/>
                </a:solidFill>
                <a:latin typeface="Arial" charset="0"/>
                <a:cs typeface="Arial" charset="0"/>
              </a:defRPr>
            </a:lvl7pPr>
            <a:lvl8pPr marL="3429000" indent="-228600" eaLnBrk="0" fontAlgn="base" hangingPunct="0">
              <a:spcBef>
                <a:spcPct val="0"/>
              </a:spcBef>
              <a:spcAft>
                <a:spcPct val="0"/>
              </a:spcAft>
              <a:defRPr sz="2400">
                <a:solidFill>
                  <a:schemeClr val="tx1"/>
                </a:solidFill>
                <a:latin typeface="Arial" charset="0"/>
                <a:cs typeface="Arial" charset="0"/>
              </a:defRPr>
            </a:lvl8pPr>
            <a:lvl9pPr marL="3886200" indent="-228600" eaLnBrk="0" fontAlgn="base" hangingPunct="0">
              <a:spcBef>
                <a:spcPct val="0"/>
              </a:spcBef>
              <a:spcAft>
                <a:spcPct val="0"/>
              </a:spcAft>
              <a:defRPr sz="2400">
                <a:solidFill>
                  <a:schemeClr val="tx1"/>
                </a:solidFill>
                <a:latin typeface="Arial" charset="0"/>
                <a:cs typeface="Arial" charset="0"/>
              </a:defRPr>
            </a:lvl9pPr>
          </a:lstStyle>
          <a:p>
            <a:pPr algn="ctr" eaLnBrk="1" hangingPunct="1">
              <a:spcBef>
                <a:spcPct val="20000"/>
              </a:spcBef>
              <a:spcAft>
                <a:spcPct val="20000"/>
              </a:spcAft>
              <a:defRPr/>
            </a:pPr>
            <a:r>
              <a:rPr lang="en-US" sz="1600" cap="all" baseline="0" dirty="0" err="1" smtClean="0">
                <a:solidFill>
                  <a:srgbClr val="ABA49A"/>
                </a:solidFill>
                <a:latin typeface="Times New Roman" pitchFamily="84" charset="0"/>
                <a:cs typeface="Times New Roman" pitchFamily="84" charset="0"/>
              </a:rPr>
              <a:t>Urry</a:t>
            </a:r>
            <a:r>
              <a:rPr lang="en-US" sz="1600" cap="all" baseline="0" dirty="0" smtClean="0">
                <a:solidFill>
                  <a:srgbClr val="ABA49A"/>
                </a:solidFill>
                <a:latin typeface="Times New Roman" pitchFamily="84" charset="0"/>
                <a:cs typeface="Times New Roman" pitchFamily="84" charset="0"/>
              </a:rPr>
              <a:t>  •  Cain  •  Wasserman  •  </a:t>
            </a:r>
            <a:r>
              <a:rPr lang="en-US" sz="1600" cap="all" baseline="0" dirty="0" err="1" smtClean="0">
                <a:solidFill>
                  <a:srgbClr val="ABA49A"/>
                </a:solidFill>
                <a:latin typeface="Times New Roman" pitchFamily="84" charset="0"/>
                <a:cs typeface="Times New Roman" pitchFamily="84" charset="0"/>
              </a:rPr>
              <a:t>Minorsky</a:t>
            </a:r>
            <a:r>
              <a:rPr lang="en-US" sz="1600" cap="all" baseline="0" dirty="0" smtClean="0">
                <a:solidFill>
                  <a:srgbClr val="ABA49A"/>
                </a:solidFill>
                <a:latin typeface="Times New Roman" pitchFamily="84" charset="0"/>
                <a:cs typeface="Times New Roman" pitchFamily="84" charset="0"/>
              </a:rPr>
              <a:t>   •  Reece</a:t>
            </a:r>
          </a:p>
        </p:txBody>
      </p:sp>
    </p:spTree>
    <p:extLst>
      <p:ext uri="{BB962C8B-B14F-4D97-AF65-F5344CB8AC3E}">
        <p14:creationId xmlns:p14="http://schemas.microsoft.com/office/powerpoint/2010/main" val="169565033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and 2 line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42424592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3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3"/>
            <a:ext cx="8775700" cy="12021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1550126"/>
            <a:ext cx="8775700" cy="4803049"/>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18957452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3"/>
            <a:ext cx="8775700" cy="1593986"/>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1915886"/>
            <a:ext cx="8775700" cy="4437289"/>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2675160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5 line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563" y="182562"/>
            <a:ext cx="8775700" cy="1985871"/>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44463" y="2307771"/>
            <a:ext cx="8775700" cy="4045404"/>
          </a:xfrm>
        </p:spPr>
        <p:txBody>
          <a:bodyPr/>
          <a:lstStyle>
            <a:lvl1pPr marL="571500" indent="-514350">
              <a:buFont typeface="+mj-lt"/>
              <a:buAutoNum type="alphaUcPeriod"/>
              <a:defRPr/>
            </a:lvl1pPr>
          </a:lstStyle>
          <a:p>
            <a:pPr lvl="0"/>
            <a:r>
              <a:rPr lang="en-US" dirty="0" smtClean="0"/>
              <a:t>Click to edit Master text styles</a:t>
            </a:r>
          </a:p>
        </p:txBody>
      </p:sp>
      <p:sp>
        <p:nvSpPr>
          <p:cNvPr id="4"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5" name="Straight Connector 4"/>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2141933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4" name="Straight Connector 3"/>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3870491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cxnSp>
        <p:nvCxnSpPr>
          <p:cNvPr id="3" name="Straight Connector 2"/>
          <p:cNvCxnSpPr/>
          <p:nvPr/>
        </p:nvCxnSpPr>
        <p:spPr bwMode="auto">
          <a:xfrm>
            <a:off x="0" y="6489700"/>
            <a:ext cx="9144000" cy="0"/>
          </a:xfrm>
          <a:prstGeom prst="line">
            <a:avLst/>
          </a:prstGeom>
          <a:solidFill>
            <a:schemeClr val="accent1"/>
          </a:solidFill>
          <a:ln w="28575" cap="flat" cmpd="sng" algn="ctr">
            <a:solidFill>
              <a:schemeClr val="tx2"/>
            </a:solidFill>
            <a:prstDash val="solid"/>
            <a:round/>
            <a:headEnd type="none" w="med" len="med"/>
            <a:tailEnd type="none" w="med" len="med"/>
          </a:ln>
          <a:effectLst/>
        </p:spPr>
      </p:cxnSp>
    </p:spTree>
    <p:extLst>
      <p:ext uri="{BB962C8B-B14F-4D97-AF65-F5344CB8AC3E}">
        <p14:creationId xmlns:p14="http://schemas.microsoft.com/office/powerpoint/2010/main" val="4206494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defTabSz="914400">
              <a:defRPr smtClean="0"/>
            </a:lvl1pPr>
          </a:lstStyle>
          <a:p>
            <a:pPr>
              <a:defRPr/>
            </a:pPr>
            <a:endParaRPr lang="en-US" altLang="en-US"/>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ea typeface="ＭＳ Ｐゴシック" charset="0"/>
                <a:cs typeface="ＭＳ Ｐゴシック" charset="0"/>
              </a:defRPr>
            </a:lvl1pPr>
          </a:lstStyle>
          <a:p>
            <a:pPr>
              <a:defRPr/>
            </a:pPr>
            <a:r>
              <a:rPr lang="en-US" smtClean="0"/>
              <a:t> © 2016 Pearson Education, Inc.</a:t>
            </a: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defTabSz="914400">
              <a:defRPr smtClean="0"/>
            </a:lvl1pPr>
          </a:lstStyle>
          <a:p>
            <a:pPr>
              <a:defRPr/>
            </a:pPr>
            <a:fld id="{294CD031-C283-4760-A892-B232C9A7DBFB}" type="slidenum">
              <a:rPr lang="en-US" altLang="en-US"/>
              <a:pPr>
                <a:defRPr/>
              </a:pPr>
              <a:t>‹#›</a:t>
            </a:fld>
            <a:endParaRPr lang="en-US" altLang="en-US"/>
          </a:p>
        </p:txBody>
      </p:sp>
    </p:spTree>
    <p:extLst>
      <p:ext uri="{BB962C8B-B14F-4D97-AF65-F5344CB8AC3E}">
        <p14:creationId xmlns:p14="http://schemas.microsoft.com/office/powerpoint/2010/main" val="3975622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182563" y="182563"/>
            <a:ext cx="8775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smtClean="0"/>
              <a:t>Click to edit Master title style</a:t>
            </a:r>
          </a:p>
        </p:txBody>
      </p:sp>
      <p:sp>
        <p:nvSpPr>
          <p:cNvPr id="1027" name="Rectangle 8"/>
          <p:cNvSpPr>
            <a:spLocks noGrp="1" noChangeArrowheads="1"/>
          </p:cNvSpPr>
          <p:nvPr>
            <p:ph type="body" idx="1"/>
          </p:nvPr>
        </p:nvSpPr>
        <p:spPr bwMode="auto">
          <a:xfrm>
            <a:off x="144463" y="1123950"/>
            <a:ext cx="8775700" cy="522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37160" bIns="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2" name="Footer Placeholder 1"/>
          <p:cNvSpPr>
            <a:spLocks noGrp="1"/>
          </p:cNvSpPr>
          <p:nvPr>
            <p:ph type="ftr" sz="quarter" idx="3"/>
          </p:nvPr>
        </p:nvSpPr>
        <p:spPr>
          <a:xfrm>
            <a:off x="0" y="6489700"/>
            <a:ext cx="3086100" cy="365125"/>
          </a:xfrm>
          <a:prstGeom prst="rect">
            <a:avLst/>
          </a:prstGeom>
        </p:spPr>
        <p:txBody>
          <a:bodyPr vert="horz" lIns="91440" tIns="45720" rIns="91440" bIns="45720" rtlCol="0" anchor="ctr"/>
          <a:lstStyle>
            <a:lvl1pPr algn="l">
              <a:defRPr sz="900">
                <a:solidFill>
                  <a:schemeClr val="tx1"/>
                </a:solidFill>
              </a:defRPr>
            </a:lvl1pPr>
          </a:lstStyle>
          <a:p>
            <a:r>
              <a:rPr lang="en-US" smtClean="0"/>
              <a:t> © 2016 Pearson Education, Inc.</a:t>
            </a:r>
            <a:endParaRPr lang="en-US" dirty="0"/>
          </a:p>
        </p:txBody>
      </p:sp>
    </p:spTree>
    <p:extLst>
      <p:ext uri="{BB962C8B-B14F-4D97-AF65-F5344CB8AC3E}">
        <p14:creationId xmlns:p14="http://schemas.microsoft.com/office/powerpoint/2010/main" val="4090097572"/>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3" r:id="rId3"/>
    <p:sldLayoutId id="2147483704" r:id="rId4"/>
    <p:sldLayoutId id="2147483705" r:id="rId5"/>
    <p:sldLayoutId id="2147483701" r:id="rId6"/>
    <p:sldLayoutId id="2147483702" r:id="rId7"/>
    <p:sldLayoutId id="2147483706" r:id="rId8"/>
  </p:sldLayoutIdLst>
  <p:timing>
    <p:tnLst>
      <p:par>
        <p:cTn id="1" dur="indefinite" restart="never" nodeType="tmRoot"/>
      </p:par>
    </p:tnLst>
  </p:timing>
  <p:hf sldNum="0" hdr="0" dt="0"/>
  <p:txStyles>
    <p:titleStyle>
      <a:lvl1pPr marL="0" indent="0" algn="l" rtl="0" eaLnBrk="1" fontAlgn="base" hangingPunct="1">
        <a:lnSpc>
          <a:spcPct val="90000"/>
        </a:lnSpc>
        <a:spcBef>
          <a:spcPct val="0"/>
        </a:spcBef>
        <a:spcAft>
          <a:spcPct val="0"/>
        </a:spcAft>
        <a:defRPr sz="2800" b="1">
          <a:solidFill>
            <a:schemeClr val="tx2"/>
          </a:solidFill>
          <a:latin typeface="+mj-lt"/>
          <a:ea typeface="+mj-ea"/>
          <a:cs typeface="+mj-cs"/>
        </a:defRPr>
      </a:lvl1pPr>
      <a:lvl2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2pPr>
      <a:lvl3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3pPr>
      <a:lvl4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4pPr>
      <a:lvl5pPr marL="450850" indent="-450850" algn="l" rtl="0" eaLnBrk="1" fontAlgn="base" hangingPunct="1">
        <a:lnSpc>
          <a:spcPct val="90000"/>
        </a:lnSpc>
        <a:spcBef>
          <a:spcPct val="0"/>
        </a:spcBef>
        <a:spcAft>
          <a:spcPct val="0"/>
        </a:spcAft>
        <a:defRPr sz="3200" b="1">
          <a:solidFill>
            <a:schemeClr val="tx1"/>
          </a:solidFill>
          <a:latin typeface="Times New Roman" charset="0"/>
          <a:ea typeface="Arial" charset="0"/>
          <a:cs typeface="Arial" charset="0"/>
        </a:defRPr>
      </a:lvl5pPr>
      <a:lvl6pPr marL="9080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6pPr>
      <a:lvl7pPr marL="13652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7pPr>
      <a:lvl8pPr marL="18224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8pPr>
      <a:lvl9pPr marL="2279650" indent="-450850" algn="l" rtl="0" eaLnBrk="1" fontAlgn="base" hangingPunct="1">
        <a:lnSpc>
          <a:spcPct val="90000"/>
        </a:lnSpc>
        <a:spcBef>
          <a:spcPct val="0"/>
        </a:spcBef>
        <a:spcAft>
          <a:spcPct val="0"/>
        </a:spcAft>
        <a:defRPr sz="3000" b="1">
          <a:solidFill>
            <a:schemeClr val="tx2"/>
          </a:solidFill>
          <a:latin typeface="Times New Roman" charset="0"/>
          <a:ea typeface="Arial" charset="0"/>
          <a:cs typeface="Arial" charset="0"/>
        </a:defRPr>
      </a:lvl9pPr>
    </p:titleStyle>
    <p:bodyStyle>
      <a:lvl1pPr marL="400050" indent="-342900" algn="l" rtl="0" eaLnBrk="1" fontAlgn="base" hangingPunct="1">
        <a:spcBef>
          <a:spcPts val="0"/>
        </a:spcBef>
        <a:spcAft>
          <a:spcPct val="20000"/>
        </a:spcAft>
        <a:buClr>
          <a:schemeClr val="tx2"/>
        </a:buClr>
        <a:buFont typeface="Wingdings" panose="05000000000000000000" pitchFamily="2" charset="2"/>
        <a:buChar char="§"/>
        <a:defRPr sz="2600">
          <a:solidFill>
            <a:schemeClr val="tx1"/>
          </a:solidFill>
          <a:latin typeface="Arial" charset="0"/>
          <a:ea typeface="+mn-ea"/>
          <a:cs typeface="+mn-cs"/>
        </a:defRPr>
      </a:lvl1pPr>
      <a:lvl2pPr marL="800100" indent="-341313" algn="l" rtl="0" eaLnBrk="1" fontAlgn="base" hangingPunct="1">
        <a:spcBef>
          <a:spcPts val="0"/>
        </a:spcBef>
        <a:spcAft>
          <a:spcPct val="20000"/>
        </a:spcAft>
        <a:buClr>
          <a:schemeClr val="tx2"/>
        </a:buClr>
        <a:buFont typeface="Wingdings" panose="05000000000000000000" pitchFamily="2" charset="2"/>
        <a:buChar char="§"/>
        <a:defRPr sz="2600">
          <a:solidFill>
            <a:schemeClr val="tx1"/>
          </a:solidFill>
          <a:latin typeface="Arial" charset="0"/>
          <a:ea typeface="+mn-ea"/>
          <a:cs typeface="+mn-cs"/>
        </a:defRPr>
      </a:lvl2pPr>
      <a:lvl3pPr marL="1257300" indent="-339725" algn="l" rtl="0" eaLnBrk="1" fontAlgn="base" hangingPunct="1">
        <a:spcBef>
          <a:spcPts val="0"/>
        </a:spcBef>
        <a:spcAft>
          <a:spcPct val="20000"/>
        </a:spcAft>
        <a:buClr>
          <a:schemeClr val="tx2"/>
        </a:buClr>
        <a:buFont typeface="Wingdings" panose="05000000000000000000" pitchFamily="2" charset="2"/>
        <a:buChar char="§"/>
        <a:defRPr sz="2400">
          <a:solidFill>
            <a:schemeClr val="tx1"/>
          </a:solidFill>
          <a:latin typeface="Arial" charset="0"/>
          <a:ea typeface="+mn-ea"/>
          <a:cs typeface="+mn-cs"/>
        </a:defRPr>
      </a:lvl3pPr>
      <a:lvl4pPr marL="1714500" indent="-347663" algn="l" rtl="0" eaLnBrk="1" fontAlgn="base" hangingPunct="1">
        <a:spcBef>
          <a:spcPts val="0"/>
        </a:spcBef>
        <a:spcAft>
          <a:spcPct val="20000"/>
        </a:spcAft>
        <a:buClr>
          <a:schemeClr val="tx2"/>
        </a:buClr>
        <a:buFont typeface="Wingdings" panose="05000000000000000000" pitchFamily="2" charset="2"/>
        <a:buChar char="§"/>
        <a:tabLst/>
        <a:defRPr sz="2200">
          <a:solidFill>
            <a:schemeClr val="tx1"/>
          </a:solidFill>
          <a:latin typeface="Arial" charset="0"/>
          <a:ea typeface="+mn-ea"/>
          <a:cs typeface="+mn-cs"/>
        </a:defRPr>
      </a:lvl4pPr>
      <a:lvl5pPr marL="2171700" indent="-347663" algn="l" rtl="0" eaLnBrk="1" fontAlgn="base" hangingPunct="1">
        <a:spcBef>
          <a:spcPts val="0"/>
        </a:spcBef>
        <a:spcAft>
          <a:spcPct val="20000"/>
        </a:spcAft>
        <a:buClr>
          <a:schemeClr val="tx2"/>
        </a:buClr>
        <a:buFont typeface="Wingdings" panose="05000000000000000000" pitchFamily="2" charset="2"/>
        <a:buChar char="§"/>
        <a:defRPr sz="2200">
          <a:solidFill>
            <a:schemeClr val="tx1"/>
          </a:solidFill>
          <a:latin typeface="Arial" charset="0"/>
          <a:ea typeface="+mn-ea"/>
          <a:cs typeface="+mn-cs"/>
        </a:defRPr>
      </a:lvl5pPr>
      <a:lvl6pPr marL="33162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6pPr>
      <a:lvl7pPr marL="37734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7pPr>
      <a:lvl8pPr marL="42306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8pPr>
      <a:lvl9pPr marL="4687888" indent="-347663" algn="l" rtl="0" eaLnBrk="1" fontAlgn="base" hangingPunct="1">
        <a:spcBef>
          <a:spcPct val="45000"/>
        </a:spcBef>
        <a:spcAft>
          <a:spcPct val="20000"/>
        </a:spcAft>
        <a:buClr>
          <a:schemeClr val="tx2"/>
        </a:buClr>
        <a:buFont typeface="Wingdings" charset="2"/>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40407" y="3117669"/>
            <a:ext cx="5256352" cy="1732913"/>
          </a:xfrm>
        </p:spPr>
        <p:txBody>
          <a:bodyPr/>
          <a:lstStyle/>
          <a:p>
            <a:pPr marL="152400">
              <a:spcBef>
                <a:spcPct val="45000"/>
              </a:spcBef>
            </a:pPr>
            <a:r>
              <a:rPr lang="en-US" altLang="en-US" dirty="0">
                <a:latin typeface="Times New Roman" pitchFamily="84" charset="0"/>
              </a:rPr>
              <a:t>Plant </a:t>
            </a:r>
            <a:r>
              <a:rPr lang="en-US" altLang="en-US" dirty="0" smtClean="0">
                <a:latin typeface="Times New Roman" pitchFamily="84" charset="0"/>
              </a:rPr>
              <a:t>Structure</a:t>
            </a:r>
            <a:br>
              <a:rPr lang="en-US" altLang="en-US" dirty="0" smtClean="0">
                <a:latin typeface="Times New Roman" pitchFamily="84" charset="0"/>
              </a:rPr>
            </a:br>
            <a:r>
              <a:rPr lang="en-US" altLang="en-US" dirty="0" smtClean="0">
                <a:latin typeface="Times New Roman" pitchFamily="84" charset="0"/>
              </a:rPr>
              <a:t>and </a:t>
            </a:r>
            <a:r>
              <a:rPr lang="en-US" altLang="en-US" dirty="0">
                <a:latin typeface="Times New Roman" pitchFamily="84" charset="0"/>
              </a:rPr>
              <a:t>Growth</a:t>
            </a:r>
          </a:p>
        </p:txBody>
      </p:sp>
      <p:sp>
        <p:nvSpPr>
          <p:cNvPr id="3" name="Text Placeholder 2"/>
          <p:cNvSpPr>
            <a:spLocks noGrp="1"/>
          </p:cNvSpPr>
          <p:nvPr>
            <p:ph type="body" sz="quarter" idx="12"/>
          </p:nvPr>
        </p:nvSpPr>
        <p:spPr/>
        <p:txBody>
          <a:bodyPr/>
          <a:lstStyle/>
          <a:p>
            <a:r>
              <a:rPr lang="en-US" dirty="0" smtClean="0"/>
              <a:t>28</a:t>
            </a:r>
            <a:endParaRPr lang="en-US" dirty="0"/>
          </a:p>
        </p:txBody>
      </p:sp>
    </p:spTree>
    <p:extLst>
      <p:ext uri="{BB962C8B-B14F-4D97-AF65-F5344CB8AC3E}">
        <p14:creationId xmlns:p14="http://schemas.microsoft.com/office/powerpoint/2010/main" val="3987044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Which of the following plant parts is a modified stem?</a:t>
            </a:r>
          </a:p>
        </p:txBody>
      </p:sp>
      <p:sp>
        <p:nvSpPr>
          <p:cNvPr id="12291" name="Content Placeholder 2"/>
          <p:cNvSpPr>
            <a:spLocks noGrp="1"/>
          </p:cNvSpPr>
          <p:nvPr>
            <p:ph idx="1"/>
          </p:nvPr>
        </p:nvSpPr>
        <p:spPr/>
        <p:txBody>
          <a:bodyPr/>
          <a:lstStyle/>
          <a:p>
            <a:r>
              <a:rPr lang="en-US" altLang="en-US" dirty="0" smtClean="0"/>
              <a:t>potato</a:t>
            </a:r>
          </a:p>
          <a:p>
            <a:r>
              <a:rPr lang="en-US" altLang="en-US" dirty="0"/>
              <a:t>c</a:t>
            </a:r>
            <a:r>
              <a:rPr lang="en-US" altLang="en-US" dirty="0" smtClean="0"/>
              <a:t>arrot</a:t>
            </a:r>
          </a:p>
          <a:p>
            <a:r>
              <a:rPr lang="en-US" altLang="en-US" dirty="0"/>
              <a:t>o</a:t>
            </a:r>
            <a:r>
              <a:rPr lang="en-US" altLang="en-US" dirty="0" smtClean="0"/>
              <a:t>nion</a:t>
            </a:r>
          </a:p>
          <a:p>
            <a:r>
              <a:rPr lang="en-US" altLang="en-US" dirty="0"/>
              <a:t>s</a:t>
            </a:r>
            <a:r>
              <a:rPr lang="en-US" altLang="en-US" dirty="0" smtClean="0"/>
              <a:t>pines on cactus</a:t>
            </a:r>
          </a:p>
          <a:p>
            <a:r>
              <a:rPr lang="en-US" altLang="en-US" dirty="0"/>
              <a:t>b</a:t>
            </a:r>
            <a:r>
              <a:rPr lang="en-US" altLang="en-US" dirty="0" smtClean="0"/>
              <a:t>oth A and B</a:t>
            </a:r>
          </a:p>
          <a:p>
            <a:endParaRPr lang="en-US" altLang="en-US" dirty="0" smtClean="0"/>
          </a:p>
          <a:p>
            <a:endParaRPr lang="en-US" altLang="en-US" dirty="0"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464866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t>Which of the following plant parts is a modified stem?</a:t>
            </a:r>
          </a:p>
        </p:txBody>
      </p:sp>
      <p:sp>
        <p:nvSpPr>
          <p:cNvPr id="12291" name="Content Placeholder 2"/>
          <p:cNvSpPr>
            <a:spLocks noGrp="1"/>
          </p:cNvSpPr>
          <p:nvPr>
            <p:ph idx="1"/>
          </p:nvPr>
        </p:nvSpPr>
        <p:spPr/>
        <p:txBody>
          <a:bodyPr/>
          <a:lstStyle/>
          <a:p>
            <a:r>
              <a:rPr lang="en-US" altLang="en-US" b="1" dirty="0" smtClean="0"/>
              <a:t>potato</a:t>
            </a:r>
          </a:p>
          <a:p>
            <a:r>
              <a:rPr lang="en-US" altLang="en-US" dirty="0"/>
              <a:t>c</a:t>
            </a:r>
            <a:r>
              <a:rPr lang="en-US" altLang="en-US" dirty="0" smtClean="0"/>
              <a:t>arrot</a:t>
            </a:r>
          </a:p>
          <a:p>
            <a:r>
              <a:rPr lang="en-US" altLang="en-US" dirty="0"/>
              <a:t>o</a:t>
            </a:r>
            <a:r>
              <a:rPr lang="en-US" altLang="en-US" dirty="0" smtClean="0"/>
              <a:t>nion</a:t>
            </a:r>
          </a:p>
          <a:p>
            <a:r>
              <a:rPr lang="en-US" altLang="en-US" dirty="0"/>
              <a:t>s</a:t>
            </a:r>
            <a:r>
              <a:rPr lang="en-US" altLang="en-US" dirty="0" smtClean="0"/>
              <a:t>pines on cactus</a:t>
            </a:r>
          </a:p>
          <a:p>
            <a:r>
              <a:rPr lang="en-US" altLang="en-US" dirty="0"/>
              <a:t>b</a:t>
            </a:r>
            <a:r>
              <a:rPr lang="en-US" altLang="en-US" dirty="0" smtClean="0"/>
              <a:t>oth A and B</a:t>
            </a:r>
          </a:p>
          <a:p>
            <a:endParaRPr lang="en-US" altLang="en-US" dirty="0" smtClean="0"/>
          </a:p>
          <a:p>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1817406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mtClean="0"/>
              <a:t>As a woody stem grows, the cells and function of the epidermis are taken over by the </a:t>
            </a:r>
          </a:p>
        </p:txBody>
      </p:sp>
      <p:sp>
        <p:nvSpPr>
          <p:cNvPr id="14339" name="Rectangle 3"/>
          <p:cNvSpPr>
            <a:spLocks noGrp="1" noChangeArrowheads="1"/>
          </p:cNvSpPr>
          <p:nvPr>
            <p:ph idx="1"/>
          </p:nvPr>
        </p:nvSpPr>
        <p:spPr/>
        <p:txBody>
          <a:bodyPr/>
          <a:lstStyle/>
          <a:p>
            <a:r>
              <a:rPr lang="en-US" altLang="en-US" smtClean="0"/>
              <a:t>periderm.</a:t>
            </a:r>
          </a:p>
          <a:p>
            <a:r>
              <a:rPr lang="en-US" altLang="en-US" smtClean="0"/>
              <a:t>pericycle.</a:t>
            </a:r>
          </a:p>
          <a:p>
            <a:r>
              <a:rPr lang="en-US" altLang="en-US" smtClean="0"/>
              <a:t>ground tissue.</a:t>
            </a:r>
          </a:p>
          <a:p>
            <a:r>
              <a:rPr lang="en-US" altLang="en-US" smtClean="0"/>
              <a:t>vascular cambium.</a:t>
            </a:r>
          </a:p>
          <a:p>
            <a:r>
              <a:rPr lang="en-US" altLang="en-US" smtClean="0"/>
              <a:t>secondary phloem.</a:t>
            </a:r>
          </a:p>
        </p:txBody>
      </p:sp>
      <p:sp>
        <p:nvSpPr>
          <p:cNvPr id="1434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485678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mtClean="0"/>
              <a:t>As a woody stem grows, the cells and function of the epidermis are taken over by the </a:t>
            </a:r>
          </a:p>
        </p:txBody>
      </p:sp>
      <p:sp>
        <p:nvSpPr>
          <p:cNvPr id="14339" name="Rectangle 3"/>
          <p:cNvSpPr>
            <a:spLocks noGrp="1" noChangeArrowheads="1"/>
          </p:cNvSpPr>
          <p:nvPr>
            <p:ph idx="1"/>
          </p:nvPr>
        </p:nvSpPr>
        <p:spPr/>
        <p:txBody>
          <a:bodyPr/>
          <a:lstStyle/>
          <a:p>
            <a:r>
              <a:rPr lang="en-US" altLang="en-US" b="1" dirty="0" smtClean="0"/>
              <a:t>periderm.</a:t>
            </a:r>
          </a:p>
          <a:p>
            <a:r>
              <a:rPr lang="en-US" altLang="en-US" dirty="0" err="1" smtClean="0"/>
              <a:t>pericycle</a:t>
            </a:r>
            <a:r>
              <a:rPr lang="en-US" altLang="en-US" dirty="0" smtClean="0"/>
              <a:t>.</a:t>
            </a:r>
          </a:p>
          <a:p>
            <a:r>
              <a:rPr lang="en-US" altLang="en-US" dirty="0" smtClean="0"/>
              <a:t>ground tissue.</a:t>
            </a:r>
          </a:p>
          <a:p>
            <a:r>
              <a:rPr lang="en-US" altLang="en-US" dirty="0" smtClean="0"/>
              <a:t>vascular cambium.</a:t>
            </a:r>
          </a:p>
          <a:p>
            <a:r>
              <a:rPr lang="en-US" altLang="en-US" dirty="0" smtClean="0"/>
              <a:t>secondary phloem.</a:t>
            </a:r>
          </a:p>
        </p:txBody>
      </p:sp>
      <p:sp>
        <p:nvSpPr>
          <p:cNvPr id="1434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46476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Which of the following plant parts is not a modified leaf?</a:t>
            </a:r>
          </a:p>
        </p:txBody>
      </p:sp>
      <p:sp>
        <p:nvSpPr>
          <p:cNvPr id="16387" name="Content Placeholder 2"/>
          <p:cNvSpPr>
            <a:spLocks noGrp="1"/>
          </p:cNvSpPr>
          <p:nvPr>
            <p:ph idx="1"/>
          </p:nvPr>
        </p:nvSpPr>
        <p:spPr/>
        <p:txBody>
          <a:bodyPr/>
          <a:lstStyle/>
          <a:p>
            <a:r>
              <a:rPr lang="en-US" altLang="en-US" dirty="0" smtClean="0"/>
              <a:t>tendrils</a:t>
            </a:r>
          </a:p>
          <a:p>
            <a:r>
              <a:rPr lang="en-US" altLang="en-US" dirty="0" smtClean="0"/>
              <a:t>stolon</a:t>
            </a:r>
          </a:p>
          <a:p>
            <a:r>
              <a:rPr lang="en-US" altLang="en-US" dirty="0" smtClean="0"/>
              <a:t>onion</a:t>
            </a:r>
          </a:p>
          <a:p>
            <a:r>
              <a:rPr lang="en-US" altLang="en-US" dirty="0" smtClean="0"/>
              <a:t>spines on a cactus</a:t>
            </a:r>
          </a:p>
          <a:p>
            <a:r>
              <a:rPr lang="en-US" altLang="en-US" dirty="0" smtClean="0"/>
              <a:t>both B and C</a:t>
            </a:r>
          </a:p>
          <a:p>
            <a:endParaRPr lang="en-US" altLang="en-US" dirty="0" smtClean="0"/>
          </a:p>
          <a:p>
            <a:endParaRPr lang="en-US" altLang="en-US" dirty="0"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2365005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Which of the following plant parts is not a modified leaf?</a:t>
            </a:r>
          </a:p>
        </p:txBody>
      </p:sp>
      <p:sp>
        <p:nvSpPr>
          <p:cNvPr id="16387" name="Content Placeholder 2"/>
          <p:cNvSpPr>
            <a:spLocks noGrp="1"/>
          </p:cNvSpPr>
          <p:nvPr>
            <p:ph idx="1"/>
          </p:nvPr>
        </p:nvSpPr>
        <p:spPr/>
        <p:txBody>
          <a:bodyPr/>
          <a:lstStyle/>
          <a:p>
            <a:r>
              <a:rPr lang="en-US" altLang="en-US" dirty="0" smtClean="0"/>
              <a:t>tendrils</a:t>
            </a:r>
          </a:p>
          <a:p>
            <a:r>
              <a:rPr lang="en-US" altLang="en-US" b="1" dirty="0" smtClean="0"/>
              <a:t>stolon</a:t>
            </a:r>
          </a:p>
          <a:p>
            <a:r>
              <a:rPr lang="en-US" altLang="en-US" dirty="0" smtClean="0"/>
              <a:t>onion</a:t>
            </a:r>
          </a:p>
          <a:p>
            <a:r>
              <a:rPr lang="en-US" altLang="en-US" dirty="0" smtClean="0"/>
              <a:t>spines on a cactus</a:t>
            </a:r>
          </a:p>
          <a:p>
            <a:r>
              <a:rPr lang="en-US" altLang="en-US" dirty="0" smtClean="0"/>
              <a:t>both B and C</a:t>
            </a:r>
          </a:p>
          <a:p>
            <a:endParaRPr lang="en-US" altLang="en-US" dirty="0" smtClean="0"/>
          </a:p>
          <a:p>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3538684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t>A difference between a stem and a root in secondary growth is that the root lacks </a:t>
            </a:r>
          </a:p>
        </p:txBody>
      </p:sp>
      <p:sp>
        <p:nvSpPr>
          <p:cNvPr id="18435" name="Rectangle 3"/>
          <p:cNvSpPr>
            <a:spLocks noGrp="1" noChangeArrowheads="1"/>
          </p:cNvSpPr>
          <p:nvPr>
            <p:ph idx="1"/>
          </p:nvPr>
        </p:nvSpPr>
        <p:spPr/>
        <p:txBody>
          <a:bodyPr/>
          <a:lstStyle/>
          <a:p>
            <a:r>
              <a:rPr lang="en-US" altLang="en-US" smtClean="0"/>
              <a:t>vascular bundles.</a:t>
            </a:r>
          </a:p>
          <a:p>
            <a:r>
              <a:rPr lang="en-US" altLang="en-US" smtClean="0"/>
              <a:t>phloem.</a:t>
            </a:r>
          </a:p>
          <a:p>
            <a:r>
              <a:rPr lang="en-US" altLang="en-US" smtClean="0"/>
              <a:t>an epidermis. </a:t>
            </a:r>
          </a:p>
          <a:p>
            <a:r>
              <a:rPr lang="en-US" altLang="en-US" smtClean="0"/>
              <a:t>spongy mesophyll.</a:t>
            </a:r>
          </a:p>
          <a:p>
            <a:r>
              <a:rPr lang="en-US" altLang="en-US" smtClean="0"/>
              <a:t>pith.</a:t>
            </a:r>
          </a:p>
        </p:txBody>
      </p:sp>
      <p:sp>
        <p:nvSpPr>
          <p:cNvPr id="18436"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8100772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mtClean="0"/>
              <a:t>A difference between a stem and a root in secondary growth is that the root lacks </a:t>
            </a:r>
          </a:p>
        </p:txBody>
      </p:sp>
      <p:sp>
        <p:nvSpPr>
          <p:cNvPr id="18435" name="Rectangle 3"/>
          <p:cNvSpPr>
            <a:spLocks noGrp="1" noChangeArrowheads="1"/>
          </p:cNvSpPr>
          <p:nvPr>
            <p:ph idx="1"/>
          </p:nvPr>
        </p:nvSpPr>
        <p:spPr/>
        <p:txBody>
          <a:bodyPr/>
          <a:lstStyle/>
          <a:p>
            <a:r>
              <a:rPr lang="en-US" altLang="en-US" dirty="0" smtClean="0"/>
              <a:t>vascular bundles.</a:t>
            </a:r>
          </a:p>
          <a:p>
            <a:r>
              <a:rPr lang="en-US" altLang="en-US" dirty="0" smtClean="0"/>
              <a:t>phloem.</a:t>
            </a:r>
          </a:p>
          <a:p>
            <a:r>
              <a:rPr lang="en-US" altLang="en-US" dirty="0" smtClean="0"/>
              <a:t>an epidermis. </a:t>
            </a:r>
          </a:p>
          <a:p>
            <a:r>
              <a:rPr lang="en-US" altLang="en-US" dirty="0" smtClean="0"/>
              <a:t>spongy mesophyll.</a:t>
            </a:r>
          </a:p>
          <a:p>
            <a:r>
              <a:rPr lang="en-US" altLang="en-US" b="1" dirty="0" smtClean="0"/>
              <a:t>pith.</a:t>
            </a:r>
          </a:p>
        </p:txBody>
      </p:sp>
      <p:sp>
        <p:nvSpPr>
          <p:cNvPr id="18436"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8932589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mtClean="0"/>
              <a:t>Which of the following adaptations allows for transporting water in woody stems?</a:t>
            </a:r>
          </a:p>
        </p:txBody>
      </p:sp>
      <p:sp>
        <p:nvSpPr>
          <p:cNvPr id="20483" name="Rectangle 3"/>
          <p:cNvSpPr>
            <a:spLocks noGrp="1" noChangeArrowheads="1"/>
          </p:cNvSpPr>
          <p:nvPr>
            <p:ph idx="1"/>
          </p:nvPr>
        </p:nvSpPr>
        <p:spPr/>
        <p:txBody>
          <a:bodyPr/>
          <a:lstStyle/>
          <a:p>
            <a:r>
              <a:rPr lang="en-US" altLang="en-US" smtClean="0"/>
              <a:t>vessel elements</a:t>
            </a:r>
          </a:p>
          <a:p>
            <a:r>
              <a:rPr lang="en-US" altLang="en-US" smtClean="0"/>
              <a:t>the pericycle</a:t>
            </a:r>
          </a:p>
          <a:p>
            <a:r>
              <a:rPr lang="en-US" altLang="en-US" smtClean="0"/>
              <a:t>pneumatophores</a:t>
            </a:r>
          </a:p>
          <a:p>
            <a:r>
              <a:rPr lang="en-US" altLang="en-US" smtClean="0"/>
              <a:t>sieve-tube elements</a:t>
            </a:r>
          </a:p>
          <a:p>
            <a:r>
              <a:rPr lang="en-US" altLang="en-US" smtClean="0"/>
              <a:t>bundle sheath cells</a:t>
            </a:r>
          </a:p>
        </p:txBody>
      </p:sp>
      <p:sp>
        <p:nvSpPr>
          <p:cNvPr id="2048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4012093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mtClean="0"/>
              <a:t>Which of the following adaptations allows for transporting water in woody stems?</a:t>
            </a:r>
          </a:p>
        </p:txBody>
      </p:sp>
      <p:sp>
        <p:nvSpPr>
          <p:cNvPr id="20483" name="Rectangle 3"/>
          <p:cNvSpPr>
            <a:spLocks noGrp="1" noChangeArrowheads="1"/>
          </p:cNvSpPr>
          <p:nvPr>
            <p:ph idx="1"/>
          </p:nvPr>
        </p:nvSpPr>
        <p:spPr/>
        <p:txBody>
          <a:bodyPr/>
          <a:lstStyle/>
          <a:p>
            <a:r>
              <a:rPr lang="en-US" altLang="en-US" b="1" dirty="0" smtClean="0"/>
              <a:t>vessel elements</a:t>
            </a:r>
          </a:p>
          <a:p>
            <a:r>
              <a:rPr lang="en-US" altLang="en-US" dirty="0" smtClean="0"/>
              <a:t>the </a:t>
            </a:r>
            <a:r>
              <a:rPr lang="en-US" altLang="en-US" dirty="0" err="1" smtClean="0"/>
              <a:t>pericycle</a:t>
            </a:r>
            <a:endParaRPr lang="en-US" altLang="en-US" dirty="0" smtClean="0"/>
          </a:p>
          <a:p>
            <a:r>
              <a:rPr lang="en-US" altLang="en-US" dirty="0" smtClean="0"/>
              <a:t>pneumatophores</a:t>
            </a:r>
          </a:p>
          <a:p>
            <a:r>
              <a:rPr lang="en-US" altLang="en-US" dirty="0" smtClean="0"/>
              <a:t>sieve-tube elements</a:t>
            </a:r>
          </a:p>
          <a:p>
            <a:r>
              <a:rPr lang="en-US" altLang="en-US" dirty="0" smtClean="0"/>
              <a:t>bundle sheath cells</a:t>
            </a:r>
          </a:p>
        </p:txBody>
      </p:sp>
      <p:sp>
        <p:nvSpPr>
          <p:cNvPr id="2048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214552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smtClean="0"/>
              <a:t>Plants differ from animals in that their growth is more likely to be</a:t>
            </a:r>
          </a:p>
        </p:txBody>
      </p:sp>
      <p:sp>
        <p:nvSpPr>
          <p:cNvPr id="4099" name="Rectangle 3"/>
          <p:cNvSpPr>
            <a:spLocks noGrp="1" noChangeArrowheads="1"/>
          </p:cNvSpPr>
          <p:nvPr>
            <p:ph idx="1"/>
          </p:nvPr>
        </p:nvSpPr>
        <p:spPr/>
        <p:txBody>
          <a:bodyPr/>
          <a:lstStyle/>
          <a:p>
            <a:r>
              <a:rPr lang="en-US" altLang="en-US" dirty="0" smtClean="0"/>
              <a:t>a result of cell elongation.</a:t>
            </a:r>
          </a:p>
          <a:p>
            <a:r>
              <a:rPr lang="en-US" altLang="en-US" dirty="0" smtClean="0"/>
              <a:t>radial.</a:t>
            </a:r>
          </a:p>
          <a:p>
            <a:r>
              <a:rPr lang="en-US" altLang="en-US" dirty="0" smtClean="0"/>
              <a:t>determinate. </a:t>
            </a:r>
          </a:p>
          <a:p>
            <a:r>
              <a:rPr lang="en-US" altLang="en-US" dirty="0" smtClean="0"/>
              <a:t>indeterminate.</a:t>
            </a:r>
          </a:p>
          <a:p>
            <a:r>
              <a:rPr lang="en-US" altLang="en-US" dirty="0" smtClean="0"/>
              <a:t>embryonic.</a:t>
            </a:r>
          </a:p>
        </p:txBody>
      </p:sp>
      <p:sp>
        <p:nvSpPr>
          <p:cNvPr id="410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8267514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Large amounts of lignin are found in </a:t>
            </a:r>
            <a:r>
              <a:rPr lang="en-US" altLang="en-US" dirty="0"/>
              <a:t>_____ </a:t>
            </a:r>
            <a:r>
              <a:rPr lang="en-US" altLang="en-US" dirty="0" smtClean="0"/>
              <a:t>of a stem in dicot plants.</a:t>
            </a:r>
          </a:p>
        </p:txBody>
      </p:sp>
      <p:sp>
        <p:nvSpPr>
          <p:cNvPr id="22531" name="Content Placeholder 2"/>
          <p:cNvSpPr>
            <a:spLocks noGrp="1"/>
          </p:cNvSpPr>
          <p:nvPr>
            <p:ph idx="1"/>
          </p:nvPr>
        </p:nvSpPr>
        <p:spPr/>
        <p:txBody>
          <a:bodyPr/>
          <a:lstStyle/>
          <a:p>
            <a:r>
              <a:rPr lang="en-US" altLang="en-US" smtClean="0"/>
              <a:t>parenchyma</a:t>
            </a:r>
          </a:p>
          <a:p>
            <a:r>
              <a:rPr lang="en-US" altLang="en-US" smtClean="0"/>
              <a:t>fibers</a:t>
            </a:r>
          </a:p>
          <a:p>
            <a:r>
              <a:rPr lang="en-US" altLang="en-US" smtClean="0"/>
              <a:t>palisade tissue</a:t>
            </a:r>
          </a:p>
          <a:p>
            <a:r>
              <a:rPr lang="en-US" altLang="en-US" smtClean="0"/>
              <a:t>sclereids</a:t>
            </a:r>
          </a:p>
          <a:p>
            <a:r>
              <a:rPr lang="en-US" altLang="en-US" smtClean="0"/>
              <a:t>both B and D</a:t>
            </a:r>
          </a:p>
          <a:p>
            <a:endParaRPr lang="en-US" altLang="en-US" smtClean="0"/>
          </a:p>
          <a:p>
            <a:endParaRPr lang="en-US" altLang="en-US"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1879625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Large amounts of lignin are found in </a:t>
            </a:r>
            <a:r>
              <a:rPr lang="en-US" altLang="en-US" dirty="0"/>
              <a:t>_____ </a:t>
            </a:r>
            <a:r>
              <a:rPr lang="en-US" altLang="en-US" dirty="0" smtClean="0"/>
              <a:t>of a stem in dicot plants.</a:t>
            </a:r>
          </a:p>
        </p:txBody>
      </p:sp>
      <p:sp>
        <p:nvSpPr>
          <p:cNvPr id="22531" name="Content Placeholder 2"/>
          <p:cNvSpPr>
            <a:spLocks noGrp="1"/>
          </p:cNvSpPr>
          <p:nvPr>
            <p:ph idx="1"/>
          </p:nvPr>
        </p:nvSpPr>
        <p:spPr/>
        <p:txBody>
          <a:bodyPr/>
          <a:lstStyle/>
          <a:p>
            <a:r>
              <a:rPr lang="en-US" altLang="en-US" dirty="0" smtClean="0"/>
              <a:t>parenchyma</a:t>
            </a:r>
          </a:p>
          <a:p>
            <a:r>
              <a:rPr lang="en-US" altLang="en-US" dirty="0" smtClean="0"/>
              <a:t>fibers</a:t>
            </a:r>
          </a:p>
          <a:p>
            <a:r>
              <a:rPr lang="en-US" altLang="en-US" dirty="0" smtClean="0"/>
              <a:t>palisade tissue</a:t>
            </a:r>
          </a:p>
          <a:p>
            <a:r>
              <a:rPr lang="en-US" altLang="en-US" dirty="0" err="1" smtClean="0"/>
              <a:t>sclereids</a:t>
            </a:r>
            <a:endParaRPr lang="en-US" altLang="en-US" dirty="0" smtClean="0"/>
          </a:p>
          <a:p>
            <a:r>
              <a:rPr lang="en-US" altLang="en-US" b="1" dirty="0" smtClean="0"/>
              <a:t>both B and D</a:t>
            </a:r>
          </a:p>
          <a:p>
            <a:endParaRPr lang="en-US" altLang="en-US" dirty="0" smtClean="0"/>
          </a:p>
          <a:p>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1523579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The cell connections between the sieve-tube elements and the companion cells in dicot plants are referred as </a:t>
            </a:r>
            <a:r>
              <a:rPr lang="en-US" altLang="en-US" dirty="0"/>
              <a:t>_____.</a:t>
            </a:r>
            <a:endParaRPr lang="en-US" altLang="en-US" dirty="0" smtClean="0"/>
          </a:p>
        </p:txBody>
      </p:sp>
      <p:sp>
        <p:nvSpPr>
          <p:cNvPr id="24579" name="Content Placeholder 2"/>
          <p:cNvSpPr>
            <a:spLocks noGrp="1"/>
          </p:cNvSpPr>
          <p:nvPr>
            <p:ph idx="1"/>
          </p:nvPr>
        </p:nvSpPr>
        <p:spPr/>
        <p:txBody>
          <a:bodyPr/>
          <a:lstStyle/>
          <a:p>
            <a:r>
              <a:rPr lang="en-US" altLang="en-US" dirty="0" err="1" smtClean="0"/>
              <a:t>plasmodesmata</a:t>
            </a:r>
            <a:endParaRPr lang="en-US" altLang="en-US" dirty="0" smtClean="0"/>
          </a:p>
          <a:p>
            <a:r>
              <a:rPr lang="en-US" altLang="en-US" dirty="0" smtClean="0"/>
              <a:t>tight junctions</a:t>
            </a:r>
          </a:p>
          <a:p>
            <a:r>
              <a:rPr lang="en-US" altLang="en-US" dirty="0" smtClean="0"/>
              <a:t>gap junctions</a:t>
            </a:r>
          </a:p>
          <a:p>
            <a:r>
              <a:rPr lang="en-US" altLang="en-US" dirty="0" smtClean="0"/>
              <a:t>sieve plate</a:t>
            </a:r>
          </a:p>
          <a:p>
            <a:r>
              <a:rPr lang="en-US" altLang="en-US" dirty="0" smtClean="0"/>
              <a:t>both B and D</a:t>
            </a:r>
          </a:p>
          <a:p>
            <a:endParaRPr lang="en-US" altLang="en-US" dirty="0" smtClean="0"/>
          </a:p>
          <a:p>
            <a:endParaRPr lang="en-US" altLang="en-US" dirty="0"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0593263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The cell connections between the sieve-tube elements and the companion cells in dicot plants are referred as _____.</a:t>
            </a:r>
          </a:p>
        </p:txBody>
      </p:sp>
      <p:sp>
        <p:nvSpPr>
          <p:cNvPr id="24579" name="Content Placeholder 2"/>
          <p:cNvSpPr>
            <a:spLocks noGrp="1"/>
          </p:cNvSpPr>
          <p:nvPr>
            <p:ph idx="1"/>
          </p:nvPr>
        </p:nvSpPr>
        <p:spPr/>
        <p:txBody>
          <a:bodyPr/>
          <a:lstStyle/>
          <a:p>
            <a:r>
              <a:rPr lang="en-US" altLang="en-US" b="1" dirty="0" err="1" smtClean="0"/>
              <a:t>plasmodesmata</a:t>
            </a:r>
            <a:endParaRPr lang="en-US" altLang="en-US" b="1" dirty="0" smtClean="0"/>
          </a:p>
          <a:p>
            <a:r>
              <a:rPr lang="en-US" altLang="en-US" dirty="0" smtClean="0"/>
              <a:t>tight junctions</a:t>
            </a:r>
          </a:p>
          <a:p>
            <a:r>
              <a:rPr lang="en-US" altLang="en-US" dirty="0" smtClean="0"/>
              <a:t>gap junctions</a:t>
            </a:r>
          </a:p>
          <a:p>
            <a:r>
              <a:rPr lang="en-US" altLang="en-US" dirty="0" smtClean="0"/>
              <a:t>sieve plate</a:t>
            </a:r>
          </a:p>
          <a:p>
            <a:r>
              <a:rPr lang="en-US" altLang="en-US" dirty="0" smtClean="0"/>
              <a:t>both B and D</a:t>
            </a:r>
          </a:p>
          <a:p>
            <a:endParaRPr lang="en-US" altLang="en-US" dirty="0" smtClean="0"/>
          </a:p>
          <a:p>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0410325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smtClean="0"/>
              <a:t>The endodermis</a:t>
            </a:r>
            <a:br>
              <a:rPr lang="en-US" altLang="en-US" smtClean="0"/>
            </a:br>
            <a:endParaRPr lang="en-US" altLang="en-US" smtClean="0"/>
          </a:p>
        </p:txBody>
      </p:sp>
      <p:sp>
        <p:nvSpPr>
          <p:cNvPr id="26627" name="Rectangle 3"/>
          <p:cNvSpPr>
            <a:spLocks noGrp="1" noChangeArrowheads="1"/>
          </p:cNvSpPr>
          <p:nvPr>
            <p:ph idx="1"/>
          </p:nvPr>
        </p:nvSpPr>
        <p:spPr/>
        <p:txBody>
          <a:bodyPr/>
          <a:lstStyle/>
          <a:p>
            <a:r>
              <a:rPr lang="en-US" altLang="en-US" dirty="0" smtClean="0"/>
              <a:t>protects the stem’s vascular cambium from insect damage and pathogens.</a:t>
            </a:r>
          </a:p>
          <a:p>
            <a:r>
              <a:rPr lang="en-US" altLang="en-US" dirty="0" smtClean="0"/>
              <a:t>is the layer of cells from which lateral roots develop.</a:t>
            </a:r>
          </a:p>
          <a:p>
            <a:r>
              <a:rPr lang="en-US" altLang="en-US" dirty="0" smtClean="0"/>
              <a:t>is a root tissue that selectively regulates passage of molecules into the vascular cylinder.</a:t>
            </a:r>
          </a:p>
          <a:p>
            <a:r>
              <a:rPr lang="en-US" altLang="en-US" dirty="0" smtClean="0"/>
              <a:t>is a tissue in the apical meristem that protects the flower bud.</a:t>
            </a:r>
          </a:p>
        </p:txBody>
      </p:sp>
      <p:sp>
        <p:nvSpPr>
          <p:cNvPr id="2662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8654217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smtClean="0"/>
              <a:t>The endodermis</a:t>
            </a:r>
            <a:br>
              <a:rPr lang="en-US" altLang="en-US" smtClean="0"/>
            </a:br>
            <a:endParaRPr lang="en-US" altLang="en-US" smtClean="0"/>
          </a:p>
        </p:txBody>
      </p:sp>
      <p:sp>
        <p:nvSpPr>
          <p:cNvPr id="26627" name="Rectangle 3"/>
          <p:cNvSpPr>
            <a:spLocks noGrp="1" noChangeArrowheads="1"/>
          </p:cNvSpPr>
          <p:nvPr>
            <p:ph idx="1"/>
          </p:nvPr>
        </p:nvSpPr>
        <p:spPr/>
        <p:txBody>
          <a:bodyPr/>
          <a:lstStyle/>
          <a:p>
            <a:r>
              <a:rPr lang="en-US" altLang="en-US" dirty="0" smtClean="0"/>
              <a:t>protects the stem’s vascular cambium from insect damage and pathogens.</a:t>
            </a:r>
          </a:p>
          <a:p>
            <a:r>
              <a:rPr lang="en-US" altLang="en-US" dirty="0" smtClean="0"/>
              <a:t>is the layer of cells from which lateral roots develop.</a:t>
            </a:r>
          </a:p>
          <a:p>
            <a:r>
              <a:rPr lang="en-US" altLang="en-US" b="1" dirty="0" smtClean="0"/>
              <a:t>is a root tissue that selectively regulates passage of molecules into the vascular cylinder.</a:t>
            </a:r>
          </a:p>
          <a:p>
            <a:r>
              <a:rPr lang="en-US" altLang="en-US" dirty="0" smtClean="0"/>
              <a:t>is a tissue in the apical meristem that protects the flower bud.</a:t>
            </a:r>
          </a:p>
        </p:txBody>
      </p:sp>
      <p:sp>
        <p:nvSpPr>
          <p:cNvPr id="2662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4519145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A dicot stem </a:t>
            </a:r>
            <a:r>
              <a:rPr lang="en-US" dirty="0" smtClean="0"/>
              <a:t>is composed of</a:t>
            </a:r>
            <a:r>
              <a:rPr lang="en-US" altLang="en-US" dirty="0" smtClean="0"/>
              <a:t> (1) pith, (2) cortex, (3) xylem, (4) phloem, and (5) vascular cambium. Which of the following gives the correct order moving from the center to periphery (outside) in a stem cross section?</a:t>
            </a:r>
            <a:br>
              <a:rPr lang="en-US" altLang="en-US" dirty="0" smtClean="0"/>
            </a:br>
            <a:endParaRPr lang="en-US" altLang="en-US" dirty="0" smtClean="0"/>
          </a:p>
        </p:txBody>
      </p:sp>
      <p:sp>
        <p:nvSpPr>
          <p:cNvPr id="28675" name="Content Placeholder 2"/>
          <p:cNvSpPr>
            <a:spLocks noGrp="1"/>
          </p:cNvSpPr>
          <p:nvPr>
            <p:ph idx="1"/>
          </p:nvPr>
        </p:nvSpPr>
        <p:spPr/>
        <p:txBody>
          <a:bodyPr/>
          <a:lstStyle/>
          <a:p>
            <a:r>
              <a:rPr lang="en-US" altLang="en-US" dirty="0" smtClean="0"/>
              <a:t>1, 2, 3, 4, 5</a:t>
            </a:r>
          </a:p>
          <a:p>
            <a:r>
              <a:rPr lang="en-US" altLang="en-US" dirty="0" smtClean="0"/>
              <a:t>5, 4, 2, 3, 1</a:t>
            </a:r>
          </a:p>
          <a:p>
            <a:r>
              <a:rPr lang="en-US" altLang="en-US" dirty="0" smtClean="0"/>
              <a:t>1, 3, 5, 4, 2</a:t>
            </a:r>
          </a:p>
          <a:p>
            <a:r>
              <a:rPr lang="en-US" altLang="en-US" dirty="0" smtClean="0"/>
              <a:t>2, 4, 5, 3, 1</a:t>
            </a:r>
          </a:p>
          <a:p>
            <a:r>
              <a:rPr lang="en-US" altLang="en-US" dirty="0"/>
              <a:t>n</a:t>
            </a:r>
            <a:r>
              <a:rPr lang="en-US" altLang="en-US" dirty="0" smtClean="0"/>
              <a:t>one of the above</a:t>
            </a:r>
          </a:p>
          <a:p>
            <a:endParaRPr lang="en-US" altLang="en-US" dirty="0"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3889312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A dicot stem </a:t>
            </a:r>
            <a:r>
              <a:rPr lang="en-US" dirty="0" smtClean="0"/>
              <a:t>is composed of</a:t>
            </a:r>
            <a:r>
              <a:rPr lang="en-US" altLang="en-US" dirty="0" smtClean="0"/>
              <a:t> (1) pith, (2) cortex, (3) xylem, (4) phloem, and (5) vascular cambium. Which of the following gives the correct order moving from the center to periphery (outside) in a stem cross section?</a:t>
            </a:r>
            <a:br>
              <a:rPr lang="en-US" altLang="en-US" dirty="0" smtClean="0"/>
            </a:br>
            <a:endParaRPr lang="en-US" altLang="en-US" dirty="0" smtClean="0"/>
          </a:p>
        </p:txBody>
      </p:sp>
      <p:sp>
        <p:nvSpPr>
          <p:cNvPr id="28675" name="Content Placeholder 2"/>
          <p:cNvSpPr>
            <a:spLocks noGrp="1"/>
          </p:cNvSpPr>
          <p:nvPr>
            <p:ph idx="1"/>
          </p:nvPr>
        </p:nvSpPr>
        <p:spPr/>
        <p:txBody>
          <a:bodyPr/>
          <a:lstStyle/>
          <a:p>
            <a:r>
              <a:rPr lang="en-US" altLang="en-US" dirty="0" smtClean="0"/>
              <a:t>1, 2, 3, 4, 5</a:t>
            </a:r>
          </a:p>
          <a:p>
            <a:r>
              <a:rPr lang="en-US" altLang="en-US" dirty="0" smtClean="0"/>
              <a:t>5, 4, 2, 3, 1</a:t>
            </a:r>
          </a:p>
          <a:p>
            <a:r>
              <a:rPr lang="en-US" altLang="en-US" b="1" dirty="0" smtClean="0"/>
              <a:t>1, 3, 5, 4, 2</a:t>
            </a:r>
          </a:p>
          <a:p>
            <a:r>
              <a:rPr lang="en-US" altLang="en-US" dirty="0" smtClean="0"/>
              <a:t>2, 4, 5, 3, 1</a:t>
            </a:r>
          </a:p>
          <a:p>
            <a:r>
              <a:rPr lang="en-US" altLang="en-US" dirty="0"/>
              <a:t>n</a:t>
            </a:r>
            <a:r>
              <a:rPr lang="en-US" altLang="en-US" dirty="0" smtClean="0"/>
              <a:t>one of the above</a:t>
            </a:r>
          </a:p>
          <a:p>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7723173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smtClean="0"/>
              <a:t>Roots grow longer primarily by</a:t>
            </a:r>
          </a:p>
        </p:txBody>
      </p:sp>
      <p:sp>
        <p:nvSpPr>
          <p:cNvPr id="30723" name="Rectangle 3"/>
          <p:cNvSpPr>
            <a:spLocks noGrp="1" noChangeArrowheads="1"/>
          </p:cNvSpPr>
          <p:nvPr>
            <p:ph idx="1"/>
          </p:nvPr>
        </p:nvSpPr>
        <p:spPr/>
        <p:txBody>
          <a:bodyPr/>
          <a:lstStyle/>
          <a:p>
            <a:r>
              <a:rPr lang="en-US" altLang="en-US" smtClean="0"/>
              <a:t>adding more derivative cells through mitosis in the apical meristem.</a:t>
            </a:r>
          </a:p>
          <a:p>
            <a:r>
              <a:rPr lang="en-US" altLang="en-US" smtClean="0"/>
              <a:t>secondary growth of lateral roots.</a:t>
            </a:r>
          </a:p>
          <a:p>
            <a:r>
              <a:rPr lang="en-US" altLang="en-US" smtClean="0"/>
              <a:t>primary growth in the zone of elongation.</a:t>
            </a:r>
          </a:p>
          <a:p>
            <a:r>
              <a:rPr lang="en-US" altLang="en-US" smtClean="0"/>
              <a:t>secondary growth in the zone of differentiation.</a:t>
            </a:r>
          </a:p>
          <a:p>
            <a:r>
              <a:rPr lang="en-US" altLang="en-US" smtClean="0"/>
              <a:t>sloughing off of root cap cells.</a:t>
            </a:r>
          </a:p>
        </p:txBody>
      </p:sp>
      <p:sp>
        <p:nvSpPr>
          <p:cNvPr id="3072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6181014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smtClean="0"/>
              <a:t>Roots grow longer primarily by</a:t>
            </a:r>
          </a:p>
        </p:txBody>
      </p:sp>
      <p:sp>
        <p:nvSpPr>
          <p:cNvPr id="30723" name="Rectangle 3"/>
          <p:cNvSpPr>
            <a:spLocks noGrp="1" noChangeArrowheads="1"/>
          </p:cNvSpPr>
          <p:nvPr>
            <p:ph idx="1"/>
          </p:nvPr>
        </p:nvSpPr>
        <p:spPr/>
        <p:txBody>
          <a:bodyPr/>
          <a:lstStyle/>
          <a:p>
            <a:r>
              <a:rPr lang="en-US" altLang="en-US" dirty="0" smtClean="0"/>
              <a:t>adding more derivative cells through mitosis in the apical meristem.</a:t>
            </a:r>
          </a:p>
          <a:p>
            <a:r>
              <a:rPr lang="en-US" altLang="en-US" dirty="0" smtClean="0"/>
              <a:t>secondary growth of lateral roots.</a:t>
            </a:r>
          </a:p>
          <a:p>
            <a:r>
              <a:rPr lang="en-US" altLang="en-US" b="1" dirty="0" smtClean="0"/>
              <a:t>primary growth in the zone of elongation.</a:t>
            </a:r>
          </a:p>
          <a:p>
            <a:r>
              <a:rPr lang="en-US" altLang="en-US" dirty="0" smtClean="0"/>
              <a:t>secondary growth in the zone of differentiation.</a:t>
            </a:r>
          </a:p>
          <a:p>
            <a:r>
              <a:rPr lang="en-US" altLang="en-US" dirty="0" smtClean="0"/>
              <a:t>sloughing off of root cap cells.</a:t>
            </a:r>
          </a:p>
        </p:txBody>
      </p:sp>
      <p:sp>
        <p:nvSpPr>
          <p:cNvPr id="3072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923089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dirty="0" smtClean="0"/>
              <a:t>Plants differ from animals in that their growth is more likely to be</a:t>
            </a:r>
          </a:p>
        </p:txBody>
      </p:sp>
      <p:sp>
        <p:nvSpPr>
          <p:cNvPr id="4099" name="Rectangle 3"/>
          <p:cNvSpPr>
            <a:spLocks noGrp="1" noChangeArrowheads="1"/>
          </p:cNvSpPr>
          <p:nvPr>
            <p:ph idx="1"/>
          </p:nvPr>
        </p:nvSpPr>
        <p:spPr/>
        <p:txBody>
          <a:bodyPr/>
          <a:lstStyle/>
          <a:p>
            <a:r>
              <a:rPr lang="en-US" altLang="en-US" dirty="0" smtClean="0"/>
              <a:t>a result of cell elongation.</a:t>
            </a:r>
          </a:p>
          <a:p>
            <a:r>
              <a:rPr lang="en-US" altLang="en-US" dirty="0" smtClean="0"/>
              <a:t>radial.</a:t>
            </a:r>
          </a:p>
          <a:p>
            <a:r>
              <a:rPr lang="en-US" altLang="en-US" dirty="0" smtClean="0"/>
              <a:t>determinate. </a:t>
            </a:r>
          </a:p>
          <a:p>
            <a:r>
              <a:rPr lang="en-US" altLang="en-US" b="1" dirty="0" smtClean="0"/>
              <a:t>indeterminate.</a:t>
            </a:r>
          </a:p>
          <a:p>
            <a:r>
              <a:rPr lang="en-US" altLang="en-US" dirty="0" smtClean="0"/>
              <a:t>embryonic.</a:t>
            </a:r>
          </a:p>
        </p:txBody>
      </p:sp>
      <p:sp>
        <p:nvSpPr>
          <p:cNvPr id="410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0604309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smtClean="0"/>
              <a:t>Sugars formed in the leaves through photosynthesis get to the roots through the </a:t>
            </a:r>
          </a:p>
        </p:txBody>
      </p:sp>
      <p:sp>
        <p:nvSpPr>
          <p:cNvPr id="32771" name="Rectangle 3"/>
          <p:cNvSpPr>
            <a:spLocks noGrp="1" noChangeArrowheads="1"/>
          </p:cNvSpPr>
          <p:nvPr>
            <p:ph idx="1"/>
          </p:nvPr>
        </p:nvSpPr>
        <p:spPr/>
        <p:txBody>
          <a:bodyPr/>
          <a:lstStyle/>
          <a:p>
            <a:r>
              <a:rPr lang="en-US" altLang="en-US" smtClean="0"/>
              <a:t>xylem tracheids.</a:t>
            </a:r>
          </a:p>
          <a:p>
            <a:r>
              <a:rPr lang="en-US" altLang="en-US" smtClean="0"/>
              <a:t>xylem vessels.</a:t>
            </a:r>
          </a:p>
          <a:p>
            <a:r>
              <a:rPr lang="en-US" altLang="en-US" smtClean="0"/>
              <a:t>heartwood.</a:t>
            </a:r>
          </a:p>
          <a:p>
            <a:r>
              <a:rPr lang="en-US" altLang="en-US" smtClean="0"/>
              <a:t>phloem.</a:t>
            </a:r>
          </a:p>
          <a:p>
            <a:r>
              <a:rPr lang="en-US" altLang="en-US" smtClean="0"/>
              <a:t>cortex.</a:t>
            </a:r>
          </a:p>
        </p:txBody>
      </p:sp>
      <p:sp>
        <p:nvSpPr>
          <p:cNvPr id="3277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6119355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smtClean="0"/>
              <a:t>Sugars formed in the leaves through photosynthesis get to the roots through the </a:t>
            </a:r>
          </a:p>
        </p:txBody>
      </p:sp>
      <p:sp>
        <p:nvSpPr>
          <p:cNvPr id="32771" name="Rectangle 3"/>
          <p:cNvSpPr>
            <a:spLocks noGrp="1" noChangeArrowheads="1"/>
          </p:cNvSpPr>
          <p:nvPr>
            <p:ph idx="1"/>
          </p:nvPr>
        </p:nvSpPr>
        <p:spPr/>
        <p:txBody>
          <a:bodyPr/>
          <a:lstStyle/>
          <a:p>
            <a:r>
              <a:rPr lang="en-US" altLang="en-US" dirty="0" smtClean="0"/>
              <a:t>xylem </a:t>
            </a:r>
            <a:r>
              <a:rPr lang="en-US" altLang="en-US" dirty="0" err="1" smtClean="0"/>
              <a:t>tracheids</a:t>
            </a:r>
            <a:r>
              <a:rPr lang="en-US" altLang="en-US" dirty="0" smtClean="0"/>
              <a:t>.</a:t>
            </a:r>
          </a:p>
          <a:p>
            <a:r>
              <a:rPr lang="en-US" altLang="en-US" dirty="0" smtClean="0"/>
              <a:t>xylem vessels.</a:t>
            </a:r>
          </a:p>
          <a:p>
            <a:r>
              <a:rPr lang="en-US" altLang="en-US" dirty="0" smtClean="0"/>
              <a:t>heartwood.</a:t>
            </a:r>
          </a:p>
          <a:p>
            <a:r>
              <a:rPr lang="en-US" altLang="en-US" b="1" dirty="0" smtClean="0"/>
              <a:t>phloem.</a:t>
            </a:r>
          </a:p>
          <a:p>
            <a:r>
              <a:rPr lang="en-US" altLang="en-US" dirty="0" smtClean="0"/>
              <a:t>cortex.</a:t>
            </a:r>
          </a:p>
        </p:txBody>
      </p:sp>
      <p:sp>
        <p:nvSpPr>
          <p:cNvPr id="3277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666378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A dicot leaf </a:t>
            </a:r>
            <a:r>
              <a:rPr lang="en-US" dirty="0"/>
              <a:t>is composed of</a:t>
            </a:r>
            <a:r>
              <a:rPr lang="en-US" altLang="en-US" dirty="0" smtClean="0"/>
              <a:t> (1) a spongy mesophyll, (2) the stoma, (3) the vascular bundles, (4) the cuticle, and (5) the palisade mesophyll. Which of the following gives the correct order moving from the outside to the center in a leaf cross section?</a:t>
            </a:r>
            <a:br>
              <a:rPr lang="en-US" altLang="en-US" dirty="0" smtClean="0"/>
            </a:br>
            <a:endParaRPr lang="en-US" altLang="en-US" dirty="0" smtClean="0"/>
          </a:p>
        </p:txBody>
      </p:sp>
      <p:sp>
        <p:nvSpPr>
          <p:cNvPr id="34819" name="Content Placeholder 2"/>
          <p:cNvSpPr>
            <a:spLocks noGrp="1"/>
          </p:cNvSpPr>
          <p:nvPr>
            <p:ph idx="1"/>
          </p:nvPr>
        </p:nvSpPr>
        <p:spPr/>
        <p:txBody>
          <a:bodyPr/>
          <a:lstStyle/>
          <a:p>
            <a:r>
              <a:rPr lang="en-US" altLang="en-US" dirty="0" smtClean="0"/>
              <a:t>4, 2, 5, 1, 3</a:t>
            </a:r>
          </a:p>
          <a:p>
            <a:r>
              <a:rPr lang="en-US" altLang="en-US" dirty="0" smtClean="0"/>
              <a:t>5, 4, 2, 3, 1</a:t>
            </a:r>
          </a:p>
          <a:p>
            <a:r>
              <a:rPr lang="en-US" altLang="en-US" dirty="0" smtClean="0"/>
              <a:t>1, 3, 5, 4, 2</a:t>
            </a:r>
          </a:p>
          <a:p>
            <a:r>
              <a:rPr lang="en-US" altLang="en-US" dirty="0" smtClean="0"/>
              <a:t>2, 4, 5, 3, 1</a:t>
            </a:r>
          </a:p>
          <a:p>
            <a:r>
              <a:rPr lang="en-US" altLang="en-US" dirty="0"/>
              <a:t>n</a:t>
            </a:r>
            <a:r>
              <a:rPr lang="en-US" altLang="en-US" dirty="0" smtClean="0"/>
              <a:t>one of the above</a:t>
            </a:r>
          </a:p>
          <a:p>
            <a:endParaRPr lang="en-US" altLang="en-US" dirty="0"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9092484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A dicot leaf </a:t>
            </a:r>
            <a:r>
              <a:rPr lang="en-US" dirty="0"/>
              <a:t>is composed of</a:t>
            </a:r>
            <a:r>
              <a:rPr lang="en-US" altLang="en-US" dirty="0" smtClean="0"/>
              <a:t> (1) a spongy mesophyll, (2) the stoma, (3) the vascular bundles, (4) the cuticle, and (5) the palisade mesophyll. Which of the following gives the correct order moving from the outside to the center in a leaf cross section?</a:t>
            </a:r>
            <a:br>
              <a:rPr lang="en-US" altLang="en-US" dirty="0" smtClean="0"/>
            </a:br>
            <a:endParaRPr lang="en-US" altLang="en-US" dirty="0" smtClean="0"/>
          </a:p>
        </p:txBody>
      </p:sp>
      <p:sp>
        <p:nvSpPr>
          <p:cNvPr id="34819" name="Content Placeholder 2"/>
          <p:cNvSpPr>
            <a:spLocks noGrp="1"/>
          </p:cNvSpPr>
          <p:nvPr>
            <p:ph idx="1"/>
          </p:nvPr>
        </p:nvSpPr>
        <p:spPr/>
        <p:txBody>
          <a:bodyPr/>
          <a:lstStyle/>
          <a:p>
            <a:r>
              <a:rPr lang="en-US" altLang="en-US" b="1" dirty="0" smtClean="0"/>
              <a:t>4, 2, 5, 1, 3</a:t>
            </a:r>
          </a:p>
          <a:p>
            <a:r>
              <a:rPr lang="en-US" altLang="en-US" dirty="0" smtClean="0"/>
              <a:t>5, 4, 2, 3, 1</a:t>
            </a:r>
          </a:p>
          <a:p>
            <a:r>
              <a:rPr lang="en-US" altLang="en-US" dirty="0" smtClean="0"/>
              <a:t>1, 3, 5, 4, 2</a:t>
            </a:r>
          </a:p>
          <a:p>
            <a:r>
              <a:rPr lang="en-US" altLang="en-US" dirty="0" smtClean="0"/>
              <a:t>2, 4, 5, 3, 1</a:t>
            </a:r>
          </a:p>
          <a:p>
            <a:r>
              <a:rPr lang="en-US" altLang="en-US" dirty="0"/>
              <a:t>n</a:t>
            </a:r>
            <a:r>
              <a:rPr lang="en-US" altLang="en-US" dirty="0" smtClean="0"/>
              <a:t>one of the above</a:t>
            </a:r>
          </a:p>
          <a:p>
            <a:endParaRPr lang="en-US" altLang="en-US" dirty="0" smtClean="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9378888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smtClean="0"/>
              <a:t>When you are eating home fries (potatoes) with onions, you’re eating</a:t>
            </a:r>
          </a:p>
        </p:txBody>
      </p:sp>
      <p:sp>
        <p:nvSpPr>
          <p:cNvPr id="36867" name="Rectangle 3"/>
          <p:cNvSpPr>
            <a:spLocks noGrp="1" noChangeArrowheads="1"/>
          </p:cNvSpPr>
          <p:nvPr>
            <p:ph idx="1"/>
          </p:nvPr>
        </p:nvSpPr>
        <p:spPr/>
        <p:txBody>
          <a:bodyPr/>
          <a:lstStyle/>
          <a:p>
            <a:r>
              <a:rPr lang="en-US" altLang="en-US" smtClean="0"/>
              <a:t>roots and shoots.</a:t>
            </a:r>
          </a:p>
          <a:p>
            <a:r>
              <a:rPr lang="en-US" altLang="en-US" smtClean="0"/>
              <a:t>stems and leaves.</a:t>
            </a:r>
          </a:p>
          <a:p>
            <a:r>
              <a:rPr lang="en-US" altLang="en-US" smtClean="0"/>
              <a:t>roots and leaves.</a:t>
            </a:r>
          </a:p>
          <a:p>
            <a:r>
              <a:rPr lang="en-US" altLang="en-US" smtClean="0"/>
              <a:t>shoots and flowers.</a:t>
            </a:r>
          </a:p>
          <a:p>
            <a:r>
              <a:rPr lang="en-US" altLang="en-US" smtClean="0"/>
              <a:t>taproot and pith.</a:t>
            </a:r>
          </a:p>
        </p:txBody>
      </p:sp>
      <p:sp>
        <p:nvSpPr>
          <p:cNvPr id="3686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0639175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smtClean="0"/>
              <a:t>When you are eating home fries (potatoes) with onions, you’re eating</a:t>
            </a:r>
          </a:p>
        </p:txBody>
      </p:sp>
      <p:sp>
        <p:nvSpPr>
          <p:cNvPr id="36867" name="Rectangle 3"/>
          <p:cNvSpPr>
            <a:spLocks noGrp="1" noChangeArrowheads="1"/>
          </p:cNvSpPr>
          <p:nvPr>
            <p:ph idx="1"/>
          </p:nvPr>
        </p:nvSpPr>
        <p:spPr/>
        <p:txBody>
          <a:bodyPr/>
          <a:lstStyle/>
          <a:p>
            <a:r>
              <a:rPr lang="en-US" altLang="en-US" dirty="0" smtClean="0"/>
              <a:t>roots and shoots.</a:t>
            </a:r>
          </a:p>
          <a:p>
            <a:r>
              <a:rPr lang="en-US" altLang="en-US" b="1" dirty="0" smtClean="0"/>
              <a:t>stems and leaves.</a:t>
            </a:r>
          </a:p>
          <a:p>
            <a:r>
              <a:rPr lang="en-US" altLang="en-US" dirty="0" smtClean="0"/>
              <a:t>roots and leaves.</a:t>
            </a:r>
          </a:p>
          <a:p>
            <a:r>
              <a:rPr lang="en-US" altLang="en-US" dirty="0" smtClean="0"/>
              <a:t>shoots and flowers.</a:t>
            </a:r>
          </a:p>
          <a:p>
            <a:r>
              <a:rPr lang="en-US" altLang="en-US" dirty="0" smtClean="0"/>
              <a:t>taproot and pith.</a:t>
            </a:r>
          </a:p>
        </p:txBody>
      </p:sp>
      <p:sp>
        <p:nvSpPr>
          <p:cNvPr id="3686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0616231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smtClean="0"/>
              <a:t>The wood in your pencil is mainly composed of </a:t>
            </a:r>
          </a:p>
        </p:txBody>
      </p:sp>
      <p:sp>
        <p:nvSpPr>
          <p:cNvPr id="38915" name="Rectangle 3"/>
          <p:cNvSpPr>
            <a:spLocks noGrp="1" noChangeArrowheads="1"/>
          </p:cNvSpPr>
          <p:nvPr>
            <p:ph idx="1"/>
          </p:nvPr>
        </p:nvSpPr>
        <p:spPr/>
        <p:txBody>
          <a:bodyPr/>
          <a:lstStyle/>
          <a:p>
            <a:r>
              <a:rPr lang="en-US" altLang="en-US" smtClean="0"/>
              <a:t>collenchyma cells. </a:t>
            </a:r>
          </a:p>
          <a:p>
            <a:r>
              <a:rPr lang="en-US" altLang="en-US" smtClean="0"/>
              <a:t>parenchyma cells.</a:t>
            </a:r>
          </a:p>
          <a:p>
            <a:r>
              <a:rPr lang="en-US" altLang="en-US" smtClean="0"/>
              <a:t>sclerenchyma cells.</a:t>
            </a:r>
          </a:p>
          <a:p>
            <a:r>
              <a:rPr lang="en-US" altLang="en-US" smtClean="0"/>
              <a:t>sieve tube cells.</a:t>
            </a:r>
          </a:p>
          <a:p>
            <a:r>
              <a:rPr lang="en-US" altLang="en-US" smtClean="0"/>
              <a:t>tracheid cells.</a:t>
            </a:r>
          </a:p>
        </p:txBody>
      </p:sp>
      <p:sp>
        <p:nvSpPr>
          <p:cNvPr id="38916"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767560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smtClean="0"/>
              <a:t>The wood in your pencil is mainly composed of </a:t>
            </a:r>
          </a:p>
        </p:txBody>
      </p:sp>
      <p:sp>
        <p:nvSpPr>
          <p:cNvPr id="38915" name="Rectangle 3"/>
          <p:cNvSpPr>
            <a:spLocks noGrp="1" noChangeArrowheads="1"/>
          </p:cNvSpPr>
          <p:nvPr>
            <p:ph idx="1"/>
          </p:nvPr>
        </p:nvSpPr>
        <p:spPr/>
        <p:txBody>
          <a:bodyPr/>
          <a:lstStyle/>
          <a:p>
            <a:r>
              <a:rPr lang="en-US" altLang="en-US" dirty="0" smtClean="0"/>
              <a:t>collenchyma cells. </a:t>
            </a:r>
          </a:p>
          <a:p>
            <a:r>
              <a:rPr lang="en-US" altLang="en-US" dirty="0" smtClean="0"/>
              <a:t>parenchyma cells.</a:t>
            </a:r>
          </a:p>
          <a:p>
            <a:r>
              <a:rPr lang="en-US" altLang="en-US" dirty="0" smtClean="0"/>
              <a:t>sclerenchyma cells.</a:t>
            </a:r>
          </a:p>
          <a:p>
            <a:r>
              <a:rPr lang="en-US" altLang="en-US" dirty="0" smtClean="0"/>
              <a:t>sieve tube cells.</a:t>
            </a:r>
          </a:p>
          <a:p>
            <a:r>
              <a:rPr lang="en-US" altLang="en-US" b="1" dirty="0" smtClean="0"/>
              <a:t>tracheid cells.</a:t>
            </a:r>
          </a:p>
        </p:txBody>
      </p:sp>
      <p:sp>
        <p:nvSpPr>
          <p:cNvPr id="38916"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10568041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dirty="0" smtClean="0"/>
              <a:t>In the western United States, </a:t>
            </a:r>
            <a:r>
              <a:rPr lang="en-US" altLang="en-US" dirty="0" err="1" smtClean="0"/>
              <a:t>dendrochronologists</a:t>
            </a:r>
            <a:r>
              <a:rPr lang="en-US" altLang="en-US" dirty="0" smtClean="0"/>
              <a:t> have dated juniper and redwood trees as having germinated from seed before 500 </a:t>
            </a:r>
            <a:r>
              <a:rPr lang="en-US" altLang="en-US" cap="small" dirty="0" err="1" smtClean="0"/>
              <a:t>bce</a:t>
            </a:r>
            <a:r>
              <a:rPr lang="en-US" altLang="en-US" dirty="0" smtClean="0"/>
              <a:t>. </a:t>
            </a:r>
            <a:r>
              <a:rPr lang="en-US" altLang="en-US" dirty="0" smtClean="0"/>
              <a:t>The tree rings that allowed scientists to determine the ages of these ancient trees are</a:t>
            </a:r>
          </a:p>
        </p:txBody>
      </p:sp>
      <p:sp>
        <p:nvSpPr>
          <p:cNvPr id="40963" name="Rectangle 3"/>
          <p:cNvSpPr>
            <a:spLocks noGrp="1" noChangeArrowheads="1"/>
          </p:cNvSpPr>
          <p:nvPr>
            <p:ph idx="1"/>
          </p:nvPr>
        </p:nvSpPr>
        <p:spPr/>
        <p:txBody>
          <a:bodyPr/>
          <a:lstStyle/>
          <a:p>
            <a:r>
              <a:rPr lang="en-US" altLang="en-US" smtClean="0"/>
              <a:t>the result of collenchyma cells being produced each spring. </a:t>
            </a:r>
          </a:p>
          <a:p>
            <a:r>
              <a:rPr lang="en-US" altLang="en-US" smtClean="0"/>
              <a:t>formed by the vascular cambium simultaneously </a:t>
            </a:r>
            <a:br>
              <a:rPr lang="en-US" altLang="en-US" smtClean="0"/>
            </a:br>
            <a:r>
              <a:rPr lang="en-US" altLang="en-US" smtClean="0"/>
              <a:t>forming sapwood and secondary phloem.</a:t>
            </a:r>
          </a:p>
          <a:p>
            <a:r>
              <a:rPr lang="en-US" altLang="en-US" smtClean="0"/>
              <a:t>the result of cambial initials alternately forming sieve-tube elements and tracheids.</a:t>
            </a:r>
          </a:p>
          <a:p>
            <a:r>
              <a:rPr lang="en-US" altLang="en-US" smtClean="0"/>
              <a:t>the annual scars formed by the death of the periderm.</a:t>
            </a:r>
          </a:p>
          <a:p>
            <a:r>
              <a:rPr lang="en-US" altLang="en-US" smtClean="0"/>
              <a:t>a result of changes in diameter of vessel elements depending on available water and favorable temperature.</a:t>
            </a:r>
          </a:p>
        </p:txBody>
      </p:sp>
      <p:sp>
        <p:nvSpPr>
          <p:cNvPr id="4096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5450243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en-US" dirty="0" smtClean="0"/>
              <a:t>In the western United States, </a:t>
            </a:r>
            <a:r>
              <a:rPr lang="en-US" altLang="en-US" dirty="0" err="1" smtClean="0"/>
              <a:t>dendrochronologists</a:t>
            </a:r>
            <a:r>
              <a:rPr lang="en-US" altLang="en-US" dirty="0" smtClean="0"/>
              <a:t> have dated juniper and redwood trees as having germinated from seed before 500 </a:t>
            </a:r>
            <a:r>
              <a:rPr lang="en-US" altLang="en-US" cap="small" dirty="0" err="1"/>
              <a:t>bce</a:t>
            </a:r>
            <a:r>
              <a:rPr lang="en-US" altLang="en-US" dirty="0" smtClean="0"/>
              <a:t>. </a:t>
            </a:r>
            <a:r>
              <a:rPr lang="en-US" altLang="en-US" dirty="0" smtClean="0"/>
              <a:t>The tree rings that allowed scientists to determine the ages of these ancient trees are</a:t>
            </a:r>
          </a:p>
        </p:txBody>
      </p:sp>
      <p:sp>
        <p:nvSpPr>
          <p:cNvPr id="40963" name="Rectangle 3"/>
          <p:cNvSpPr>
            <a:spLocks noGrp="1" noChangeArrowheads="1"/>
          </p:cNvSpPr>
          <p:nvPr>
            <p:ph idx="1"/>
          </p:nvPr>
        </p:nvSpPr>
        <p:spPr/>
        <p:txBody>
          <a:bodyPr/>
          <a:lstStyle/>
          <a:p>
            <a:r>
              <a:rPr lang="en-US" altLang="en-US" dirty="0" smtClean="0"/>
              <a:t>the result of collenchyma cells being produced each spring. </a:t>
            </a:r>
          </a:p>
          <a:p>
            <a:r>
              <a:rPr lang="en-US" altLang="en-US" b="1" dirty="0" smtClean="0"/>
              <a:t>formed by the vascular cambium simultaneously </a:t>
            </a:r>
            <a:br>
              <a:rPr lang="en-US" altLang="en-US" b="1" dirty="0" smtClean="0"/>
            </a:br>
            <a:r>
              <a:rPr lang="en-US" altLang="en-US" b="1" dirty="0" smtClean="0"/>
              <a:t>forming sapwood and secondary phloem.</a:t>
            </a:r>
          </a:p>
          <a:p>
            <a:r>
              <a:rPr lang="en-US" altLang="en-US" dirty="0" smtClean="0"/>
              <a:t>the result of cambial initials alternately forming sieve-tube elements and </a:t>
            </a:r>
            <a:r>
              <a:rPr lang="en-US" altLang="en-US" dirty="0" err="1" smtClean="0"/>
              <a:t>tracheids</a:t>
            </a:r>
            <a:r>
              <a:rPr lang="en-US" altLang="en-US" dirty="0" smtClean="0"/>
              <a:t>.</a:t>
            </a:r>
          </a:p>
          <a:p>
            <a:r>
              <a:rPr lang="en-US" altLang="en-US" dirty="0" smtClean="0"/>
              <a:t>the annual scars formed by the death of the periderm.</a:t>
            </a:r>
          </a:p>
          <a:p>
            <a:r>
              <a:rPr lang="en-US" altLang="en-US" dirty="0" smtClean="0"/>
              <a:t>a result of changes in diameter of vessel elements depending on available water and favorable temperature.</a:t>
            </a:r>
          </a:p>
        </p:txBody>
      </p:sp>
      <p:sp>
        <p:nvSpPr>
          <p:cNvPr id="4096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248611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a:t>Which of the following statements are incorrect?</a:t>
            </a:r>
            <a:endParaRPr lang="en-US" altLang="en-US" dirty="0" smtClean="0"/>
          </a:p>
        </p:txBody>
      </p:sp>
      <p:sp>
        <p:nvSpPr>
          <p:cNvPr id="6147" name="Content Placeholder 2"/>
          <p:cNvSpPr>
            <a:spLocks noGrp="1"/>
          </p:cNvSpPr>
          <p:nvPr>
            <p:ph idx="1"/>
          </p:nvPr>
        </p:nvSpPr>
        <p:spPr/>
        <p:txBody>
          <a:bodyPr/>
          <a:lstStyle/>
          <a:p>
            <a:r>
              <a:rPr lang="en-US" dirty="0" smtClean="0"/>
              <a:t>Stem </a:t>
            </a:r>
            <a:r>
              <a:rPr lang="en-US" dirty="0"/>
              <a:t>vascular bundles in monocots are in a ring.</a:t>
            </a:r>
          </a:p>
          <a:p>
            <a:r>
              <a:rPr lang="en-US" dirty="0" smtClean="0"/>
              <a:t>Dicot </a:t>
            </a:r>
            <a:r>
              <a:rPr lang="en-US" dirty="0"/>
              <a:t>roots are fibrous in structure.</a:t>
            </a:r>
          </a:p>
          <a:p>
            <a:r>
              <a:rPr lang="en-US" dirty="0" smtClean="0"/>
              <a:t>Pollen </a:t>
            </a:r>
            <a:r>
              <a:rPr lang="en-US" dirty="0"/>
              <a:t>in monocots has one opening.</a:t>
            </a:r>
          </a:p>
          <a:p>
            <a:r>
              <a:rPr lang="en-US" dirty="0" smtClean="0"/>
              <a:t>Dicots </a:t>
            </a:r>
            <a:r>
              <a:rPr lang="en-US" dirty="0"/>
              <a:t>have floral parts mostly in multiples of fours and fives.</a:t>
            </a:r>
          </a:p>
          <a:p>
            <a:r>
              <a:rPr lang="en-US" dirty="0" smtClean="0"/>
              <a:t>both </a:t>
            </a:r>
            <a:r>
              <a:rPr lang="en-US" dirty="0"/>
              <a:t>A and B</a:t>
            </a:r>
            <a:endParaRPr lang="en-US" altLang="en-US" dirty="0"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8141620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smtClean="0"/>
              <a:t>You lean back against an old oak on campus. Your back is touching the</a:t>
            </a:r>
          </a:p>
        </p:txBody>
      </p:sp>
      <p:sp>
        <p:nvSpPr>
          <p:cNvPr id="43011" name="Rectangle 3"/>
          <p:cNvSpPr>
            <a:spLocks noGrp="1" noChangeArrowheads="1"/>
          </p:cNvSpPr>
          <p:nvPr>
            <p:ph idx="1"/>
          </p:nvPr>
        </p:nvSpPr>
        <p:spPr/>
        <p:txBody>
          <a:bodyPr/>
          <a:lstStyle/>
          <a:p>
            <a:r>
              <a:rPr lang="en-US" altLang="en-US" smtClean="0"/>
              <a:t>primary phloem.</a:t>
            </a:r>
          </a:p>
          <a:p>
            <a:r>
              <a:rPr lang="en-US" altLang="en-US" smtClean="0"/>
              <a:t>cortex.</a:t>
            </a:r>
          </a:p>
          <a:p>
            <a:r>
              <a:rPr lang="en-US" altLang="en-US" smtClean="0"/>
              <a:t>epidermis.</a:t>
            </a:r>
          </a:p>
          <a:p>
            <a:r>
              <a:rPr lang="en-US" altLang="en-US" smtClean="0"/>
              <a:t>periderm.</a:t>
            </a:r>
          </a:p>
          <a:p>
            <a:r>
              <a:rPr lang="en-US" altLang="en-US" smtClean="0"/>
              <a:t>secondary phloem.</a:t>
            </a:r>
          </a:p>
        </p:txBody>
      </p:sp>
      <p:sp>
        <p:nvSpPr>
          <p:cNvPr id="4301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9493559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smtClean="0"/>
              <a:t>You lean back against an old oak on campus. Your back is touching the</a:t>
            </a:r>
          </a:p>
        </p:txBody>
      </p:sp>
      <p:sp>
        <p:nvSpPr>
          <p:cNvPr id="43011" name="Rectangle 3"/>
          <p:cNvSpPr>
            <a:spLocks noGrp="1" noChangeArrowheads="1"/>
          </p:cNvSpPr>
          <p:nvPr>
            <p:ph idx="1"/>
          </p:nvPr>
        </p:nvSpPr>
        <p:spPr/>
        <p:txBody>
          <a:bodyPr/>
          <a:lstStyle/>
          <a:p>
            <a:r>
              <a:rPr lang="en-US" altLang="en-US" dirty="0" smtClean="0"/>
              <a:t>primary phloem.</a:t>
            </a:r>
          </a:p>
          <a:p>
            <a:r>
              <a:rPr lang="en-US" altLang="en-US" dirty="0" smtClean="0"/>
              <a:t>cortex.</a:t>
            </a:r>
          </a:p>
          <a:p>
            <a:r>
              <a:rPr lang="en-US" altLang="en-US" dirty="0" smtClean="0"/>
              <a:t>epidermis.</a:t>
            </a:r>
          </a:p>
          <a:p>
            <a:r>
              <a:rPr lang="en-US" altLang="en-US" b="1" dirty="0" smtClean="0"/>
              <a:t>periderm.</a:t>
            </a:r>
          </a:p>
          <a:p>
            <a:r>
              <a:rPr lang="en-US" altLang="en-US" dirty="0" smtClean="0"/>
              <a:t>secondary phloem.</a:t>
            </a:r>
          </a:p>
        </p:txBody>
      </p:sp>
      <p:sp>
        <p:nvSpPr>
          <p:cNvPr id="43012"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9080891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smtClean="0"/>
              <a:t>The increase in girth of woody plants is primarily due to the increase in the production of</a:t>
            </a:r>
            <a:br>
              <a:rPr lang="en-US" altLang="en-US" smtClean="0"/>
            </a:br>
            <a:endParaRPr lang="en-US" altLang="en-US" smtClean="0"/>
          </a:p>
        </p:txBody>
      </p:sp>
      <p:sp>
        <p:nvSpPr>
          <p:cNvPr id="45059" name="Rectangle 3"/>
          <p:cNvSpPr>
            <a:spLocks noGrp="1" noChangeArrowheads="1"/>
          </p:cNvSpPr>
          <p:nvPr>
            <p:ph idx="1"/>
          </p:nvPr>
        </p:nvSpPr>
        <p:spPr/>
        <p:txBody>
          <a:bodyPr/>
          <a:lstStyle/>
          <a:p>
            <a:r>
              <a:rPr lang="en-US" altLang="en-US" smtClean="0"/>
              <a:t>phloem.</a:t>
            </a:r>
          </a:p>
          <a:p>
            <a:r>
              <a:rPr lang="en-US" altLang="en-US" smtClean="0"/>
              <a:t>xylem.</a:t>
            </a:r>
          </a:p>
          <a:p>
            <a:r>
              <a:rPr lang="en-US" altLang="en-US" smtClean="0"/>
              <a:t>pith.</a:t>
            </a:r>
          </a:p>
          <a:p>
            <a:r>
              <a:rPr lang="en-US" altLang="en-US" smtClean="0"/>
              <a:t>cortex.</a:t>
            </a:r>
          </a:p>
          <a:p>
            <a:r>
              <a:rPr lang="en-US" altLang="en-US" smtClean="0"/>
              <a:t>bark.</a:t>
            </a:r>
          </a:p>
        </p:txBody>
      </p:sp>
      <p:sp>
        <p:nvSpPr>
          <p:cNvPr id="4506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7180833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smtClean="0"/>
              <a:t>The increase in girth of woody plants is primarily due to the increase in the production of</a:t>
            </a:r>
            <a:br>
              <a:rPr lang="en-US" altLang="en-US" smtClean="0"/>
            </a:br>
            <a:endParaRPr lang="en-US" altLang="en-US" smtClean="0"/>
          </a:p>
        </p:txBody>
      </p:sp>
      <p:sp>
        <p:nvSpPr>
          <p:cNvPr id="45059" name="Rectangle 3"/>
          <p:cNvSpPr>
            <a:spLocks noGrp="1" noChangeArrowheads="1"/>
          </p:cNvSpPr>
          <p:nvPr>
            <p:ph idx="1"/>
          </p:nvPr>
        </p:nvSpPr>
        <p:spPr/>
        <p:txBody>
          <a:bodyPr/>
          <a:lstStyle/>
          <a:p>
            <a:r>
              <a:rPr lang="en-US" altLang="en-US" dirty="0" smtClean="0"/>
              <a:t>phloem.</a:t>
            </a:r>
          </a:p>
          <a:p>
            <a:r>
              <a:rPr lang="en-US" altLang="en-US" b="1" dirty="0" smtClean="0"/>
              <a:t>xylem.</a:t>
            </a:r>
          </a:p>
          <a:p>
            <a:r>
              <a:rPr lang="en-US" altLang="en-US" dirty="0" smtClean="0"/>
              <a:t>pith.</a:t>
            </a:r>
          </a:p>
          <a:p>
            <a:r>
              <a:rPr lang="en-US" altLang="en-US" dirty="0" smtClean="0"/>
              <a:t>cortex.</a:t>
            </a:r>
          </a:p>
          <a:p>
            <a:r>
              <a:rPr lang="en-US" altLang="en-US" dirty="0" smtClean="0"/>
              <a:t>bark.</a:t>
            </a:r>
          </a:p>
        </p:txBody>
      </p:sp>
      <p:sp>
        <p:nvSpPr>
          <p:cNvPr id="45060"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05329308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smtClean="0"/>
              <a:t>You carve your initials 1.5 m above the ground in a 10-m-tall tree sapling. If you return 20 years later and the tree is 25 m tall, your initials will be </a:t>
            </a:r>
            <a:r>
              <a:rPr lang="en-US" altLang="en-US" dirty="0"/>
              <a:t>_____ </a:t>
            </a:r>
            <a:r>
              <a:rPr lang="en-US" altLang="en-US" dirty="0" smtClean="0"/>
              <a:t>above the ground.</a:t>
            </a:r>
          </a:p>
        </p:txBody>
      </p:sp>
      <p:sp>
        <p:nvSpPr>
          <p:cNvPr id="47107" name="Rectangle 3"/>
          <p:cNvSpPr>
            <a:spLocks noGrp="1" noChangeArrowheads="1"/>
          </p:cNvSpPr>
          <p:nvPr>
            <p:ph idx="1"/>
          </p:nvPr>
        </p:nvSpPr>
        <p:spPr/>
        <p:txBody>
          <a:bodyPr/>
          <a:lstStyle/>
          <a:p>
            <a:r>
              <a:rPr lang="en-US" altLang="en-US" smtClean="0"/>
              <a:t>1.0 m</a:t>
            </a:r>
          </a:p>
          <a:p>
            <a:r>
              <a:rPr lang="en-US" altLang="en-US" smtClean="0"/>
              <a:t>1.5 m</a:t>
            </a:r>
          </a:p>
          <a:p>
            <a:r>
              <a:rPr lang="en-US" altLang="en-US" smtClean="0"/>
              <a:t>2.5 m</a:t>
            </a:r>
          </a:p>
          <a:p>
            <a:r>
              <a:rPr lang="en-US" altLang="en-US" smtClean="0"/>
              <a:t>11.5 m</a:t>
            </a:r>
          </a:p>
          <a:p>
            <a:r>
              <a:rPr lang="en-US" altLang="en-US" smtClean="0"/>
              <a:t>18.5 m</a:t>
            </a:r>
          </a:p>
        </p:txBody>
      </p:sp>
      <p:sp>
        <p:nvSpPr>
          <p:cNvPr id="4710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2095596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smtClean="0"/>
              <a:t>You carve your initials 1.5 m above the ground in a 10-m-tall tree sapling. If you return 20 years later and the tree is 25 m tall, your initials will be </a:t>
            </a:r>
            <a:r>
              <a:rPr lang="en-US" altLang="en-US" dirty="0"/>
              <a:t>_____ </a:t>
            </a:r>
            <a:r>
              <a:rPr lang="en-US" altLang="en-US" dirty="0" smtClean="0"/>
              <a:t>above the ground.</a:t>
            </a:r>
          </a:p>
        </p:txBody>
      </p:sp>
      <p:sp>
        <p:nvSpPr>
          <p:cNvPr id="47107" name="Rectangle 3"/>
          <p:cNvSpPr>
            <a:spLocks noGrp="1" noChangeArrowheads="1"/>
          </p:cNvSpPr>
          <p:nvPr>
            <p:ph idx="1"/>
          </p:nvPr>
        </p:nvSpPr>
        <p:spPr/>
        <p:txBody>
          <a:bodyPr/>
          <a:lstStyle/>
          <a:p>
            <a:r>
              <a:rPr lang="en-US" altLang="en-US" dirty="0" smtClean="0"/>
              <a:t>1.0 m</a:t>
            </a:r>
          </a:p>
          <a:p>
            <a:r>
              <a:rPr lang="en-US" altLang="en-US" b="1" dirty="0" smtClean="0"/>
              <a:t>1.5 m</a:t>
            </a:r>
          </a:p>
          <a:p>
            <a:r>
              <a:rPr lang="en-US" altLang="en-US" dirty="0" smtClean="0"/>
              <a:t>2.5 m</a:t>
            </a:r>
          </a:p>
          <a:p>
            <a:r>
              <a:rPr lang="en-US" altLang="en-US" dirty="0" smtClean="0"/>
              <a:t>11.5 m</a:t>
            </a:r>
          </a:p>
          <a:p>
            <a:r>
              <a:rPr lang="en-US" altLang="en-US" dirty="0" smtClean="0"/>
              <a:t>18.5 m</a:t>
            </a:r>
          </a:p>
        </p:txBody>
      </p:sp>
      <p:sp>
        <p:nvSpPr>
          <p:cNvPr id="47108"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2994737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smtClean="0"/>
              <a:t>Which of the following constitutes bark?</a:t>
            </a:r>
          </a:p>
        </p:txBody>
      </p:sp>
      <p:sp>
        <p:nvSpPr>
          <p:cNvPr id="49155" name="Rectangle 3"/>
          <p:cNvSpPr>
            <a:spLocks noGrp="1" noChangeArrowheads="1"/>
          </p:cNvSpPr>
          <p:nvPr>
            <p:ph idx="1"/>
          </p:nvPr>
        </p:nvSpPr>
        <p:spPr/>
        <p:txBody>
          <a:bodyPr/>
          <a:lstStyle/>
          <a:p>
            <a:r>
              <a:rPr lang="en-US" altLang="en-US" smtClean="0"/>
              <a:t>phelloderm</a:t>
            </a:r>
          </a:p>
          <a:p>
            <a:r>
              <a:rPr lang="en-US" altLang="en-US" smtClean="0"/>
              <a:t>cork cambium and derivatives</a:t>
            </a:r>
          </a:p>
          <a:p>
            <a:r>
              <a:rPr lang="en-US" altLang="en-US" smtClean="0"/>
              <a:t>all cells external to the vascular cambium</a:t>
            </a:r>
          </a:p>
          <a:p>
            <a:r>
              <a:rPr lang="en-US" altLang="en-US" smtClean="0"/>
              <a:t>primary phloem and periderm tissue</a:t>
            </a:r>
          </a:p>
          <a:p>
            <a:r>
              <a:rPr lang="en-US" altLang="en-US" smtClean="0"/>
              <a:t>all living cells in the stem</a:t>
            </a:r>
          </a:p>
        </p:txBody>
      </p:sp>
      <p:sp>
        <p:nvSpPr>
          <p:cNvPr id="49156"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23499020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smtClean="0"/>
              <a:t>Which of the following constitutes bark?</a:t>
            </a:r>
          </a:p>
        </p:txBody>
      </p:sp>
      <p:sp>
        <p:nvSpPr>
          <p:cNvPr id="49155" name="Rectangle 3"/>
          <p:cNvSpPr>
            <a:spLocks noGrp="1" noChangeArrowheads="1"/>
          </p:cNvSpPr>
          <p:nvPr>
            <p:ph idx="1"/>
          </p:nvPr>
        </p:nvSpPr>
        <p:spPr/>
        <p:txBody>
          <a:bodyPr/>
          <a:lstStyle/>
          <a:p>
            <a:r>
              <a:rPr lang="en-US" altLang="en-US" dirty="0" err="1" smtClean="0"/>
              <a:t>phelloderm</a:t>
            </a:r>
            <a:endParaRPr lang="en-US" altLang="en-US" dirty="0" smtClean="0"/>
          </a:p>
          <a:p>
            <a:r>
              <a:rPr lang="en-US" altLang="en-US" dirty="0" smtClean="0"/>
              <a:t>cork cambium and derivatives</a:t>
            </a:r>
          </a:p>
          <a:p>
            <a:r>
              <a:rPr lang="en-US" altLang="en-US" b="1" dirty="0" smtClean="0"/>
              <a:t>all cells external to the vascular cambium</a:t>
            </a:r>
          </a:p>
          <a:p>
            <a:r>
              <a:rPr lang="en-US" altLang="en-US" dirty="0" smtClean="0"/>
              <a:t>primary phloem and periderm tissue</a:t>
            </a:r>
          </a:p>
          <a:p>
            <a:r>
              <a:rPr lang="en-US" altLang="en-US" dirty="0" smtClean="0"/>
              <a:t>all living cells in the stem</a:t>
            </a:r>
          </a:p>
        </p:txBody>
      </p:sp>
      <p:sp>
        <p:nvSpPr>
          <p:cNvPr id="49156"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227350481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smtClean="0"/>
              <a:t>Which of the following tissue types is unique to leaves?</a:t>
            </a:r>
          </a:p>
        </p:txBody>
      </p:sp>
      <p:sp>
        <p:nvSpPr>
          <p:cNvPr id="51203" name="Rectangle 3"/>
          <p:cNvSpPr>
            <a:spLocks noGrp="1" noChangeArrowheads="1"/>
          </p:cNvSpPr>
          <p:nvPr>
            <p:ph idx="1"/>
          </p:nvPr>
        </p:nvSpPr>
        <p:spPr/>
        <p:txBody>
          <a:bodyPr/>
          <a:lstStyle/>
          <a:p>
            <a:r>
              <a:rPr lang="en-US" altLang="en-US" smtClean="0"/>
              <a:t>stomata</a:t>
            </a:r>
          </a:p>
          <a:p>
            <a:r>
              <a:rPr lang="en-US" altLang="en-US" smtClean="0"/>
              <a:t>cortex</a:t>
            </a:r>
          </a:p>
          <a:p>
            <a:r>
              <a:rPr lang="en-US" altLang="en-US" smtClean="0"/>
              <a:t>xylem</a:t>
            </a:r>
          </a:p>
          <a:p>
            <a:r>
              <a:rPr lang="en-US" altLang="en-US" smtClean="0"/>
              <a:t>mesophyll</a:t>
            </a:r>
          </a:p>
          <a:p>
            <a:r>
              <a:rPr lang="en-US" altLang="en-US" smtClean="0"/>
              <a:t>meristem</a:t>
            </a:r>
          </a:p>
        </p:txBody>
      </p:sp>
      <p:sp>
        <p:nvSpPr>
          <p:cNvPr id="5120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53838207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smtClean="0"/>
              <a:t>Which of the following tissue types is unique to leaves?</a:t>
            </a:r>
          </a:p>
        </p:txBody>
      </p:sp>
      <p:sp>
        <p:nvSpPr>
          <p:cNvPr id="51203" name="Rectangle 3"/>
          <p:cNvSpPr>
            <a:spLocks noGrp="1" noChangeArrowheads="1"/>
          </p:cNvSpPr>
          <p:nvPr>
            <p:ph idx="1"/>
          </p:nvPr>
        </p:nvSpPr>
        <p:spPr/>
        <p:txBody>
          <a:bodyPr/>
          <a:lstStyle/>
          <a:p>
            <a:r>
              <a:rPr lang="en-US" altLang="en-US" dirty="0" smtClean="0"/>
              <a:t>stomata</a:t>
            </a:r>
          </a:p>
          <a:p>
            <a:r>
              <a:rPr lang="en-US" altLang="en-US" dirty="0" smtClean="0"/>
              <a:t>cortex</a:t>
            </a:r>
          </a:p>
          <a:p>
            <a:r>
              <a:rPr lang="en-US" altLang="en-US" dirty="0" smtClean="0"/>
              <a:t>xylem</a:t>
            </a:r>
          </a:p>
          <a:p>
            <a:r>
              <a:rPr lang="en-US" altLang="en-US" b="1" dirty="0" smtClean="0"/>
              <a:t>mesophyll</a:t>
            </a:r>
          </a:p>
          <a:p>
            <a:r>
              <a:rPr lang="en-US" altLang="en-US" dirty="0" smtClean="0"/>
              <a:t>meristem</a:t>
            </a:r>
          </a:p>
        </p:txBody>
      </p:sp>
      <p:sp>
        <p:nvSpPr>
          <p:cNvPr id="5120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790473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a:t>Which of the following statements are incorrect?</a:t>
            </a:r>
            <a:endParaRPr lang="en-US" altLang="en-US" dirty="0" smtClean="0"/>
          </a:p>
        </p:txBody>
      </p:sp>
      <p:sp>
        <p:nvSpPr>
          <p:cNvPr id="6147" name="Content Placeholder 2"/>
          <p:cNvSpPr>
            <a:spLocks noGrp="1"/>
          </p:cNvSpPr>
          <p:nvPr>
            <p:ph idx="1"/>
          </p:nvPr>
        </p:nvSpPr>
        <p:spPr/>
        <p:txBody>
          <a:bodyPr/>
          <a:lstStyle/>
          <a:p>
            <a:r>
              <a:rPr lang="en-US" dirty="0" smtClean="0"/>
              <a:t>Stem </a:t>
            </a:r>
            <a:r>
              <a:rPr lang="en-US" dirty="0"/>
              <a:t>vascular bundles in monocots are in a ring.</a:t>
            </a:r>
          </a:p>
          <a:p>
            <a:r>
              <a:rPr lang="en-US" dirty="0" smtClean="0"/>
              <a:t>Dicot </a:t>
            </a:r>
            <a:r>
              <a:rPr lang="en-US" dirty="0"/>
              <a:t>roots are fibrous in structure.</a:t>
            </a:r>
          </a:p>
          <a:p>
            <a:r>
              <a:rPr lang="en-US" dirty="0" smtClean="0"/>
              <a:t>Pollen </a:t>
            </a:r>
            <a:r>
              <a:rPr lang="en-US" dirty="0"/>
              <a:t>in monocots has one opening.</a:t>
            </a:r>
          </a:p>
          <a:p>
            <a:r>
              <a:rPr lang="en-US" dirty="0" smtClean="0"/>
              <a:t>Dicots </a:t>
            </a:r>
            <a:r>
              <a:rPr lang="en-US" dirty="0"/>
              <a:t>have floral parts mostly in multiples of fours and fives.</a:t>
            </a:r>
          </a:p>
          <a:p>
            <a:r>
              <a:rPr lang="en-US" b="1" dirty="0" smtClean="0"/>
              <a:t>both </a:t>
            </a:r>
            <a:r>
              <a:rPr lang="en-US" b="1" dirty="0"/>
              <a:t>A and B</a:t>
            </a:r>
            <a:endParaRPr lang="en-US" altLang="en-US" b="1" dirty="0" smtClean="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204179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smtClean="0"/>
              <a:t>Swamp plants, or mangroves, have developed _____ as an adaptation to obtain _____ from the atmospheric air.</a:t>
            </a:r>
          </a:p>
        </p:txBody>
      </p:sp>
      <p:sp>
        <p:nvSpPr>
          <p:cNvPr id="8195" name="Content Placeholder 2"/>
          <p:cNvSpPr>
            <a:spLocks noGrp="1"/>
          </p:cNvSpPr>
          <p:nvPr>
            <p:ph idx="1"/>
          </p:nvPr>
        </p:nvSpPr>
        <p:spPr/>
        <p:txBody>
          <a:bodyPr/>
          <a:lstStyle/>
          <a:p>
            <a:r>
              <a:rPr lang="en-US" altLang="en-US" dirty="0" smtClean="0"/>
              <a:t>strangling roots; carbon dioxide</a:t>
            </a:r>
          </a:p>
          <a:p>
            <a:r>
              <a:rPr lang="en-US" altLang="en-US" dirty="0" smtClean="0"/>
              <a:t>pneumatophores; carbon dioxide</a:t>
            </a:r>
          </a:p>
          <a:p>
            <a:r>
              <a:rPr lang="en-US" altLang="en-US" dirty="0" smtClean="0"/>
              <a:t>pneumatophores; oxygen</a:t>
            </a:r>
          </a:p>
          <a:p>
            <a:r>
              <a:rPr lang="en-US" altLang="en-US" dirty="0" smtClean="0"/>
              <a:t>strangling roots; oxygen</a:t>
            </a:r>
          </a:p>
          <a:p>
            <a:r>
              <a:rPr lang="en-US" altLang="en-US" dirty="0" smtClean="0"/>
              <a:t>none of the above</a:t>
            </a:r>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006112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smtClean="0"/>
              <a:t>Swamp plants, or mangroves, have developed _____ as an adaptation to obtain _____ from the atmospheric air.</a:t>
            </a:r>
          </a:p>
        </p:txBody>
      </p:sp>
      <p:sp>
        <p:nvSpPr>
          <p:cNvPr id="8195" name="Content Placeholder 2"/>
          <p:cNvSpPr>
            <a:spLocks noGrp="1"/>
          </p:cNvSpPr>
          <p:nvPr>
            <p:ph idx="1"/>
          </p:nvPr>
        </p:nvSpPr>
        <p:spPr/>
        <p:txBody>
          <a:bodyPr/>
          <a:lstStyle/>
          <a:p>
            <a:r>
              <a:rPr lang="en-US" altLang="en-US" dirty="0" smtClean="0"/>
              <a:t>strangling roots; carbon dioxide</a:t>
            </a:r>
          </a:p>
          <a:p>
            <a:r>
              <a:rPr lang="en-US" altLang="en-US" dirty="0" smtClean="0"/>
              <a:t>pneumatophores; carbon dioxide</a:t>
            </a:r>
          </a:p>
          <a:p>
            <a:r>
              <a:rPr lang="en-US" altLang="en-US" b="1" dirty="0" smtClean="0"/>
              <a:t>pneumatophores; oxygen</a:t>
            </a:r>
          </a:p>
          <a:p>
            <a:r>
              <a:rPr lang="en-US" altLang="en-US" dirty="0" smtClean="0"/>
              <a:t>strangling roots; oxygen</a:t>
            </a:r>
          </a:p>
          <a:p>
            <a:r>
              <a:rPr lang="en-US" altLang="en-US" dirty="0" smtClean="0"/>
              <a:t>none of the above</a:t>
            </a:r>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41000623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mtClean="0"/>
              <a:t>Plant meristems</a:t>
            </a:r>
          </a:p>
        </p:txBody>
      </p:sp>
      <p:sp>
        <p:nvSpPr>
          <p:cNvPr id="10243" name="Rectangle 3"/>
          <p:cNvSpPr>
            <a:spLocks noGrp="1" noChangeArrowheads="1"/>
          </p:cNvSpPr>
          <p:nvPr>
            <p:ph idx="1"/>
          </p:nvPr>
        </p:nvSpPr>
        <p:spPr/>
        <p:txBody>
          <a:bodyPr/>
          <a:lstStyle/>
          <a:p>
            <a:r>
              <a:rPr lang="en-US" altLang="en-US" dirty="0" smtClean="0"/>
              <a:t>offer structural support to reproductive organs. </a:t>
            </a:r>
          </a:p>
          <a:p>
            <a:r>
              <a:rPr lang="en-US" altLang="en-US" dirty="0" smtClean="0"/>
              <a:t>generate new cells for growth and control the developmental phases of plants.</a:t>
            </a:r>
          </a:p>
          <a:p>
            <a:r>
              <a:rPr lang="en-US" altLang="en-US" dirty="0" smtClean="0"/>
              <a:t>are only located at the young growing tips of branches.</a:t>
            </a:r>
          </a:p>
          <a:p>
            <a:r>
              <a:rPr lang="en-US" altLang="en-US" dirty="0" smtClean="0"/>
              <a:t>are the cells adjacent to the stomata.</a:t>
            </a:r>
          </a:p>
        </p:txBody>
      </p:sp>
      <p:sp>
        <p:nvSpPr>
          <p:cNvPr id="1024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4" name="Footer Placeholder 3"/>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3462847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mtClean="0"/>
              <a:t>Plant meristems</a:t>
            </a:r>
          </a:p>
        </p:txBody>
      </p:sp>
      <p:sp>
        <p:nvSpPr>
          <p:cNvPr id="10243" name="Rectangle 3"/>
          <p:cNvSpPr>
            <a:spLocks noGrp="1" noChangeArrowheads="1"/>
          </p:cNvSpPr>
          <p:nvPr>
            <p:ph idx="1"/>
          </p:nvPr>
        </p:nvSpPr>
        <p:spPr/>
        <p:txBody>
          <a:bodyPr/>
          <a:lstStyle/>
          <a:p>
            <a:r>
              <a:rPr lang="en-US" altLang="en-US" dirty="0" smtClean="0"/>
              <a:t>offer structural support to reproductive organs. </a:t>
            </a:r>
          </a:p>
          <a:p>
            <a:r>
              <a:rPr lang="en-US" altLang="en-US" b="1" dirty="0" smtClean="0"/>
              <a:t>generate new cells for growth and control the developmental phases of plants.</a:t>
            </a:r>
          </a:p>
          <a:p>
            <a:r>
              <a:rPr lang="en-US" altLang="en-US" dirty="0" smtClean="0"/>
              <a:t>are only located at the young growing tips of branches.</a:t>
            </a:r>
          </a:p>
          <a:p>
            <a:r>
              <a:rPr lang="en-US" altLang="en-US" dirty="0" smtClean="0"/>
              <a:t>are the cells adjacent to the stomata.</a:t>
            </a:r>
          </a:p>
        </p:txBody>
      </p:sp>
      <p:sp>
        <p:nvSpPr>
          <p:cNvPr id="10244" name="Text Box 4"/>
          <p:cNvSpPr txBox="1">
            <a:spLocks noChangeArrowheads="1"/>
          </p:cNvSpPr>
          <p:nvPr/>
        </p:nvSpPr>
        <p:spPr bwMode="auto">
          <a:xfrm>
            <a:off x="6362700" y="5183188"/>
            <a:ext cx="16287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000">
                <a:solidFill>
                  <a:schemeClr val="tx1"/>
                </a:solidFill>
                <a:latin typeface="Arial" charset="0"/>
                <a:cs typeface="Arial" charset="0"/>
              </a:defRPr>
            </a:lvl1pPr>
            <a:lvl2pPr marL="742950" indent="-285750">
              <a:defRPr sz="2600">
                <a:solidFill>
                  <a:schemeClr val="tx1"/>
                </a:solidFill>
                <a:latin typeface="Arial" charset="0"/>
                <a:cs typeface="Arial" charset="0"/>
              </a:defRPr>
            </a:lvl2pPr>
            <a:lvl3pPr marL="1143000" indent="-228600">
              <a:defRPr sz="2400">
                <a:solidFill>
                  <a:schemeClr val="tx1"/>
                </a:solidFill>
                <a:latin typeface="Arial" charset="0"/>
                <a:cs typeface="Arial" charset="0"/>
              </a:defRPr>
            </a:lvl3pPr>
            <a:lvl4pPr marL="1600200" indent="-228600">
              <a:defRPr sz="2200">
                <a:solidFill>
                  <a:schemeClr val="tx1"/>
                </a:solidFill>
                <a:latin typeface="Arial" charset="0"/>
                <a:cs typeface="Arial" charset="0"/>
              </a:defRPr>
            </a:lvl4pPr>
            <a:lvl5pPr marL="2057400" indent="-228600">
              <a:defRPr sz="2200">
                <a:solidFill>
                  <a:schemeClr val="tx1"/>
                </a:solidFill>
                <a:latin typeface="Arial" charset="0"/>
                <a:cs typeface="Arial" charset="0"/>
              </a:defRPr>
            </a:lvl5pPr>
            <a:lvl6pPr marL="2514600" indent="-228600" eaLnBrk="0" hangingPunct="0">
              <a:spcBef>
                <a:spcPct val="20000"/>
              </a:spcBef>
              <a:defRPr sz="2200">
                <a:solidFill>
                  <a:schemeClr val="tx1"/>
                </a:solidFill>
                <a:latin typeface="Arial" charset="0"/>
                <a:cs typeface="Arial" charset="0"/>
              </a:defRPr>
            </a:lvl6pPr>
            <a:lvl7pPr marL="2971800" indent="-228600" eaLnBrk="0" hangingPunct="0">
              <a:spcBef>
                <a:spcPct val="20000"/>
              </a:spcBef>
              <a:defRPr sz="2200">
                <a:solidFill>
                  <a:schemeClr val="tx1"/>
                </a:solidFill>
                <a:latin typeface="Arial" charset="0"/>
                <a:cs typeface="Arial" charset="0"/>
              </a:defRPr>
            </a:lvl7pPr>
            <a:lvl8pPr marL="3429000" indent="-228600" eaLnBrk="0" hangingPunct="0">
              <a:spcBef>
                <a:spcPct val="20000"/>
              </a:spcBef>
              <a:defRPr sz="2200">
                <a:solidFill>
                  <a:schemeClr val="tx1"/>
                </a:solidFill>
                <a:latin typeface="Arial" charset="0"/>
                <a:cs typeface="Arial" charset="0"/>
              </a:defRPr>
            </a:lvl8pPr>
            <a:lvl9pPr marL="3886200" indent="-228600" eaLnBrk="0" hangingPunct="0">
              <a:spcBef>
                <a:spcPct val="20000"/>
              </a:spcBef>
              <a:defRPr sz="2200">
                <a:solidFill>
                  <a:schemeClr val="tx1"/>
                </a:solidFill>
                <a:latin typeface="Arial" charset="0"/>
                <a:cs typeface="Arial" charset="0"/>
              </a:defRPr>
            </a:lvl9pPr>
          </a:lstStyle>
          <a:p>
            <a:pPr algn="r"/>
            <a:endParaRPr lang="en-US" altLang="en-US" sz="1800"/>
          </a:p>
        </p:txBody>
      </p:sp>
      <p:sp>
        <p:nvSpPr>
          <p:cNvPr id="2" name="Footer Placeholder 1"/>
          <p:cNvSpPr>
            <a:spLocks noGrp="1"/>
          </p:cNvSpPr>
          <p:nvPr>
            <p:ph type="ftr" sz="quarter" idx="3"/>
          </p:nvPr>
        </p:nvSpPr>
        <p:spPr/>
        <p:txBody>
          <a:bodyPr/>
          <a:lstStyle/>
          <a:p>
            <a:r>
              <a:rPr lang="en-US" smtClean="0"/>
              <a:t> © 2016 Pearson Education, Inc.</a:t>
            </a:r>
            <a:endParaRPr lang="en-US" dirty="0"/>
          </a:p>
        </p:txBody>
      </p:sp>
    </p:spTree>
    <p:extLst>
      <p:ext uri="{BB962C8B-B14F-4D97-AF65-F5344CB8AC3E}">
        <p14:creationId xmlns:p14="http://schemas.microsoft.com/office/powerpoint/2010/main" val="104777581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GAMESHOW" val="False"/>
  <p:tag name="PPTVERSION" val="XP"/>
</p:tagLst>
</file>

<file path=ppt/theme/theme1.xml><?xml version="1.0" encoding="utf-8"?>
<a:theme xmlns:a="http://schemas.openxmlformats.org/drawingml/2006/main" name="BIF2e_Clicker_Template">
  <a:themeElements>
    <a:clrScheme name="1_CC4eActiveLectureQuestions 15">
      <a:dk1>
        <a:srgbClr val="000000"/>
      </a:dk1>
      <a:lt1>
        <a:srgbClr val="FFFFFF"/>
      </a:lt1>
      <a:dk2>
        <a:srgbClr val="0060AF"/>
      </a:dk2>
      <a:lt2>
        <a:srgbClr val="000000"/>
      </a:lt2>
      <a:accent1>
        <a:srgbClr val="F7955A"/>
      </a:accent1>
      <a:accent2>
        <a:srgbClr val="009247"/>
      </a:accent2>
      <a:accent3>
        <a:srgbClr val="FFFFFF"/>
      </a:accent3>
      <a:accent4>
        <a:srgbClr val="000000"/>
      </a:accent4>
      <a:accent5>
        <a:srgbClr val="FAC8B5"/>
      </a:accent5>
      <a:accent6>
        <a:srgbClr val="00843F"/>
      </a:accent6>
      <a:hlink>
        <a:srgbClr val="009999"/>
      </a:hlink>
      <a:folHlink>
        <a:srgbClr val="99CC00"/>
      </a:folHlink>
    </a:clrScheme>
    <a:fontScheme name="Custom 2">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1_CC4eActiveLectureQuestion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C4eActiveLectureQuestion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C4eActiveLectureQuestion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C4eActiveLectureQuestion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C4eActiveLectureQuestion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C4eActiveLectureQuestion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C4eActiveLectureQuestion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C4eActiveLectureQuestion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C4eActiveLectureQuestion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C4eActiveLectureQuestion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C4eActiveLectureQuestion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C4eActiveLectureQuestions 13">
        <a:dk1>
          <a:srgbClr val="000000"/>
        </a:dk1>
        <a:lt1>
          <a:srgbClr val="FFFFFF"/>
        </a:lt1>
        <a:dk2>
          <a:srgbClr val="005472"/>
        </a:dk2>
        <a:lt2>
          <a:srgbClr val="00000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14">
        <a:dk1>
          <a:srgbClr val="000000"/>
        </a:dk1>
        <a:lt1>
          <a:srgbClr val="FFFFFF"/>
        </a:lt1>
        <a:dk2>
          <a:srgbClr val="333399"/>
        </a:dk2>
        <a:lt2>
          <a:srgbClr val="000000"/>
        </a:lt2>
        <a:accent1>
          <a:srgbClr val="B7DAB8"/>
        </a:accent1>
        <a:accent2>
          <a:srgbClr val="005472"/>
        </a:accent2>
        <a:accent3>
          <a:srgbClr val="FFFFFF"/>
        </a:accent3>
        <a:accent4>
          <a:srgbClr val="000000"/>
        </a:accent4>
        <a:accent5>
          <a:srgbClr val="D8EAD8"/>
        </a:accent5>
        <a:accent6>
          <a:srgbClr val="004B67"/>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C4eActiveLectureQuestions 15">
        <a:dk1>
          <a:srgbClr val="000000"/>
        </a:dk1>
        <a:lt1>
          <a:srgbClr val="FFFFFF"/>
        </a:lt1>
        <a:dk2>
          <a:srgbClr val="0060AF"/>
        </a:dk2>
        <a:lt2>
          <a:srgbClr val="000000"/>
        </a:lt2>
        <a:accent1>
          <a:srgbClr val="F7955A"/>
        </a:accent1>
        <a:accent2>
          <a:srgbClr val="009247"/>
        </a:accent2>
        <a:accent3>
          <a:srgbClr val="FFFFFF"/>
        </a:accent3>
        <a:accent4>
          <a:srgbClr val="000000"/>
        </a:accent4>
        <a:accent5>
          <a:srgbClr val="FAC8B5"/>
        </a:accent5>
        <a:accent6>
          <a:srgbClr val="00843F"/>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BIF2e_Clicker_Template" id="{E27C271B-F905-4E53-9637-7F905E2639B8}" vid="{9B04F184-6B16-4A18-A4BB-2C00D305D9A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BIF2e_Clicker_Template</Template>
  <TotalTime>14224</TotalTime>
  <Words>2378</Words>
  <Application>Microsoft Office PowerPoint</Application>
  <PresentationFormat>On-screen Show (4:3)</PresentationFormat>
  <Paragraphs>407</Paragraphs>
  <Slides>49</Slides>
  <Notes>49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ＭＳ Ｐゴシック</vt:lpstr>
      <vt:lpstr>Arial</vt:lpstr>
      <vt:lpstr>Times New Roman</vt:lpstr>
      <vt:lpstr>Wingdings</vt:lpstr>
      <vt:lpstr>BIF2e_Clicker_Template</vt:lpstr>
      <vt:lpstr>PowerPoint Presentation</vt:lpstr>
      <vt:lpstr>Plants differ from animals in that their growth is more likely to be</vt:lpstr>
      <vt:lpstr>Plants differ from animals in that their growth is more likely to be</vt:lpstr>
      <vt:lpstr>Which of the following statements are incorrect?</vt:lpstr>
      <vt:lpstr>Which of the following statements are incorrect?</vt:lpstr>
      <vt:lpstr>Swamp plants, or mangroves, have developed _____ as an adaptation to obtain _____ from the atmospheric air.</vt:lpstr>
      <vt:lpstr>Swamp plants, or mangroves, have developed _____ as an adaptation to obtain _____ from the atmospheric air.</vt:lpstr>
      <vt:lpstr>Plant meristems</vt:lpstr>
      <vt:lpstr>Plant meristems</vt:lpstr>
      <vt:lpstr>Which of the following plant parts is a modified stem?</vt:lpstr>
      <vt:lpstr>Which of the following plant parts is a modified stem?</vt:lpstr>
      <vt:lpstr>As a woody stem grows, the cells and function of the epidermis are taken over by the </vt:lpstr>
      <vt:lpstr>As a woody stem grows, the cells and function of the epidermis are taken over by the </vt:lpstr>
      <vt:lpstr>Which of the following plant parts is not a modified leaf?</vt:lpstr>
      <vt:lpstr>Which of the following plant parts is not a modified leaf?</vt:lpstr>
      <vt:lpstr>A difference between a stem and a root in secondary growth is that the root lacks </vt:lpstr>
      <vt:lpstr>A difference between a stem and a root in secondary growth is that the root lacks </vt:lpstr>
      <vt:lpstr>Which of the following adaptations allows for transporting water in woody stems?</vt:lpstr>
      <vt:lpstr>Which of the following adaptations allows for transporting water in woody stems?</vt:lpstr>
      <vt:lpstr>Large amounts of lignin are found in _____ of a stem in dicot plants.</vt:lpstr>
      <vt:lpstr>Large amounts of lignin are found in _____ of a stem in dicot plants.</vt:lpstr>
      <vt:lpstr>The cell connections between the sieve-tube elements and the companion cells in dicot plants are referred as _____.</vt:lpstr>
      <vt:lpstr>The cell connections between the sieve-tube elements and the companion cells in dicot plants are referred as _____.</vt:lpstr>
      <vt:lpstr>The endodermis </vt:lpstr>
      <vt:lpstr>The endodermis </vt:lpstr>
      <vt:lpstr>A dicot stem is composed of (1) pith, (2) cortex, (3) xylem, (4) phloem, and (5) vascular cambium. Which of the following gives the correct order moving from the center to periphery (outside) in a stem cross section? </vt:lpstr>
      <vt:lpstr>A dicot stem is composed of (1) pith, (2) cortex, (3) xylem, (4) phloem, and (5) vascular cambium. Which of the following gives the correct order moving from the center to periphery (outside) in a stem cross section? </vt:lpstr>
      <vt:lpstr>Roots grow longer primarily by</vt:lpstr>
      <vt:lpstr>Roots grow longer primarily by</vt:lpstr>
      <vt:lpstr>Sugars formed in the leaves through photosynthesis get to the roots through the </vt:lpstr>
      <vt:lpstr>Sugars formed in the leaves through photosynthesis get to the roots through the </vt:lpstr>
      <vt:lpstr>A dicot leaf is composed of (1) a spongy mesophyll, (2) the stoma, (3) the vascular bundles, (4) the cuticle, and (5) the palisade mesophyll. Which of the following gives the correct order moving from the outside to the center in a leaf cross section? </vt:lpstr>
      <vt:lpstr>A dicot leaf is composed of (1) a spongy mesophyll, (2) the stoma, (3) the vascular bundles, (4) the cuticle, and (5) the palisade mesophyll. Which of the following gives the correct order moving from the outside to the center in a leaf cross section? </vt:lpstr>
      <vt:lpstr>When you are eating home fries (potatoes) with onions, you’re eating</vt:lpstr>
      <vt:lpstr>When you are eating home fries (potatoes) with onions, you’re eating</vt:lpstr>
      <vt:lpstr>The wood in your pencil is mainly composed of </vt:lpstr>
      <vt:lpstr>The wood in your pencil is mainly composed of </vt:lpstr>
      <vt:lpstr>In the western United States, dendrochronologists have dated juniper and redwood trees as having germinated from seed before 500 bce. The tree rings that allowed scientists to determine the ages of these ancient trees are</vt:lpstr>
      <vt:lpstr>In the western United States, dendrochronologists have dated juniper and redwood trees as having germinated from seed before 500 bce. The tree rings that allowed scientists to determine the ages of these ancient trees are</vt:lpstr>
      <vt:lpstr>You lean back against an old oak on campus. Your back is touching the</vt:lpstr>
      <vt:lpstr>You lean back against an old oak on campus. Your back is touching the</vt:lpstr>
      <vt:lpstr>The increase in girth of woody plants is primarily due to the increase in the production of </vt:lpstr>
      <vt:lpstr>The increase in girth of woody plants is primarily due to the increase in the production of </vt:lpstr>
      <vt:lpstr>You carve your initials 1.5 m above the ground in a 10-m-tall tree sapling. If you return 20 years later and the tree is 25 m tall, your initials will be _____ above the ground.</vt:lpstr>
      <vt:lpstr>You carve your initials 1.5 m above the ground in a 10-m-tall tree sapling. If you return 20 years later and the tree is 25 m tall, your initials will be _____ above the ground.</vt:lpstr>
      <vt:lpstr>Which of the following constitutes bark?</vt:lpstr>
      <vt:lpstr>Which of the following constitutes bark?</vt:lpstr>
      <vt:lpstr>Which of the following tissue types is unique to leaves?</vt:lpstr>
      <vt:lpstr>Which of the following tissue types is unique to leaves?</vt:lpstr>
    </vt:vector>
  </TitlesOfParts>
  <Manager/>
  <Company>Pearson</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Christopher Delgado</dc:creator>
  <cp:keywords/>
  <dc:description/>
  <cp:lastModifiedBy>Jennifer Hastings</cp:lastModifiedBy>
  <cp:revision>697</cp:revision>
  <cp:lastPrinted>2005-03-24T12:52:04Z</cp:lastPrinted>
  <dcterms:created xsi:type="dcterms:W3CDTF">2010-10-31T21:38:30Z</dcterms:created>
  <dcterms:modified xsi:type="dcterms:W3CDTF">2015-11-04T17:23:55Z</dcterms:modified>
  <cp:category/>
</cp:coreProperties>
</file>