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8" r:id="rId1"/>
  </p:sldMasterIdLst>
  <p:notesMasterIdLst>
    <p:notesMasterId r:id="rId51"/>
  </p:notesMasterIdLst>
  <p:handoutMasterIdLst>
    <p:handoutMasterId r:id="rId52"/>
  </p:handoutMasterIdLst>
  <p:sldIdLst>
    <p:sldId id="359" r:id="rId2"/>
    <p:sldId id="360" r:id="rId3"/>
    <p:sldId id="361" r:id="rId4"/>
    <p:sldId id="362" r:id="rId5"/>
    <p:sldId id="363" r:id="rId6"/>
    <p:sldId id="364" r:id="rId7"/>
    <p:sldId id="365" r:id="rId8"/>
    <p:sldId id="366" r:id="rId9"/>
    <p:sldId id="367" r:id="rId10"/>
    <p:sldId id="368" r:id="rId11"/>
    <p:sldId id="369" r:id="rId12"/>
    <p:sldId id="370" r:id="rId13"/>
    <p:sldId id="371" r:id="rId14"/>
    <p:sldId id="372" r:id="rId15"/>
    <p:sldId id="373" r:id="rId16"/>
    <p:sldId id="374" r:id="rId17"/>
    <p:sldId id="375" r:id="rId18"/>
    <p:sldId id="376" r:id="rId19"/>
    <p:sldId id="377" r:id="rId20"/>
    <p:sldId id="378" r:id="rId21"/>
    <p:sldId id="408" r:id="rId22"/>
    <p:sldId id="380" r:id="rId23"/>
    <p:sldId id="409" r:id="rId24"/>
    <p:sldId id="382" r:id="rId25"/>
    <p:sldId id="410" r:id="rId26"/>
    <p:sldId id="384" r:id="rId27"/>
    <p:sldId id="411" r:id="rId28"/>
    <p:sldId id="386" r:id="rId29"/>
    <p:sldId id="412" r:id="rId30"/>
    <p:sldId id="388" r:id="rId31"/>
    <p:sldId id="413" r:id="rId32"/>
    <p:sldId id="390" r:id="rId33"/>
    <p:sldId id="414" r:id="rId34"/>
    <p:sldId id="392" r:id="rId35"/>
    <p:sldId id="415" r:id="rId36"/>
    <p:sldId id="394" r:id="rId37"/>
    <p:sldId id="416" r:id="rId38"/>
    <p:sldId id="396" r:id="rId39"/>
    <p:sldId id="417" r:id="rId40"/>
    <p:sldId id="398" r:id="rId41"/>
    <p:sldId id="418" r:id="rId42"/>
    <p:sldId id="400" r:id="rId43"/>
    <p:sldId id="419" r:id="rId44"/>
    <p:sldId id="402" r:id="rId45"/>
    <p:sldId id="420" r:id="rId46"/>
    <p:sldId id="404" r:id="rId47"/>
    <p:sldId id="421" r:id="rId48"/>
    <p:sldId id="406" r:id="rId49"/>
    <p:sldId id="422" r:id="rId50"/>
  </p:sldIdLst>
  <p:sldSz cx="9144000" cy="6858000" type="screen4x3"/>
  <p:notesSz cx="6858000" cy="9144000"/>
  <p:custDataLst>
    <p:tags r:id="rId53"/>
  </p:custDataLst>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5"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 Chisnell" initials="AC" lastIdx="14" clrIdx="0">
    <p:extLst>
      <p:ext uri="{19B8F6BF-5375-455C-9EA6-DF929625EA0E}">
        <p15:presenceInfo xmlns:p15="http://schemas.microsoft.com/office/powerpoint/2012/main" userId="S-1-5-21-70022950-1981359576-782984527-11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D209"/>
    <a:srgbClr val="990066"/>
    <a:srgbClr val="0051A2"/>
    <a:srgbClr val="9D0016"/>
    <a:srgbClr val="F9E33B"/>
    <a:srgbClr val="ABA49A"/>
    <a:srgbClr val="F6C932"/>
    <a:srgbClr val="4747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00" autoAdjust="0"/>
    <p:restoredTop sz="89065" autoAdjust="0"/>
  </p:normalViewPr>
  <p:slideViewPr>
    <p:cSldViewPr snapToGrid="0">
      <p:cViewPr varScale="1">
        <p:scale>
          <a:sx n="73" d="100"/>
          <a:sy n="73" d="100"/>
        </p:scale>
        <p:origin x="156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864" y="-4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28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atin typeface="Times New Roman" charset="0"/>
                <a:cs typeface="+mn-cs"/>
              </a:defRPr>
            </a:lvl1pPr>
          </a:lstStyle>
          <a:p>
            <a:pPr>
              <a:defRPr/>
            </a:pPr>
            <a:endParaRPr lang="en-US"/>
          </a:p>
        </p:txBody>
      </p:sp>
      <p:sp>
        <p:nvSpPr>
          <p:cNvPr id="4628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charset="0"/>
                <a:cs typeface="+mn-cs"/>
              </a:defRPr>
            </a:lvl1pPr>
          </a:lstStyle>
          <a:p>
            <a:pPr>
              <a:defRPr/>
            </a:pPr>
            <a:endParaRPr lang="en-US"/>
          </a:p>
        </p:txBody>
      </p:sp>
      <p:sp>
        <p:nvSpPr>
          <p:cNvPr id="4628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atin typeface="Times New Roman" charset="0"/>
                <a:cs typeface="+mn-cs"/>
              </a:defRPr>
            </a:lvl1pPr>
          </a:lstStyle>
          <a:p>
            <a:pPr>
              <a:defRPr/>
            </a:pPr>
            <a:endParaRPr lang="en-US"/>
          </a:p>
        </p:txBody>
      </p:sp>
      <p:sp>
        <p:nvSpPr>
          <p:cNvPr id="4628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anose="02020603050405020304" pitchFamily="18" charset="0"/>
              </a:defRPr>
            </a:lvl1pPr>
          </a:lstStyle>
          <a:p>
            <a:fld id="{250F4C01-04A6-4224-BA79-280EE4A08F45}" type="slidenum">
              <a:rPr lang="en-US" altLang="en-US"/>
              <a:pPr/>
              <a:t>‹#›</a:t>
            </a:fld>
            <a:endParaRPr lang="en-US" altLang="en-US"/>
          </a:p>
        </p:txBody>
      </p:sp>
    </p:spTree>
    <p:extLst>
      <p:ext uri="{BB962C8B-B14F-4D97-AF65-F5344CB8AC3E}">
        <p14:creationId xmlns:p14="http://schemas.microsoft.com/office/powerpoint/2010/main" val="3131255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8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atin typeface="Times New Roman" charset="0"/>
                <a:cs typeface="+mn-cs"/>
              </a:defRPr>
            </a:lvl1pPr>
          </a:lstStyle>
          <a:p>
            <a:pPr>
              <a:defRPr/>
            </a:pPr>
            <a:endParaRPr lang="en-US"/>
          </a:p>
        </p:txBody>
      </p:sp>
      <p:sp>
        <p:nvSpPr>
          <p:cNvPr id="518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charset="0"/>
                <a:cs typeface="+mn-cs"/>
              </a:defRPr>
            </a:lvl1pPr>
          </a:lstStyle>
          <a:p>
            <a:pPr>
              <a:defRPr/>
            </a:pPr>
            <a:endParaRPr lang="en-US"/>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8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8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atin typeface="Times New Roman" charset="0"/>
                <a:cs typeface="+mn-cs"/>
              </a:defRPr>
            </a:lvl1pPr>
          </a:lstStyle>
          <a:p>
            <a:pPr>
              <a:defRPr/>
            </a:pPr>
            <a:endParaRPr lang="en-US"/>
          </a:p>
        </p:txBody>
      </p:sp>
      <p:sp>
        <p:nvSpPr>
          <p:cNvPr id="518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anose="02020603050405020304" pitchFamily="18" charset="0"/>
              </a:defRPr>
            </a:lvl1pPr>
          </a:lstStyle>
          <a:p>
            <a:fld id="{F41C6CE0-6459-4002-B0FC-B0226444FE77}" type="slidenum">
              <a:rPr lang="en-US" altLang="en-US"/>
              <a:pPr/>
              <a:t>‹#›</a:t>
            </a:fld>
            <a:endParaRPr lang="en-US" altLang="en-US"/>
          </a:p>
        </p:txBody>
      </p:sp>
    </p:spTree>
    <p:extLst>
      <p:ext uri="{BB962C8B-B14F-4D97-AF65-F5344CB8AC3E}">
        <p14:creationId xmlns:p14="http://schemas.microsoft.com/office/powerpoint/2010/main" val="17105715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C6CE0-6459-4002-B0FC-B0226444FE77}" type="slidenum">
              <a:rPr lang="en-US" altLang="en-US" smtClean="0"/>
              <a:pPr/>
              <a:t>1</a:t>
            </a:fld>
            <a:endParaRPr lang="en-US" altLang="en-US"/>
          </a:p>
        </p:txBody>
      </p:sp>
    </p:spTree>
    <p:extLst>
      <p:ext uri="{BB962C8B-B14F-4D97-AF65-F5344CB8AC3E}">
        <p14:creationId xmlns:p14="http://schemas.microsoft.com/office/powerpoint/2010/main" val="1016253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fld id="{228A9C97-5519-4270-A18F-7633960046D8}" type="slidenum">
              <a:rPr lang="en-US" sz="1200">
                <a:latin typeface="Times New Roman" pitchFamily="92" charset="0"/>
              </a:rPr>
              <a:pPr/>
              <a:t>10</a:t>
            </a:fld>
            <a:endParaRPr lang="en-US" sz="1200">
              <a:latin typeface="Times New Roman" pitchFamily="92" charset="0"/>
            </a:endParaRPr>
          </a:p>
        </p:txBody>
      </p:sp>
      <p:sp>
        <p:nvSpPr>
          <p:cNvPr id="263171" name="Rectangle 2"/>
          <p:cNvSpPr>
            <a:spLocks noGrp="1" noRot="1" noChangeAspect="1" noChangeArrowheads="1" noTextEdit="1"/>
          </p:cNvSpPr>
          <p:nvPr>
            <p:ph type="sldImg"/>
          </p:nvPr>
        </p:nvSpPr>
        <p:spPr>
          <a:ln/>
        </p:spPr>
      </p:sp>
      <p:sp>
        <p:nvSpPr>
          <p:cNvPr id="263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pitchFamily="92" charset="0"/>
                <a:ea typeface="ＭＳ Ｐゴシック" pitchFamily="92" charset="-128"/>
              </a:rPr>
              <a:t>Answer: D. Concept 4.4 discusses how the rough ER produces proteins that are sent outside the cell by exocytosis.</a:t>
            </a:r>
          </a:p>
        </p:txBody>
      </p:sp>
    </p:spTree>
    <p:extLst>
      <p:ext uri="{BB962C8B-B14F-4D97-AF65-F5344CB8AC3E}">
        <p14:creationId xmlns:p14="http://schemas.microsoft.com/office/powerpoint/2010/main" val="3308739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fld id="{35B2E2DD-6B64-448A-A90B-03D01F419F0C}" type="slidenum">
              <a:rPr lang="en-US" sz="1200">
                <a:latin typeface="Times New Roman" pitchFamily="92" charset="0"/>
              </a:rPr>
              <a:pPr/>
              <a:t>11</a:t>
            </a:fld>
            <a:endParaRPr lang="en-US" sz="1200">
              <a:latin typeface="Times New Roman" pitchFamily="92" charset="0"/>
            </a:endParaRPr>
          </a:p>
        </p:txBody>
      </p:sp>
      <p:sp>
        <p:nvSpPr>
          <p:cNvPr id="284675" name="Rectangle 2"/>
          <p:cNvSpPr>
            <a:spLocks noGrp="1" noRot="1" noChangeAspect="1" noChangeArrowheads="1" noTextEdit="1"/>
          </p:cNvSpPr>
          <p:nvPr>
            <p:ph type="sldImg"/>
          </p:nvPr>
        </p:nvSpPr>
        <p:spPr>
          <a:ln/>
        </p:spPr>
      </p:sp>
      <p:sp>
        <p:nvSpPr>
          <p:cNvPr id="284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92" charset="0"/>
              <a:ea typeface="ＭＳ Ｐゴシック" pitchFamily="92" charset="-128"/>
            </a:endParaRPr>
          </a:p>
        </p:txBody>
      </p:sp>
    </p:spTree>
    <p:extLst>
      <p:ext uri="{BB962C8B-B14F-4D97-AF65-F5344CB8AC3E}">
        <p14:creationId xmlns:p14="http://schemas.microsoft.com/office/powerpoint/2010/main" val="1375910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fld id="{A4A105A6-EE54-447F-96E0-CFB156F88D41}" type="slidenum">
              <a:rPr lang="en-US" sz="1200">
                <a:latin typeface="Times New Roman" pitchFamily="92" charset="0"/>
              </a:rPr>
              <a:pPr/>
              <a:t>12</a:t>
            </a:fld>
            <a:endParaRPr lang="en-US" sz="1200">
              <a:latin typeface="Times New Roman" pitchFamily="92" charset="0"/>
            </a:endParaRPr>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pitchFamily="92" charset="0"/>
                <a:ea typeface="ＭＳ Ｐゴシック" pitchFamily="92" charset="-128"/>
              </a:rPr>
              <a:t>Answer: D. Secreted proteins, as shown in Concept 4.4, pass through several parts of the endomembrane system.</a:t>
            </a:r>
          </a:p>
        </p:txBody>
      </p:sp>
    </p:spTree>
    <p:extLst>
      <p:ext uri="{BB962C8B-B14F-4D97-AF65-F5344CB8AC3E}">
        <p14:creationId xmlns:p14="http://schemas.microsoft.com/office/powerpoint/2010/main" val="2651761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fld id="{7E49ACBB-8374-4447-BBEF-213A243884A7}" type="slidenum">
              <a:rPr lang="en-US" sz="1200">
                <a:latin typeface="Times New Roman" pitchFamily="92" charset="0"/>
              </a:rPr>
              <a:pPr/>
              <a:t>13</a:t>
            </a:fld>
            <a:endParaRPr lang="en-US" sz="1200">
              <a:latin typeface="Times New Roman" pitchFamily="92" charset="0"/>
            </a:endParaRPr>
          </a:p>
        </p:txBody>
      </p:sp>
      <p:sp>
        <p:nvSpPr>
          <p:cNvPr id="286723" name="Rectangle 2"/>
          <p:cNvSpPr>
            <a:spLocks noGrp="1" noRot="1" noChangeAspect="1" noChangeArrowheads="1" noTextEdit="1"/>
          </p:cNvSpPr>
          <p:nvPr>
            <p:ph type="sldImg"/>
          </p:nvPr>
        </p:nvSpPr>
        <p:spPr>
          <a:ln/>
        </p:spPr>
      </p:sp>
      <p:sp>
        <p:nvSpPr>
          <p:cNvPr id="286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92" charset="0"/>
              <a:ea typeface="ＭＳ Ｐゴシック" pitchFamily="92" charset="-128"/>
            </a:endParaRPr>
          </a:p>
        </p:txBody>
      </p:sp>
    </p:spTree>
    <p:extLst>
      <p:ext uri="{BB962C8B-B14F-4D97-AF65-F5344CB8AC3E}">
        <p14:creationId xmlns:p14="http://schemas.microsoft.com/office/powerpoint/2010/main" val="922567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fld id="{4222E201-F64F-4E76-A8B9-6D9C2DE3E9B5}" type="slidenum">
              <a:rPr lang="en-US" sz="1200">
                <a:latin typeface="Times New Roman" pitchFamily="92" charset="0"/>
              </a:rPr>
              <a:pPr/>
              <a:t>14</a:t>
            </a:fld>
            <a:endParaRPr lang="en-US" sz="1200">
              <a:latin typeface="Times New Roman" pitchFamily="92" charset="0"/>
            </a:endParaRPr>
          </a:p>
        </p:txBody>
      </p:sp>
      <p:sp>
        <p:nvSpPr>
          <p:cNvPr id="268291" name="Rectangle 2"/>
          <p:cNvSpPr>
            <a:spLocks noGrp="1" noRot="1" noChangeAspect="1" noChangeArrowheads="1" noTextEdit="1"/>
          </p:cNvSpPr>
          <p:nvPr>
            <p:ph type="sldImg"/>
          </p:nvPr>
        </p:nvSpPr>
        <p:spPr>
          <a:ln/>
        </p:spPr>
      </p:sp>
      <p:sp>
        <p:nvSpPr>
          <p:cNvPr id="268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pitchFamily="92" charset="0"/>
                <a:ea typeface="ＭＳ Ｐゴシック" pitchFamily="92" charset="-128"/>
              </a:rPr>
              <a:t>Answer: A . This question corresponds with Concept 4.4. The connection being made is with the various parts of the endomembrane system.</a:t>
            </a:r>
          </a:p>
        </p:txBody>
      </p:sp>
    </p:spTree>
    <p:extLst>
      <p:ext uri="{BB962C8B-B14F-4D97-AF65-F5344CB8AC3E}">
        <p14:creationId xmlns:p14="http://schemas.microsoft.com/office/powerpoint/2010/main" val="331200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fld id="{7DFE7061-BC00-4C3C-98B6-A99770708061}" type="slidenum">
              <a:rPr lang="en-US" sz="1200">
                <a:latin typeface="Times New Roman" pitchFamily="92" charset="0"/>
              </a:rPr>
              <a:pPr/>
              <a:t>15</a:t>
            </a:fld>
            <a:endParaRPr lang="en-US" sz="1200">
              <a:latin typeface="Times New Roman" pitchFamily="92" charset="0"/>
            </a:endParaRPr>
          </a:p>
        </p:txBody>
      </p:sp>
      <p:sp>
        <p:nvSpPr>
          <p:cNvPr id="288771" name="Rectangle 2"/>
          <p:cNvSpPr>
            <a:spLocks noGrp="1" noRot="1" noChangeAspect="1" noChangeArrowheads="1" noTextEdit="1"/>
          </p:cNvSpPr>
          <p:nvPr>
            <p:ph type="sldImg"/>
          </p:nvPr>
        </p:nvSpPr>
        <p:spPr>
          <a:ln/>
        </p:spPr>
      </p:sp>
      <p:sp>
        <p:nvSpPr>
          <p:cNvPr id="288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92" charset="0"/>
              <a:ea typeface="ＭＳ Ｐゴシック" pitchFamily="92" charset="-128"/>
            </a:endParaRPr>
          </a:p>
        </p:txBody>
      </p:sp>
    </p:spTree>
    <p:extLst>
      <p:ext uri="{BB962C8B-B14F-4D97-AF65-F5344CB8AC3E}">
        <p14:creationId xmlns:p14="http://schemas.microsoft.com/office/powerpoint/2010/main" val="2464385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fld id="{1BDFFDC9-FC56-4726-B570-DC4988B82B2C}" type="slidenum">
              <a:rPr lang="en-US" sz="1200">
                <a:latin typeface="Times New Roman" pitchFamily="92" charset="0"/>
              </a:rPr>
              <a:pPr/>
              <a:t>16</a:t>
            </a:fld>
            <a:endParaRPr lang="en-US" sz="1200">
              <a:latin typeface="Times New Roman" pitchFamily="92" charset="0"/>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pitchFamily="92" charset="0"/>
                <a:ea typeface="ＭＳ Ｐゴシック" pitchFamily="92" charset="-128"/>
              </a:rPr>
              <a:t>Answer: C. The text discusses the reactions that destroy peroxides, and students should see a parallel in alcohol and its destruction. Please see Concept 4.5.</a:t>
            </a:r>
          </a:p>
        </p:txBody>
      </p:sp>
    </p:spTree>
    <p:extLst>
      <p:ext uri="{BB962C8B-B14F-4D97-AF65-F5344CB8AC3E}">
        <p14:creationId xmlns:p14="http://schemas.microsoft.com/office/powerpoint/2010/main" val="3152139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fld id="{CC3E773F-B934-4249-B7CE-8FFAD061672A}" type="slidenum">
              <a:rPr lang="en-US" sz="1200">
                <a:latin typeface="Times New Roman" pitchFamily="92" charset="0"/>
              </a:rPr>
              <a:pPr/>
              <a:t>17</a:t>
            </a:fld>
            <a:endParaRPr lang="en-US" sz="1200">
              <a:latin typeface="Times New Roman" pitchFamily="92" charset="0"/>
            </a:endParaRPr>
          </a:p>
        </p:txBody>
      </p:sp>
      <p:sp>
        <p:nvSpPr>
          <p:cNvPr id="290819" name="Rectangle 2"/>
          <p:cNvSpPr>
            <a:spLocks noGrp="1" noRot="1" noChangeAspect="1" noChangeArrowheads="1" noTextEdit="1"/>
          </p:cNvSpPr>
          <p:nvPr>
            <p:ph type="sldImg"/>
          </p:nvPr>
        </p:nvSpPr>
        <p:spPr>
          <a:ln/>
        </p:spPr>
      </p:sp>
      <p:sp>
        <p:nvSpPr>
          <p:cNvPr id="290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92" charset="0"/>
              <a:ea typeface="ＭＳ Ｐゴシック" pitchFamily="92" charset="-128"/>
            </a:endParaRPr>
          </a:p>
        </p:txBody>
      </p:sp>
    </p:spTree>
    <p:extLst>
      <p:ext uri="{BB962C8B-B14F-4D97-AF65-F5344CB8AC3E}">
        <p14:creationId xmlns:p14="http://schemas.microsoft.com/office/powerpoint/2010/main" val="3590679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fld id="{3B2BA672-6A86-4D97-8E90-CAEEB409E0EC}" type="slidenum">
              <a:rPr lang="en-US" sz="1200">
                <a:latin typeface="Times New Roman" pitchFamily="92" charset="0"/>
              </a:rPr>
              <a:pPr/>
              <a:t>18</a:t>
            </a:fld>
            <a:endParaRPr lang="en-US" sz="1200">
              <a:latin typeface="Times New Roman" pitchFamily="92" charset="0"/>
            </a:endParaRPr>
          </a:p>
        </p:txBody>
      </p:sp>
      <p:sp>
        <p:nvSpPr>
          <p:cNvPr id="272387" name="Rectangle 2"/>
          <p:cNvSpPr>
            <a:spLocks noGrp="1" noRot="1" noChangeAspect="1" noChangeArrowheads="1" noTextEdit="1"/>
          </p:cNvSpPr>
          <p:nvPr>
            <p:ph type="sldImg"/>
          </p:nvPr>
        </p:nvSpPr>
        <p:spPr>
          <a:ln/>
        </p:spPr>
      </p:sp>
      <p:sp>
        <p:nvSpPr>
          <p:cNvPr id="272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pitchFamily="92" charset="0"/>
                <a:ea typeface="ＭＳ Ｐゴシック" pitchFamily="92" charset="-128"/>
              </a:rPr>
              <a:t>Answer: C. Please see Concept 4.6. Microtubules are critical for the cell divisions that allow cancer to grow and spread. Discuss how microtubules act during cell division.</a:t>
            </a:r>
          </a:p>
        </p:txBody>
      </p:sp>
    </p:spTree>
    <p:extLst>
      <p:ext uri="{BB962C8B-B14F-4D97-AF65-F5344CB8AC3E}">
        <p14:creationId xmlns:p14="http://schemas.microsoft.com/office/powerpoint/2010/main" val="4543920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fld id="{769E31D9-1D8D-4167-B2B0-6F07BAC6E61F}" type="slidenum">
              <a:rPr lang="en-US" sz="1200">
                <a:latin typeface="Times New Roman" pitchFamily="92" charset="0"/>
              </a:rPr>
              <a:pPr/>
              <a:t>19</a:t>
            </a:fld>
            <a:endParaRPr lang="en-US" sz="1200">
              <a:latin typeface="Times New Roman" pitchFamily="92" charset="0"/>
            </a:endParaRPr>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92" charset="0"/>
              <a:ea typeface="ＭＳ Ｐゴシック" pitchFamily="92" charset="-128"/>
            </a:endParaRPr>
          </a:p>
        </p:txBody>
      </p:sp>
    </p:spTree>
    <p:extLst>
      <p:ext uri="{BB962C8B-B14F-4D97-AF65-F5344CB8AC3E}">
        <p14:creationId xmlns:p14="http://schemas.microsoft.com/office/powerpoint/2010/main" val="4163979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fld id="{B131A597-C02B-40E6-B78D-63CE2BF752D6}" type="slidenum">
              <a:rPr lang="en-US" sz="1200" smtClean="0">
                <a:latin typeface="Times New Roman" pitchFamily="92" charset="0"/>
              </a:rPr>
              <a:pPr/>
              <a:t>2</a:t>
            </a:fld>
            <a:endParaRPr lang="en-US" sz="1200">
              <a:latin typeface="Times New Roman" pitchFamily="92"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pitchFamily="92" charset="0"/>
                <a:ea typeface="ＭＳ Ｐゴシック" pitchFamily="92" charset="-128"/>
              </a:rPr>
              <a:t>Answer: D. Ribosomes, though not the same size in eukaryotes and prokaryotes, are essential for protein synthesis, which is required for life. Discuss examples of essential proteins. Please see Concept 4.2.</a:t>
            </a:r>
          </a:p>
        </p:txBody>
      </p:sp>
    </p:spTree>
    <p:extLst>
      <p:ext uri="{BB962C8B-B14F-4D97-AF65-F5344CB8AC3E}">
        <p14:creationId xmlns:p14="http://schemas.microsoft.com/office/powerpoint/2010/main" val="6358888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Rot="1" noChangeAspect="1" noChangeArrowheads="1" noTextEdit="1"/>
          </p:cNvSpPr>
          <p:nvPr>
            <p:ph type="sldImg"/>
          </p:nvPr>
        </p:nvSpPr>
        <p:spPr>
          <a:ln/>
        </p:spPr>
      </p:sp>
      <p:sp>
        <p:nvSpPr>
          <p:cNvPr id="313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pitchFamily="92" charset="0"/>
                <a:ea typeface="ＭＳ Ｐゴシック" pitchFamily="92" charset="-128"/>
              </a:rPr>
              <a:t>Answer: B. </a:t>
            </a:r>
            <a:r>
              <a:rPr lang="en-US" dirty="0" err="1">
                <a:latin typeface="Times New Roman" pitchFamily="92" charset="0"/>
                <a:ea typeface="ＭＳ Ｐゴシック" pitchFamily="92" charset="-128"/>
              </a:rPr>
              <a:t>Integrins</a:t>
            </a:r>
            <a:r>
              <a:rPr lang="en-US" dirty="0">
                <a:latin typeface="Times New Roman" pitchFamily="92" charset="0"/>
                <a:ea typeface="ＭＳ Ｐゴシック" pitchFamily="92" charset="-128"/>
              </a:rPr>
              <a:t> are integral membrane proteins that provide a connection across the plasma membrane. Discuss examples where this is critical for life.</a:t>
            </a:r>
          </a:p>
        </p:txBody>
      </p:sp>
    </p:spTree>
    <p:extLst>
      <p:ext uri="{BB962C8B-B14F-4D97-AF65-F5344CB8AC3E}">
        <p14:creationId xmlns:p14="http://schemas.microsoft.com/office/powerpoint/2010/main" val="14498714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Rot="1" noChangeAspect="1" noChangeArrowheads="1" noTextEdit="1"/>
          </p:cNvSpPr>
          <p:nvPr>
            <p:ph type="sldImg"/>
          </p:nvPr>
        </p:nvSpPr>
        <p:spPr>
          <a:ln/>
        </p:spPr>
      </p:sp>
      <p:sp>
        <p:nvSpPr>
          <p:cNvPr id="313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pitchFamily="92" charset="0"/>
              <a:ea typeface="ＭＳ Ｐゴシック" pitchFamily="92" charset="-128"/>
            </a:endParaRPr>
          </a:p>
        </p:txBody>
      </p:sp>
    </p:spTree>
    <p:extLst>
      <p:ext uri="{BB962C8B-B14F-4D97-AF65-F5344CB8AC3E}">
        <p14:creationId xmlns:p14="http://schemas.microsoft.com/office/powerpoint/2010/main" val="23663099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Rot="1" noChangeAspect="1" noChangeArrowheads="1" noTextEdit="1"/>
          </p:cNvSpPr>
          <p:nvPr>
            <p:ph type="sldImg"/>
          </p:nvPr>
        </p:nvSpPr>
        <p:spPr>
          <a:ln/>
        </p:spPr>
      </p:sp>
      <p:sp>
        <p:nvSpPr>
          <p:cNvPr id="317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pitchFamily="92" charset="0"/>
                <a:ea typeface="ＭＳ Ｐゴシック" pitchFamily="92" charset="-128"/>
              </a:rPr>
              <a:t>Answer: A. </a:t>
            </a:r>
            <a:r>
              <a:rPr lang="en-US" dirty="0" err="1">
                <a:latin typeface="Times New Roman" pitchFamily="92" charset="0"/>
                <a:ea typeface="ＭＳ Ｐゴシック" pitchFamily="92" charset="-128"/>
              </a:rPr>
              <a:t>Plasmodesmata</a:t>
            </a:r>
            <a:r>
              <a:rPr lang="en-US" dirty="0">
                <a:latin typeface="Times New Roman" pitchFamily="92" charset="0"/>
                <a:ea typeface="ＭＳ Ｐゴシック" pitchFamily="92" charset="-128"/>
              </a:rPr>
              <a:t> are hollow channels through the plant cell wall. Please see Concept 4.7.</a:t>
            </a:r>
          </a:p>
        </p:txBody>
      </p:sp>
    </p:spTree>
    <p:extLst>
      <p:ext uri="{BB962C8B-B14F-4D97-AF65-F5344CB8AC3E}">
        <p14:creationId xmlns:p14="http://schemas.microsoft.com/office/powerpoint/2010/main" val="3362626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Rot="1" noChangeAspect="1" noChangeArrowheads="1" noTextEdit="1"/>
          </p:cNvSpPr>
          <p:nvPr>
            <p:ph type="sldImg"/>
          </p:nvPr>
        </p:nvSpPr>
        <p:spPr>
          <a:ln/>
        </p:spPr>
      </p:sp>
      <p:sp>
        <p:nvSpPr>
          <p:cNvPr id="317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pitchFamily="92" charset="0"/>
              <a:ea typeface="ＭＳ Ｐゴシック" pitchFamily="92" charset="-128"/>
            </a:endParaRPr>
          </a:p>
        </p:txBody>
      </p:sp>
    </p:spTree>
    <p:extLst>
      <p:ext uri="{BB962C8B-B14F-4D97-AF65-F5344CB8AC3E}">
        <p14:creationId xmlns:p14="http://schemas.microsoft.com/office/powerpoint/2010/main" val="28139344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Rot="1" noChangeAspect="1" noChangeArrowheads="1" noTextEdit="1"/>
          </p:cNvSpPr>
          <p:nvPr>
            <p:ph type="sldImg"/>
          </p:nvPr>
        </p:nvSpPr>
        <p:spPr>
          <a:ln/>
        </p:spPr>
      </p:sp>
      <p:sp>
        <p:nvSpPr>
          <p:cNvPr id="323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pitchFamily="92" charset="0"/>
                <a:ea typeface="ＭＳ Ｐゴシック" pitchFamily="92" charset="-128"/>
              </a:rPr>
              <a:t>Answer: B. Tight junctions help to prevent movement of material from one side of an animal cell to the other via the extracellular matrix. Discuss how this is important in the small intestine. Please see Concept 4.7.</a:t>
            </a:r>
          </a:p>
        </p:txBody>
      </p:sp>
    </p:spTree>
    <p:extLst>
      <p:ext uri="{BB962C8B-B14F-4D97-AF65-F5344CB8AC3E}">
        <p14:creationId xmlns:p14="http://schemas.microsoft.com/office/powerpoint/2010/main" val="8029871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Rot="1" noChangeAspect="1" noChangeArrowheads="1" noTextEdit="1"/>
          </p:cNvSpPr>
          <p:nvPr>
            <p:ph type="sldImg"/>
          </p:nvPr>
        </p:nvSpPr>
        <p:spPr>
          <a:ln/>
        </p:spPr>
      </p:sp>
      <p:sp>
        <p:nvSpPr>
          <p:cNvPr id="323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pitchFamily="92" charset="0"/>
              <a:ea typeface="ＭＳ Ｐゴシック" pitchFamily="92" charset="-128"/>
            </a:endParaRPr>
          </a:p>
        </p:txBody>
      </p:sp>
    </p:spTree>
    <p:extLst>
      <p:ext uri="{BB962C8B-B14F-4D97-AF65-F5344CB8AC3E}">
        <p14:creationId xmlns:p14="http://schemas.microsoft.com/office/powerpoint/2010/main" val="38877305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Rot="1" noChangeAspect="1" noChangeArrowheads="1" noTextEdit="1"/>
          </p:cNvSpPr>
          <p:nvPr>
            <p:ph type="sldImg"/>
          </p:nvPr>
        </p:nvSpPr>
        <p:spPr>
          <a:ln/>
        </p:spPr>
      </p:sp>
      <p:sp>
        <p:nvSpPr>
          <p:cNvPr id="325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pitchFamily="92" charset="0"/>
                <a:ea typeface="ＭＳ Ｐゴシック" pitchFamily="92" charset="-128"/>
              </a:rPr>
              <a:t>Answer: D. Frog eggs are fairly large cells and so can easily be viewed using both the unaided human eye and the light microscope. Please see Concept 4.1.</a:t>
            </a:r>
          </a:p>
        </p:txBody>
      </p:sp>
    </p:spTree>
    <p:extLst>
      <p:ext uri="{BB962C8B-B14F-4D97-AF65-F5344CB8AC3E}">
        <p14:creationId xmlns:p14="http://schemas.microsoft.com/office/powerpoint/2010/main" val="36742112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Rot="1" noChangeAspect="1" noChangeArrowheads="1" noTextEdit="1"/>
          </p:cNvSpPr>
          <p:nvPr>
            <p:ph type="sldImg"/>
          </p:nvPr>
        </p:nvSpPr>
        <p:spPr>
          <a:ln/>
        </p:spPr>
      </p:sp>
      <p:sp>
        <p:nvSpPr>
          <p:cNvPr id="325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pitchFamily="92" charset="0"/>
              <a:ea typeface="ＭＳ Ｐゴシック" pitchFamily="92" charset="-128"/>
            </a:endParaRPr>
          </a:p>
        </p:txBody>
      </p:sp>
    </p:spTree>
    <p:extLst>
      <p:ext uri="{BB962C8B-B14F-4D97-AF65-F5344CB8AC3E}">
        <p14:creationId xmlns:p14="http://schemas.microsoft.com/office/powerpoint/2010/main" val="27529093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Rot="1" noChangeAspect="1" noChangeArrowheads="1" noTextEdit="1"/>
          </p:cNvSpPr>
          <p:nvPr>
            <p:ph type="sldImg"/>
          </p:nvPr>
        </p:nvSpPr>
        <p:spPr>
          <a:ln/>
        </p:spPr>
      </p:sp>
      <p:sp>
        <p:nvSpPr>
          <p:cNvPr id="331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pitchFamily="92" charset="0"/>
                <a:ea typeface="ＭＳ Ｐゴシック" pitchFamily="92" charset="-128"/>
              </a:rPr>
              <a:t>Answer: E. Most bacteria are too small to detect with the unaided eye, but some detail can be seen with the light microscope and much more using the electron microscope. Please see Concept 4.1.</a:t>
            </a:r>
          </a:p>
        </p:txBody>
      </p:sp>
    </p:spTree>
    <p:extLst>
      <p:ext uri="{BB962C8B-B14F-4D97-AF65-F5344CB8AC3E}">
        <p14:creationId xmlns:p14="http://schemas.microsoft.com/office/powerpoint/2010/main" val="35557821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Rot="1" noChangeAspect="1" noChangeArrowheads="1" noTextEdit="1"/>
          </p:cNvSpPr>
          <p:nvPr>
            <p:ph type="sldImg"/>
          </p:nvPr>
        </p:nvSpPr>
        <p:spPr>
          <a:ln/>
        </p:spPr>
      </p:sp>
      <p:sp>
        <p:nvSpPr>
          <p:cNvPr id="331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pitchFamily="92" charset="0"/>
              <a:ea typeface="ＭＳ Ｐゴシック" pitchFamily="92" charset="-128"/>
            </a:endParaRPr>
          </a:p>
        </p:txBody>
      </p:sp>
    </p:spTree>
    <p:extLst>
      <p:ext uri="{BB962C8B-B14F-4D97-AF65-F5344CB8AC3E}">
        <p14:creationId xmlns:p14="http://schemas.microsoft.com/office/powerpoint/2010/main" val="2753706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fld id="{EC713236-FE2E-4B8D-8070-2C631D014363}" type="slidenum">
              <a:rPr lang="en-US" sz="1200">
                <a:latin typeface="Times New Roman" pitchFamily="92" charset="0"/>
              </a:rPr>
              <a:pPr/>
              <a:t>3</a:t>
            </a:fld>
            <a:endParaRPr lang="en-US" sz="1200">
              <a:latin typeface="Times New Roman" pitchFamily="92" charset="0"/>
            </a:endParaRPr>
          </a:p>
        </p:txBody>
      </p:sp>
      <p:sp>
        <p:nvSpPr>
          <p:cNvPr id="309251" name="Rectangle 2"/>
          <p:cNvSpPr>
            <a:spLocks noGrp="1" noRot="1" noChangeAspect="1" noChangeArrowheads="1" noTextEdit="1"/>
          </p:cNvSpPr>
          <p:nvPr>
            <p:ph type="sldImg"/>
          </p:nvPr>
        </p:nvSpPr>
        <p:spPr>
          <a:ln/>
        </p:spPr>
      </p:sp>
      <p:sp>
        <p:nvSpPr>
          <p:cNvPr id="309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pitchFamily="92" charset="0"/>
              <a:ea typeface="ＭＳ Ｐゴシック" pitchFamily="92" charset="-128"/>
            </a:endParaRPr>
          </a:p>
        </p:txBody>
      </p:sp>
    </p:spTree>
    <p:extLst>
      <p:ext uri="{BB962C8B-B14F-4D97-AF65-F5344CB8AC3E}">
        <p14:creationId xmlns:p14="http://schemas.microsoft.com/office/powerpoint/2010/main" val="3221335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Rot="1" noChangeAspect="1" noChangeArrowheads="1" noTextEdit="1"/>
          </p:cNvSpPr>
          <p:nvPr>
            <p:ph type="sldImg"/>
          </p:nvPr>
        </p:nvSpPr>
        <p:spPr>
          <a:ln/>
        </p:spPr>
      </p:sp>
      <p:sp>
        <p:nvSpPr>
          <p:cNvPr id="335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pitchFamily="92" charset="0"/>
                <a:ea typeface="ＭＳ Ｐゴシック" pitchFamily="92" charset="-128"/>
              </a:rPr>
              <a:t>Answer: E. Fluorescence microscopy gives highly specific data on the location of molecules. Discuss how it could be used to locate nuclei in cells. Please see Concept 4.1.</a:t>
            </a:r>
          </a:p>
        </p:txBody>
      </p:sp>
    </p:spTree>
    <p:extLst>
      <p:ext uri="{BB962C8B-B14F-4D97-AF65-F5344CB8AC3E}">
        <p14:creationId xmlns:p14="http://schemas.microsoft.com/office/powerpoint/2010/main" val="21909245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Rot="1" noChangeAspect="1" noChangeArrowheads="1" noTextEdit="1"/>
          </p:cNvSpPr>
          <p:nvPr>
            <p:ph type="sldImg"/>
          </p:nvPr>
        </p:nvSpPr>
        <p:spPr>
          <a:ln/>
        </p:spPr>
      </p:sp>
      <p:sp>
        <p:nvSpPr>
          <p:cNvPr id="335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pitchFamily="92" charset="0"/>
              <a:ea typeface="ＭＳ Ｐゴシック" pitchFamily="92" charset="-128"/>
            </a:endParaRPr>
          </a:p>
        </p:txBody>
      </p:sp>
    </p:spTree>
    <p:extLst>
      <p:ext uri="{BB962C8B-B14F-4D97-AF65-F5344CB8AC3E}">
        <p14:creationId xmlns:p14="http://schemas.microsoft.com/office/powerpoint/2010/main" val="25756404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Rot="1" noChangeAspect="1" noChangeArrowheads="1" noTextEdit="1"/>
          </p:cNvSpPr>
          <p:nvPr>
            <p:ph type="sldImg"/>
          </p:nvPr>
        </p:nvSpPr>
        <p:spPr>
          <a:ln/>
        </p:spPr>
      </p:sp>
      <p:sp>
        <p:nvSpPr>
          <p:cNvPr id="337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pitchFamily="92" charset="0"/>
                <a:ea typeface="ＭＳ Ｐゴシック" pitchFamily="92" charset="-128"/>
              </a:rPr>
              <a:t>Answer: B. Chloroplasts are descended from prokaryotic cells, but they are found on eukaryotes. Please see Concept 4.2.</a:t>
            </a:r>
          </a:p>
        </p:txBody>
      </p:sp>
    </p:spTree>
    <p:extLst>
      <p:ext uri="{BB962C8B-B14F-4D97-AF65-F5344CB8AC3E}">
        <p14:creationId xmlns:p14="http://schemas.microsoft.com/office/powerpoint/2010/main" val="1532094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Rot="1" noChangeAspect="1" noChangeArrowheads="1" noTextEdit="1"/>
          </p:cNvSpPr>
          <p:nvPr>
            <p:ph type="sldImg"/>
          </p:nvPr>
        </p:nvSpPr>
        <p:spPr>
          <a:ln/>
        </p:spPr>
      </p:sp>
      <p:sp>
        <p:nvSpPr>
          <p:cNvPr id="337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pitchFamily="92" charset="0"/>
              <a:ea typeface="ＭＳ Ｐゴシック" pitchFamily="92" charset="-128"/>
            </a:endParaRPr>
          </a:p>
        </p:txBody>
      </p:sp>
    </p:spTree>
    <p:extLst>
      <p:ext uri="{BB962C8B-B14F-4D97-AF65-F5344CB8AC3E}">
        <p14:creationId xmlns:p14="http://schemas.microsoft.com/office/powerpoint/2010/main" val="17888811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Rot="1" noChangeAspect="1" noChangeArrowheads="1" noTextEdit="1"/>
          </p:cNvSpPr>
          <p:nvPr>
            <p:ph type="sldImg"/>
          </p:nvPr>
        </p:nvSpPr>
        <p:spPr>
          <a:ln/>
        </p:spPr>
      </p:sp>
      <p:sp>
        <p:nvSpPr>
          <p:cNvPr id="344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pitchFamily="92" charset="0"/>
                <a:ea typeface="ＭＳ Ｐゴシック" pitchFamily="92" charset="-128"/>
              </a:rPr>
              <a:t>Answer: A. The eukaryotes keep most of their DNA in a membrane-enclosed nucleus, not a nucleoid. Please see Concept 4.2.</a:t>
            </a:r>
          </a:p>
        </p:txBody>
      </p:sp>
    </p:spTree>
    <p:extLst>
      <p:ext uri="{BB962C8B-B14F-4D97-AF65-F5344CB8AC3E}">
        <p14:creationId xmlns:p14="http://schemas.microsoft.com/office/powerpoint/2010/main" val="41646563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Rot="1" noChangeAspect="1" noChangeArrowheads="1" noTextEdit="1"/>
          </p:cNvSpPr>
          <p:nvPr>
            <p:ph type="sldImg"/>
          </p:nvPr>
        </p:nvSpPr>
        <p:spPr>
          <a:ln/>
        </p:spPr>
      </p:sp>
      <p:sp>
        <p:nvSpPr>
          <p:cNvPr id="344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pitchFamily="92" charset="0"/>
              <a:ea typeface="ＭＳ Ｐゴシック" pitchFamily="92" charset="-128"/>
            </a:endParaRPr>
          </a:p>
        </p:txBody>
      </p:sp>
    </p:spTree>
    <p:extLst>
      <p:ext uri="{BB962C8B-B14F-4D97-AF65-F5344CB8AC3E}">
        <p14:creationId xmlns:p14="http://schemas.microsoft.com/office/powerpoint/2010/main" val="34454651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pitchFamily="92" charset="0"/>
                <a:ea typeface="ＭＳ Ｐゴシック" pitchFamily="92" charset="-128"/>
              </a:rPr>
              <a:t>Answer: A. Pore complexes are the gateways into the nucleus. Please see Concept 4.3.</a:t>
            </a:r>
          </a:p>
        </p:txBody>
      </p:sp>
    </p:spTree>
    <p:extLst>
      <p:ext uri="{BB962C8B-B14F-4D97-AF65-F5344CB8AC3E}">
        <p14:creationId xmlns:p14="http://schemas.microsoft.com/office/powerpoint/2010/main" val="19325300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pitchFamily="92" charset="0"/>
              <a:ea typeface="ＭＳ Ｐゴシック" pitchFamily="92" charset="-128"/>
            </a:endParaRPr>
          </a:p>
        </p:txBody>
      </p:sp>
    </p:spTree>
    <p:extLst>
      <p:ext uri="{BB962C8B-B14F-4D97-AF65-F5344CB8AC3E}">
        <p14:creationId xmlns:p14="http://schemas.microsoft.com/office/powerpoint/2010/main" val="11909774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pitchFamily="92" charset="0"/>
                <a:ea typeface="ＭＳ Ｐゴシック" pitchFamily="92" charset="-128"/>
              </a:rPr>
              <a:t>Answer: C. Soluble proteins found in the cytoplasm are made by ribosomes, which float freely in the cytoplasm, not attached to any organelle. Please see Concept 4.3.</a:t>
            </a:r>
          </a:p>
        </p:txBody>
      </p:sp>
    </p:spTree>
    <p:extLst>
      <p:ext uri="{BB962C8B-B14F-4D97-AF65-F5344CB8AC3E}">
        <p14:creationId xmlns:p14="http://schemas.microsoft.com/office/powerpoint/2010/main" val="7277644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pitchFamily="92" charset="0"/>
              <a:ea typeface="ＭＳ Ｐゴシック" pitchFamily="92" charset="-128"/>
            </a:endParaRPr>
          </a:p>
        </p:txBody>
      </p:sp>
    </p:spTree>
    <p:extLst>
      <p:ext uri="{BB962C8B-B14F-4D97-AF65-F5344CB8AC3E}">
        <p14:creationId xmlns:p14="http://schemas.microsoft.com/office/powerpoint/2010/main" val="1520232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fld id="{A4240AA0-B0D0-438B-9D6A-EEDC3C542901}" type="slidenum">
              <a:rPr lang="en-US" sz="1200">
                <a:latin typeface="Times New Roman" pitchFamily="92" charset="0"/>
              </a:rPr>
              <a:pPr/>
              <a:t>4</a:t>
            </a:fld>
            <a:endParaRPr lang="en-US" sz="1200">
              <a:latin typeface="Times New Roman" pitchFamily="92" charset="0"/>
            </a:endParaRPr>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pitchFamily="92" charset="0"/>
                <a:ea typeface="ＭＳ Ｐゴシック" pitchFamily="92" charset="-128"/>
              </a:rPr>
              <a:t>Answer: A . This question focuses on Concepts 4.2 and 4.4. The endoplasmic reticulum produces membrane lipids and sends them throughout the cell.</a:t>
            </a:r>
          </a:p>
        </p:txBody>
      </p:sp>
    </p:spTree>
    <p:extLst>
      <p:ext uri="{BB962C8B-B14F-4D97-AF65-F5344CB8AC3E}">
        <p14:creationId xmlns:p14="http://schemas.microsoft.com/office/powerpoint/2010/main" val="38630348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Rot="1" noChangeAspect="1" noChangeArrowheads="1" noTextEdit="1"/>
          </p:cNvSpPr>
          <p:nvPr>
            <p:ph type="sldImg"/>
          </p:nvPr>
        </p:nvSpPr>
        <p:spPr>
          <a:ln/>
        </p:spPr>
      </p:sp>
      <p:sp>
        <p:nvSpPr>
          <p:cNvPr id="364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pitchFamily="92" charset="0"/>
                <a:ea typeface="ＭＳ Ｐゴシック" pitchFamily="92" charset="-128"/>
              </a:rPr>
              <a:t>Answer: C. Lysosomes digest at the cellular level. Discuss what </a:t>
            </a:r>
            <a:r>
              <a:rPr lang="en-US" dirty="0" err="1">
                <a:latin typeface="Times New Roman" pitchFamily="92" charset="0"/>
                <a:ea typeface="ＭＳ Ｐゴシック" pitchFamily="92" charset="-128"/>
              </a:rPr>
              <a:t>lysosomal</a:t>
            </a:r>
            <a:r>
              <a:rPr lang="en-US" dirty="0">
                <a:latin typeface="Times New Roman" pitchFamily="92" charset="0"/>
                <a:ea typeface="ＭＳ Ｐゴシック" pitchFamily="92" charset="-128"/>
              </a:rPr>
              <a:t> diseases might cause in a human being. Please see Concept 4.4.</a:t>
            </a:r>
          </a:p>
        </p:txBody>
      </p:sp>
    </p:spTree>
    <p:extLst>
      <p:ext uri="{BB962C8B-B14F-4D97-AF65-F5344CB8AC3E}">
        <p14:creationId xmlns:p14="http://schemas.microsoft.com/office/powerpoint/2010/main" val="31007883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Rot="1" noChangeAspect="1" noChangeArrowheads="1" noTextEdit="1"/>
          </p:cNvSpPr>
          <p:nvPr>
            <p:ph type="sldImg"/>
          </p:nvPr>
        </p:nvSpPr>
        <p:spPr>
          <a:ln/>
        </p:spPr>
      </p:sp>
      <p:sp>
        <p:nvSpPr>
          <p:cNvPr id="364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pitchFamily="92" charset="0"/>
              <a:ea typeface="ＭＳ Ｐゴシック" pitchFamily="92" charset="-128"/>
            </a:endParaRPr>
          </a:p>
        </p:txBody>
      </p:sp>
    </p:spTree>
    <p:extLst>
      <p:ext uri="{BB962C8B-B14F-4D97-AF65-F5344CB8AC3E}">
        <p14:creationId xmlns:p14="http://schemas.microsoft.com/office/powerpoint/2010/main" val="33579901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Rot="1" noChangeAspect="1" noChangeArrowheads="1" noTextEdit="1"/>
          </p:cNvSpPr>
          <p:nvPr>
            <p:ph type="sldImg"/>
          </p:nvPr>
        </p:nvSpPr>
        <p:spPr>
          <a:ln/>
        </p:spPr>
      </p:sp>
      <p:sp>
        <p:nvSpPr>
          <p:cNvPr id="366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pitchFamily="92" charset="0"/>
                <a:ea typeface="ＭＳ Ｐゴシック" pitchFamily="92" charset="-128"/>
              </a:rPr>
              <a:t>Answer: B. Plant cells have a proportionally large central vacuole that can perform a number of different functions, depending on the state of the plant cell. Please see Concept 4.4.</a:t>
            </a:r>
          </a:p>
        </p:txBody>
      </p:sp>
    </p:spTree>
    <p:extLst>
      <p:ext uri="{BB962C8B-B14F-4D97-AF65-F5344CB8AC3E}">
        <p14:creationId xmlns:p14="http://schemas.microsoft.com/office/powerpoint/2010/main" val="42742600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Rot="1" noChangeAspect="1" noChangeArrowheads="1" noTextEdit="1"/>
          </p:cNvSpPr>
          <p:nvPr>
            <p:ph type="sldImg"/>
          </p:nvPr>
        </p:nvSpPr>
        <p:spPr>
          <a:ln/>
        </p:spPr>
      </p:sp>
      <p:sp>
        <p:nvSpPr>
          <p:cNvPr id="366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pitchFamily="92" charset="0"/>
              <a:ea typeface="ＭＳ Ｐゴシック" pitchFamily="92" charset="-128"/>
            </a:endParaRPr>
          </a:p>
        </p:txBody>
      </p:sp>
    </p:spTree>
    <p:extLst>
      <p:ext uri="{BB962C8B-B14F-4D97-AF65-F5344CB8AC3E}">
        <p14:creationId xmlns:p14="http://schemas.microsoft.com/office/powerpoint/2010/main" val="15054591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Rot="1" noChangeAspect="1" noChangeArrowheads="1" noTextEdit="1"/>
          </p:cNvSpPr>
          <p:nvPr>
            <p:ph type="sldImg"/>
          </p:nvPr>
        </p:nvSpPr>
        <p:spPr>
          <a:ln/>
        </p:spPr>
      </p:sp>
      <p:sp>
        <p:nvSpPr>
          <p:cNvPr id="370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pitchFamily="92" charset="0"/>
                <a:ea typeface="ＭＳ Ｐゴシック" pitchFamily="92" charset="-128"/>
              </a:rPr>
              <a:t>Answer: D. Chloroplasts would be useless in a lightless cave, though the other cellular parts would be needed for daily life. Discuss what parts of a plant cell are most critical for normal plant carnivory. Please see Concept 4.5.</a:t>
            </a:r>
          </a:p>
        </p:txBody>
      </p:sp>
    </p:spTree>
    <p:extLst>
      <p:ext uri="{BB962C8B-B14F-4D97-AF65-F5344CB8AC3E}">
        <p14:creationId xmlns:p14="http://schemas.microsoft.com/office/powerpoint/2010/main" val="4289134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Rot="1" noChangeAspect="1" noChangeArrowheads="1" noTextEdit="1"/>
          </p:cNvSpPr>
          <p:nvPr>
            <p:ph type="sldImg"/>
          </p:nvPr>
        </p:nvSpPr>
        <p:spPr>
          <a:ln/>
        </p:spPr>
      </p:sp>
      <p:sp>
        <p:nvSpPr>
          <p:cNvPr id="370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pitchFamily="92" charset="0"/>
              <a:ea typeface="ＭＳ Ｐゴシック" pitchFamily="92" charset="-128"/>
            </a:endParaRPr>
          </a:p>
        </p:txBody>
      </p:sp>
    </p:spTree>
    <p:extLst>
      <p:ext uri="{BB962C8B-B14F-4D97-AF65-F5344CB8AC3E}">
        <p14:creationId xmlns:p14="http://schemas.microsoft.com/office/powerpoint/2010/main" val="41419310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Rot="1" noChangeAspect="1" noChangeArrowheads="1" noTextEdit="1"/>
          </p:cNvSpPr>
          <p:nvPr>
            <p:ph type="sldImg"/>
          </p:nvPr>
        </p:nvSpPr>
        <p:spPr>
          <a:ln/>
        </p:spPr>
      </p:sp>
      <p:sp>
        <p:nvSpPr>
          <p:cNvPr id="3747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pitchFamily="92" charset="0"/>
                <a:ea typeface="ＭＳ Ｐゴシック" pitchFamily="92" charset="-128"/>
              </a:rPr>
              <a:t>Answer: B. The mitochondrion is the powerhouse of the cell and provides vitally important supplies of ATP. Please see Concept 4.5.</a:t>
            </a:r>
          </a:p>
        </p:txBody>
      </p:sp>
    </p:spTree>
    <p:extLst>
      <p:ext uri="{BB962C8B-B14F-4D97-AF65-F5344CB8AC3E}">
        <p14:creationId xmlns:p14="http://schemas.microsoft.com/office/powerpoint/2010/main" val="18360214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Rot="1" noChangeAspect="1" noChangeArrowheads="1" noTextEdit="1"/>
          </p:cNvSpPr>
          <p:nvPr>
            <p:ph type="sldImg"/>
          </p:nvPr>
        </p:nvSpPr>
        <p:spPr>
          <a:ln/>
        </p:spPr>
      </p:sp>
      <p:sp>
        <p:nvSpPr>
          <p:cNvPr id="3747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pitchFamily="92" charset="0"/>
              <a:ea typeface="ＭＳ Ｐゴシック" pitchFamily="92" charset="-128"/>
            </a:endParaRPr>
          </a:p>
        </p:txBody>
      </p:sp>
    </p:spTree>
    <p:extLst>
      <p:ext uri="{BB962C8B-B14F-4D97-AF65-F5344CB8AC3E}">
        <p14:creationId xmlns:p14="http://schemas.microsoft.com/office/powerpoint/2010/main" val="4080984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Rot="1" noChangeAspect="1" noChangeArrowheads="1" noTextEdit="1"/>
          </p:cNvSpPr>
          <p:nvPr>
            <p:ph type="sldImg"/>
          </p:nvPr>
        </p:nvSpPr>
        <p:spPr>
          <a:ln/>
        </p:spPr>
      </p:sp>
      <p:sp>
        <p:nvSpPr>
          <p:cNvPr id="376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pitchFamily="92" charset="0"/>
                <a:ea typeface="ＭＳ Ｐゴシック" pitchFamily="92" charset="-128"/>
              </a:rPr>
              <a:t>Answer: E. Actin microfilaments work with myosin to produce muscular contraction. Please see Concept 4.6.</a:t>
            </a:r>
          </a:p>
        </p:txBody>
      </p:sp>
    </p:spTree>
    <p:extLst>
      <p:ext uri="{BB962C8B-B14F-4D97-AF65-F5344CB8AC3E}">
        <p14:creationId xmlns:p14="http://schemas.microsoft.com/office/powerpoint/2010/main" val="6748277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Rot="1" noChangeAspect="1" noChangeArrowheads="1" noTextEdit="1"/>
          </p:cNvSpPr>
          <p:nvPr>
            <p:ph type="sldImg"/>
          </p:nvPr>
        </p:nvSpPr>
        <p:spPr>
          <a:ln/>
        </p:spPr>
      </p:sp>
      <p:sp>
        <p:nvSpPr>
          <p:cNvPr id="376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pitchFamily="92" charset="0"/>
              <a:ea typeface="ＭＳ Ｐゴシック" pitchFamily="92" charset="-128"/>
            </a:endParaRPr>
          </a:p>
        </p:txBody>
      </p:sp>
    </p:spTree>
    <p:extLst>
      <p:ext uri="{BB962C8B-B14F-4D97-AF65-F5344CB8AC3E}">
        <p14:creationId xmlns:p14="http://schemas.microsoft.com/office/powerpoint/2010/main" val="3299818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fld id="{9B658F95-8DBE-44E3-A19D-BF6DE9281D25}" type="slidenum">
              <a:rPr lang="en-US" sz="1200">
                <a:latin typeface="Times New Roman" pitchFamily="92" charset="0"/>
              </a:rPr>
              <a:pPr/>
              <a:t>5</a:t>
            </a:fld>
            <a:endParaRPr lang="en-US" sz="1200">
              <a:latin typeface="Times New Roman" pitchFamily="92" charset="0"/>
            </a:endParaRPr>
          </a:p>
        </p:txBody>
      </p:sp>
      <p:sp>
        <p:nvSpPr>
          <p:cNvPr id="278531" name="Rectangle 2"/>
          <p:cNvSpPr>
            <a:spLocks noGrp="1" noRot="1" noChangeAspect="1" noChangeArrowheads="1" noTextEdit="1"/>
          </p:cNvSpPr>
          <p:nvPr>
            <p:ph type="sldImg"/>
          </p:nvPr>
        </p:nvSpPr>
        <p:spPr>
          <a:ln/>
        </p:spPr>
      </p:sp>
      <p:sp>
        <p:nvSpPr>
          <p:cNvPr id="278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92" charset="0"/>
              <a:ea typeface="ＭＳ Ｐゴシック" pitchFamily="92" charset="-128"/>
            </a:endParaRPr>
          </a:p>
        </p:txBody>
      </p:sp>
    </p:spTree>
    <p:extLst>
      <p:ext uri="{BB962C8B-B14F-4D97-AF65-F5344CB8AC3E}">
        <p14:creationId xmlns:p14="http://schemas.microsoft.com/office/powerpoint/2010/main" val="1393964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fld id="{951ED272-1207-4B5C-AF24-81C2ADF5F7C9}" type="slidenum">
              <a:rPr lang="en-US" sz="1200">
                <a:latin typeface="Times New Roman" pitchFamily="92" charset="0"/>
              </a:rPr>
              <a:pPr/>
              <a:t>6</a:t>
            </a:fld>
            <a:endParaRPr lang="en-US" sz="1200">
              <a:latin typeface="Times New Roman" pitchFamily="92" charset="0"/>
            </a:endParaRPr>
          </a:p>
        </p:txBody>
      </p:sp>
      <p:sp>
        <p:nvSpPr>
          <p:cNvPr id="259075" name="Rectangle 2"/>
          <p:cNvSpPr>
            <a:spLocks noGrp="1" noRot="1" noChangeAspect="1" noChangeArrowheads="1" noTextEdit="1"/>
          </p:cNvSpPr>
          <p:nvPr>
            <p:ph type="sldImg"/>
          </p:nvPr>
        </p:nvSpPr>
        <p:spPr>
          <a:ln/>
        </p:spPr>
      </p:sp>
      <p:sp>
        <p:nvSpPr>
          <p:cNvPr id="259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pitchFamily="92" charset="0"/>
                <a:ea typeface="ＭＳ Ｐゴシック" pitchFamily="92" charset="-128"/>
              </a:rPr>
              <a:t>Answer: E. This question focuses on Concept 4.5. Discuss from what groups of prokaryotes the mitochondria and chloroplasts are thought to have come.</a:t>
            </a:r>
          </a:p>
        </p:txBody>
      </p:sp>
    </p:spTree>
    <p:extLst>
      <p:ext uri="{BB962C8B-B14F-4D97-AF65-F5344CB8AC3E}">
        <p14:creationId xmlns:p14="http://schemas.microsoft.com/office/powerpoint/2010/main" val="2571995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fld id="{B8E3D0B9-C746-4802-84D6-8A3F3EF6715C}" type="slidenum">
              <a:rPr lang="en-US" sz="1200">
                <a:latin typeface="Times New Roman" pitchFamily="92" charset="0"/>
              </a:rPr>
              <a:pPr/>
              <a:t>7</a:t>
            </a:fld>
            <a:endParaRPr lang="en-US" sz="1200">
              <a:latin typeface="Times New Roman" pitchFamily="92" charset="0"/>
            </a:endParaRPr>
          </a:p>
        </p:txBody>
      </p:sp>
      <p:sp>
        <p:nvSpPr>
          <p:cNvPr id="280579" name="Rectangle 2"/>
          <p:cNvSpPr>
            <a:spLocks noGrp="1" noRot="1" noChangeAspect="1" noChangeArrowheads="1" noTextEdit="1"/>
          </p:cNvSpPr>
          <p:nvPr>
            <p:ph type="sldImg"/>
          </p:nvPr>
        </p:nvSpPr>
        <p:spPr>
          <a:ln/>
        </p:spPr>
      </p:sp>
      <p:sp>
        <p:nvSpPr>
          <p:cNvPr id="280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92" charset="0"/>
              <a:ea typeface="ＭＳ Ｐゴシック" pitchFamily="92" charset="-128"/>
            </a:endParaRPr>
          </a:p>
        </p:txBody>
      </p:sp>
    </p:spTree>
    <p:extLst>
      <p:ext uri="{BB962C8B-B14F-4D97-AF65-F5344CB8AC3E}">
        <p14:creationId xmlns:p14="http://schemas.microsoft.com/office/powerpoint/2010/main" val="2335185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fld id="{F83CFB1A-FB06-48F7-964D-00833F38B574}" type="slidenum">
              <a:rPr lang="en-US" sz="1200">
                <a:latin typeface="Times New Roman" pitchFamily="92" charset="0"/>
              </a:rPr>
              <a:pPr/>
              <a:t>8</a:t>
            </a:fld>
            <a:endParaRPr lang="en-US" sz="1200">
              <a:latin typeface="Times New Roman" pitchFamily="92" charset="0"/>
            </a:endParaRPr>
          </a:p>
        </p:txBody>
      </p:sp>
      <p:sp>
        <p:nvSpPr>
          <p:cNvPr id="261123" name="Rectangle 2"/>
          <p:cNvSpPr>
            <a:spLocks noGrp="1" noRot="1" noChangeAspect="1" noChangeArrowheads="1" noTextEdit="1"/>
          </p:cNvSpPr>
          <p:nvPr>
            <p:ph type="sldImg"/>
          </p:nvPr>
        </p:nvSpPr>
        <p:spPr>
          <a:ln/>
        </p:spPr>
      </p:sp>
      <p:sp>
        <p:nvSpPr>
          <p:cNvPr id="261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pitchFamily="92" charset="0"/>
                <a:ea typeface="ＭＳ Ｐゴシック" pitchFamily="92" charset="-128"/>
              </a:rPr>
              <a:t>Answer: D. Lysosomes perform the digestion that is part of autophagy, as described in Concept 4.4.</a:t>
            </a:r>
          </a:p>
        </p:txBody>
      </p:sp>
    </p:spTree>
    <p:extLst>
      <p:ext uri="{BB962C8B-B14F-4D97-AF65-F5344CB8AC3E}">
        <p14:creationId xmlns:p14="http://schemas.microsoft.com/office/powerpoint/2010/main" val="2513537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fld id="{A794EDD3-ACA5-4EF1-8375-381B7378BDF4}" type="slidenum">
              <a:rPr lang="en-US" sz="1200">
                <a:latin typeface="Times New Roman" pitchFamily="92" charset="0"/>
              </a:rPr>
              <a:pPr/>
              <a:t>9</a:t>
            </a:fld>
            <a:endParaRPr lang="en-US" sz="1200">
              <a:latin typeface="Times New Roman" pitchFamily="92" charset="0"/>
            </a:endParaRPr>
          </a:p>
        </p:txBody>
      </p:sp>
      <p:sp>
        <p:nvSpPr>
          <p:cNvPr id="282627" name="Rectangle 2"/>
          <p:cNvSpPr>
            <a:spLocks noGrp="1" noRot="1" noChangeAspect="1" noChangeArrowheads="1" noTextEdit="1"/>
          </p:cNvSpPr>
          <p:nvPr>
            <p:ph type="sldImg"/>
          </p:nvPr>
        </p:nvSpPr>
        <p:spPr>
          <a:ln/>
        </p:spPr>
      </p:sp>
      <p:sp>
        <p:nvSpPr>
          <p:cNvPr id="282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92" charset="0"/>
              <a:ea typeface="ＭＳ Ｐゴシック" pitchFamily="92" charset="-128"/>
            </a:endParaRPr>
          </a:p>
        </p:txBody>
      </p:sp>
    </p:spTree>
    <p:extLst>
      <p:ext uri="{BB962C8B-B14F-4D97-AF65-F5344CB8AC3E}">
        <p14:creationId xmlns:p14="http://schemas.microsoft.com/office/powerpoint/2010/main" val="4219310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 b="29966"/>
          <a:stretch/>
        </p:blipFill>
        <p:spPr>
          <a:xfrm>
            <a:off x="0" y="1006891"/>
            <a:ext cx="9144000" cy="5308183"/>
          </a:xfrm>
          <a:prstGeom prst="rect">
            <a:avLst/>
          </a:prstGeom>
        </p:spPr>
      </p:pic>
      <p:sp>
        <p:nvSpPr>
          <p:cNvPr id="5" name="TextBox 4"/>
          <p:cNvSpPr txBox="1">
            <a:spLocks noChangeArrowheads="1"/>
          </p:cNvSpPr>
          <p:nvPr/>
        </p:nvSpPr>
        <p:spPr bwMode="auto">
          <a:xfrm>
            <a:off x="0" y="0"/>
            <a:ext cx="9144000" cy="615553"/>
          </a:xfrm>
          <a:prstGeom prst="rect">
            <a:avLst/>
          </a:prstGeom>
          <a:solidFill>
            <a:schemeClr val="tx1"/>
          </a:solidFill>
          <a:ln>
            <a:noFill/>
          </a:ln>
          <a:extLst>
            <a:ext uri="{91240B29-F687-4F45-9708-019B960494DF}">
              <a14:hiddenLine xmlns:a14="http://schemas.microsoft.com/office/drawing/2010/main" w="9525">
                <a:solidFill>
                  <a:srgbClr val="F6C932"/>
                </a:solidFill>
                <a:miter lim="800000"/>
                <a:headEnd/>
                <a:tailEnd/>
              </a14:hiddenLine>
            </a:ext>
          </a:extLst>
        </p:spPr>
        <p:txBody>
          <a:bodyPr>
            <a:spAutoFit/>
          </a:bodyPr>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ctr" eaLnBrk="1" hangingPunct="1">
              <a:spcBef>
                <a:spcPct val="20000"/>
              </a:spcBef>
              <a:spcAft>
                <a:spcPct val="20000"/>
              </a:spcAft>
              <a:defRPr/>
            </a:pPr>
            <a:r>
              <a:rPr lang="en-US" sz="3000" b="0" dirty="0">
                <a:solidFill>
                  <a:srgbClr val="ABA49A"/>
                </a:solidFill>
                <a:latin typeface="Times New Roman" pitchFamily="84" charset="0"/>
                <a:cs typeface="Times New Roman" pitchFamily="84" charset="0"/>
              </a:rPr>
              <a:t>CAMPBELL</a:t>
            </a:r>
            <a:r>
              <a:rPr lang="en-US" sz="3200" b="1" dirty="0">
                <a:solidFill>
                  <a:srgbClr val="ABA49A"/>
                </a:solidFill>
                <a:latin typeface="Times New Roman" pitchFamily="84" charset="0"/>
                <a:cs typeface="Times New Roman" pitchFamily="84" charset="0"/>
              </a:rPr>
              <a:t> </a:t>
            </a:r>
            <a:r>
              <a:rPr lang="en-US" sz="2800" b="1" dirty="0">
                <a:solidFill>
                  <a:srgbClr val="ABA49A"/>
                </a:solidFill>
                <a:latin typeface="Times New Roman" pitchFamily="84" charset="0"/>
                <a:cs typeface="Times New Roman" pitchFamily="84" charset="0"/>
              </a:rPr>
              <a:t> </a:t>
            </a:r>
            <a:r>
              <a:rPr lang="en-US" sz="3400" b="0" dirty="0">
                <a:solidFill>
                  <a:schemeClr val="tx2">
                    <a:lumMod val="40000"/>
                    <a:lumOff val="60000"/>
                  </a:schemeClr>
                </a:solidFill>
                <a:latin typeface="Times New Roman" pitchFamily="84" charset="0"/>
                <a:cs typeface="Times New Roman" pitchFamily="84" charset="0"/>
              </a:rPr>
              <a:t>BIOLOGY IN FOCUS</a:t>
            </a:r>
            <a:endParaRPr lang="en-US" sz="1200" b="0" dirty="0">
              <a:solidFill>
                <a:schemeClr val="tx2">
                  <a:lumMod val="40000"/>
                  <a:lumOff val="60000"/>
                </a:schemeClr>
              </a:solidFill>
              <a:latin typeface="Times New Roman" pitchFamily="84" charset="0"/>
              <a:cs typeface="Times New Roman" pitchFamily="84" charset="0"/>
            </a:endParaRPr>
          </a:p>
        </p:txBody>
      </p:sp>
      <p:sp>
        <p:nvSpPr>
          <p:cNvPr id="6" name="Text Box 14"/>
          <p:cNvSpPr txBox="1">
            <a:spLocks noChangeArrowheads="1"/>
          </p:cNvSpPr>
          <p:nvPr/>
        </p:nvSpPr>
        <p:spPr bwMode="auto">
          <a:xfrm>
            <a:off x="0" y="6315075"/>
            <a:ext cx="9144000" cy="5397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l">
              <a:spcBef>
                <a:spcPct val="50000"/>
              </a:spcBef>
              <a:defRPr/>
            </a:pPr>
            <a:r>
              <a:rPr lang="en-US" sz="900" dirty="0">
                <a:solidFill>
                  <a:schemeClr val="bg1"/>
                </a:solidFill>
              </a:rPr>
              <a:t>     © 2016 Pearson Education, Inc.</a:t>
            </a:r>
            <a:endParaRPr lang="en-US" dirty="0">
              <a:solidFill>
                <a:schemeClr val="bg1"/>
              </a:solidFill>
            </a:endParaRPr>
          </a:p>
        </p:txBody>
      </p:sp>
      <p:sp>
        <p:nvSpPr>
          <p:cNvPr id="7" name="Text Box 35"/>
          <p:cNvSpPr txBox="1">
            <a:spLocks noChangeArrowheads="1"/>
          </p:cNvSpPr>
          <p:nvPr/>
        </p:nvSpPr>
        <p:spPr bwMode="auto">
          <a:xfrm>
            <a:off x="0" y="614363"/>
            <a:ext cx="9144000" cy="338554"/>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hangingPunct="1">
              <a:spcBef>
                <a:spcPct val="20000"/>
              </a:spcBef>
              <a:spcAft>
                <a:spcPct val="20000"/>
              </a:spcAft>
              <a:defRPr/>
            </a:pPr>
            <a:r>
              <a:rPr lang="en-US" sz="1600" cap="all" baseline="0" dirty="0" err="1">
                <a:solidFill>
                  <a:srgbClr val="ABA49A"/>
                </a:solidFill>
                <a:latin typeface="Times New Roman" pitchFamily="84" charset="0"/>
                <a:cs typeface="Times New Roman" pitchFamily="84" charset="0"/>
              </a:rPr>
              <a:t>Urry</a:t>
            </a:r>
            <a:r>
              <a:rPr lang="en-US" sz="1600" cap="all" baseline="0" dirty="0">
                <a:solidFill>
                  <a:srgbClr val="ABA49A"/>
                </a:solidFill>
                <a:latin typeface="Times New Roman" pitchFamily="84" charset="0"/>
                <a:cs typeface="Times New Roman" pitchFamily="84" charset="0"/>
              </a:rPr>
              <a:t>  •  Cain  •  Wasserman  •  </a:t>
            </a:r>
            <a:r>
              <a:rPr lang="en-US" sz="1600" cap="all" baseline="0" dirty="0" err="1">
                <a:solidFill>
                  <a:srgbClr val="ABA49A"/>
                </a:solidFill>
                <a:latin typeface="Times New Roman" pitchFamily="84" charset="0"/>
                <a:cs typeface="Times New Roman" pitchFamily="84" charset="0"/>
              </a:rPr>
              <a:t>Minorsky</a:t>
            </a:r>
            <a:r>
              <a:rPr lang="en-US" sz="1600" cap="all" baseline="0" dirty="0">
                <a:solidFill>
                  <a:srgbClr val="ABA49A"/>
                </a:solidFill>
                <a:latin typeface="Times New Roman" pitchFamily="84" charset="0"/>
                <a:cs typeface="Times New Roman" pitchFamily="84" charset="0"/>
              </a:rPr>
              <a:t>   •  Reece</a:t>
            </a:r>
          </a:p>
        </p:txBody>
      </p:sp>
      <p:sp>
        <p:nvSpPr>
          <p:cNvPr id="8" name="Text Box 6"/>
          <p:cNvSpPr txBox="1">
            <a:spLocks noChangeArrowheads="1"/>
          </p:cNvSpPr>
          <p:nvPr/>
        </p:nvSpPr>
        <p:spPr bwMode="auto">
          <a:xfrm>
            <a:off x="149047" y="5146766"/>
            <a:ext cx="5381625" cy="1093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l">
              <a:defRPr/>
            </a:pPr>
            <a:r>
              <a:rPr lang="en-US" sz="1400" b="1" dirty="0">
                <a:solidFill>
                  <a:schemeClr val="bg1"/>
                </a:solidFill>
                <a:effectLst>
                  <a:outerShdw blurRad="38100" dist="38100" dir="2700000" algn="tl">
                    <a:srgbClr val="000000">
                      <a:alpha val="43137"/>
                    </a:srgbClr>
                  </a:outerShdw>
                </a:effectLst>
              </a:rPr>
              <a:t>Questions prepared</a:t>
            </a:r>
            <a:r>
              <a:rPr lang="en-US" sz="1400" b="1" baseline="0" dirty="0">
                <a:solidFill>
                  <a:schemeClr val="bg1"/>
                </a:solidFill>
                <a:effectLst>
                  <a:outerShdw blurRad="38100" dist="38100" dir="2700000" algn="tl">
                    <a:srgbClr val="000000">
                      <a:alpha val="43137"/>
                    </a:srgbClr>
                  </a:outerShdw>
                </a:effectLst>
              </a:rPr>
              <a:t> </a:t>
            </a:r>
            <a:r>
              <a:rPr lang="en-US" sz="1400" b="1" dirty="0">
                <a:solidFill>
                  <a:schemeClr val="bg1"/>
                </a:solidFill>
                <a:effectLst>
                  <a:outerShdw blurRad="38100" dist="38100" dir="2700000" algn="tl">
                    <a:srgbClr val="000000">
                      <a:alpha val="43137"/>
                    </a:srgbClr>
                  </a:outerShdw>
                </a:effectLst>
              </a:rPr>
              <a:t>by </a:t>
            </a:r>
          </a:p>
          <a:p>
            <a:pPr algn="l">
              <a:defRPr/>
            </a:pPr>
            <a:r>
              <a:rPr lang="en-US" sz="1400" b="1" dirty="0">
                <a:solidFill>
                  <a:schemeClr val="bg1"/>
                </a:solidFill>
                <a:effectLst>
                  <a:outerShdw blurRad="38100" dist="38100" dir="2700000" algn="tl">
                    <a:srgbClr val="000000">
                      <a:alpha val="43137"/>
                    </a:srgbClr>
                  </a:outerShdw>
                </a:effectLst>
              </a:rPr>
              <a:t>Douglas </a:t>
            </a:r>
            <a:r>
              <a:rPr lang="en-US" sz="1400" b="1" dirty="0" err="1">
                <a:solidFill>
                  <a:schemeClr val="bg1"/>
                </a:solidFill>
                <a:effectLst>
                  <a:outerShdw blurRad="38100" dist="38100" dir="2700000" algn="tl">
                    <a:srgbClr val="000000">
                      <a:alpha val="43137"/>
                    </a:srgbClr>
                  </a:outerShdw>
                </a:effectLst>
              </a:rPr>
              <a:t>Darnowski</a:t>
            </a:r>
            <a:r>
              <a:rPr lang="en-US" sz="1400" b="1" dirty="0">
                <a:solidFill>
                  <a:schemeClr val="bg1"/>
                </a:solidFill>
                <a:effectLst>
                  <a:outerShdw blurRad="38100" dist="38100" dir="2700000" algn="tl">
                    <a:srgbClr val="000000">
                      <a:alpha val="43137"/>
                    </a:srgbClr>
                  </a:outerShdw>
                </a:effectLst>
              </a:rPr>
              <a:t>, Indiana University Southeast</a:t>
            </a:r>
          </a:p>
          <a:p>
            <a:pPr algn="l">
              <a:defRPr/>
            </a:pPr>
            <a:r>
              <a:rPr lang="en-US" sz="1400" b="1" dirty="0">
                <a:solidFill>
                  <a:schemeClr val="bg1"/>
                </a:solidFill>
                <a:effectLst>
                  <a:outerShdw blurRad="38100" dist="38100" dir="2700000" algn="tl">
                    <a:srgbClr val="000000">
                      <a:alpha val="43137"/>
                    </a:srgbClr>
                  </a:outerShdw>
                </a:effectLst>
              </a:rPr>
              <a:t>James </a:t>
            </a:r>
            <a:r>
              <a:rPr lang="en-US" sz="1400" b="1" dirty="0" err="1">
                <a:solidFill>
                  <a:schemeClr val="bg1"/>
                </a:solidFill>
                <a:effectLst>
                  <a:outerShdw blurRad="38100" dist="38100" dir="2700000" algn="tl">
                    <a:srgbClr val="000000">
                      <a:alpha val="43137"/>
                    </a:srgbClr>
                  </a:outerShdw>
                </a:effectLst>
              </a:rPr>
              <a:t>Langeland</a:t>
            </a:r>
            <a:r>
              <a:rPr lang="en-US" sz="1400" b="1" dirty="0">
                <a:solidFill>
                  <a:schemeClr val="bg1"/>
                </a:solidFill>
                <a:effectLst>
                  <a:outerShdw blurRad="38100" dist="38100" dir="2700000" algn="tl">
                    <a:srgbClr val="000000">
                      <a:alpha val="43137"/>
                    </a:srgbClr>
                  </a:outerShdw>
                </a:effectLst>
              </a:rPr>
              <a:t>, Kalamazoo</a:t>
            </a:r>
            <a:r>
              <a:rPr lang="en-US" sz="1400" b="1" baseline="0" dirty="0">
                <a:solidFill>
                  <a:schemeClr val="bg1"/>
                </a:solidFill>
                <a:effectLst>
                  <a:outerShdw blurRad="38100" dist="38100" dir="2700000" algn="tl">
                    <a:srgbClr val="000000">
                      <a:alpha val="43137"/>
                    </a:srgbClr>
                  </a:outerShdw>
                </a:effectLst>
              </a:rPr>
              <a:t> College</a:t>
            </a:r>
          </a:p>
          <a:p>
            <a:pPr algn="l">
              <a:defRPr/>
            </a:pPr>
            <a:r>
              <a:rPr lang="en-US" sz="1400" b="1" baseline="0" dirty="0" err="1">
                <a:solidFill>
                  <a:schemeClr val="bg1"/>
                </a:solidFill>
                <a:effectLst>
                  <a:outerShdw blurRad="38100" dist="38100" dir="2700000" algn="tl">
                    <a:srgbClr val="000000">
                      <a:alpha val="43137"/>
                    </a:srgbClr>
                  </a:outerShdw>
                </a:effectLst>
              </a:rPr>
              <a:t>Murty</a:t>
            </a:r>
            <a:r>
              <a:rPr lang="en-US" sz="1400" b="1" baseline="0" dirty="0">
                <a:solidFill>
                  <a:schemeClr val="bg1"/>
                </a:solidFill>
                <a:effectLst>
                  <a:outerShdw blurRad="38100" dist="38100" dir="2700000" algn="tl">
                    <a:srgbClr val="000000">
                      <a:alpha val="43137"/>
                    </a:srgbClr>
                  </a:outerShdw>
                </a:effectLst>
              </a:rPr>
              <a:t> S. </a:t>
            </a:r>
            <a:r>
              <a:rPr lang="en-US" sz="1400" b="1" baseline="0" dirty="0" err="1">
                <a:solidFill>
                  <a:schemeClr val="bg1"/>
                </a:solidFill>
                <a:effectLst>
                  <a:outerShdw blurRad="38100" dist="38100" dir="2700000" algn="tl">
                    <a:srgbClr val="000000">
                      <a:alpha val="43137"/>
                    </a:srgbClr>
                  </a:outerShdw>
                </a:effectLst>
              </a:rPr>
              <a:t>Kambhampati</a:t>
            </a:r>
            <a:r>
              <a:rPr lang="en-US" sz="1400" b="1" baseline="0" dirty="0">
                <a:solidFill>
                  <a:schemeClr val="bg1"/>
                </a:solidFill>
                <a:effectLst>
                  <a:outerShdw blurRad="38100" dist="38100" dir="2700000" algn="tl">
                    <a:srgbClr val="000000">
                      <a:alpha val="43137"/>
                    </a:srgbClr>
                  </a:outerShdw>
                </a:effectLst>
              </a:rPr>
              <a:t>, Southern University at New Orleans</a:t>
            </a:r>
          </a:p>
          <a:p>
            <a:pPr algn="l">
              <a:defRPr/>
            </a:pPr>
            <a:r>
              <a:rPr lang="en-US" sz="1400" b="1" baseline="0" dirty="0">
                <a:solidFill>
                  <a:schemeClr val="bg1"/>
                </a:solidFill>
                <a:effectLst>
                  <a:outerShdw blurRad="38100" dist="38100" dir="2700000" algn="tl">
                    <a:srgbClr val="000000">
                      <a:alpha val="43137"/>
                    </a:srgbClr>
                  </a:outerShdw>
                </a:effectLst>
              </a:rPr>
              <a:t>Roberta </a:t>
            </a:r>
            <a:r>
              <a:rPr lang="en-US" sz="1400" b="1" baseline="0" dirty="0" err="1">
                <a:solidFill>
                  <a:schemeClr val="bg1"/>
                </a:solidFill>
                <a:effectLst>
                  <a:outerShdw blurRad="38100" dist="38100" dir="2700000" algn="tl">
                    <a:srgbClr val="000000">
                      <a:alpha val="43137"/>
                    </a:srgbClr>
                  </a:outerShdw>
                </a:effectLst>
              </a:rPr>
              <a:t>Batorsky</a:t>
            </a:r>
            <a:r>
              <a:rPr lang="en-US" sz="1400" b="1" baseline="0" dirty="0">
                <a:solidFill>
                  <a:schemeClr val="bg1"/>
                </a:solidFill>
                <a:effectLst>
                  <a:outerShdw blurRad="38100" dist="38100" dir="2700000" algn="tl">
                    <a:srgbClr val="000000">
                      <a:alpha val="43137"/>
                    </a:srgbClr>
                  </a:outerShdw>
                </a:effectLst>
              </a:rPr>
              <a:t>, Temple University</a:t>
            </a:r>
            <a:r>
              <a:rPr lang="en-US" sz="1400" b="1" dirty="0">
                <a:solidFill>
                  <a:schemeClr val="bg1"/>
                </a:solidFill>
                <a:effectLst>
                  <a:outerShdw blurRad="38100" dist="38100" dir="2700000" algn="tl">
                    <a:srgbClr val="000000">
                      <a:alpha val="43137"/>
                    </a:srgbClr>
                  </a:outerShdw>
                </a:effectLst>
              </a:rPr>
              <a:t> </a:t>
            </a:r>
          </a:p>
        </p:txBody>
      </p:sp>
      <p:sp>
        <p:nvSpPr>
          <p:cNvPr id="3" name="TextBox 2"/>
          <p:cNvSpPr txBox="1"/>
          <p:nvPr/>
        </p:nvSpPr>
        <p:spPr>
          <a:xfrm>
            <a:off x="6953250" y="6400284"/>
            <a:ext cx="2101857" cy="369332"/>
          </a:xfrm>
          <a:prstGeom prst="rect">
            <a:avLst/>
          </a:prstGeom>
          <a:noFill/>
        </p:spPr>
        <p:txBody>
          <a:bodyPr wrap="none" rtlCol="0">
            <a:spAutoFit/>
          </a:bodyPr>
          <a:lstStyle/>
          <a:p>
            <a:pPr algn="r"/>
            <a:r>
              <a:rPr lang="en-US" sz="1800" dirty="0">
                <a:solidFill>
                  <a:schemeClr val="tx2">
                    <a:lumMod val="40000"/>
                    <a:lumOff val="60000"/>
                  </a:schemeClr>
                </a:solidFill>
                <a:latin typeface="+mj-lt"/>
              </a:rPr>
              <a:t>SECOND EDITION</a:t>
            </a:r>
          </a:p>
        </p:txBody>
      </p:sp>
      <p:sp>
        <p:nvSpPr>
          <p:cNvPr id="11" name="Text Placeholder 10"/>
          <p:cNvSpPr>
            <a:spLocks noGrp="1"/>
          </p:cNvSpPr>
          <p:nvPr>
            <p:ph type="body" sz="quarter" idx="11"/>
          </p:nvPr>
        </p:nvSpPr>
        <p:spPr>
          <a:xfrm>
            <a:off x="340408" y="3117669"/>
            <a:ext cx="4310062" cy="1732913"/>
          </a:xfrm>
        </p:spPr>
        <p:txBody>
          <a:bodyPr/>
          <a:lstStyle>
            <a:lvl1pPr marL="57150" indent="0">
              <a:buNone/>
              <a:defRPr sz="4000" b="1">
                <a:solidFill>
                  <a:schemeClr val="bg1"/>
                </a:solidFill>
                <a:effectLst>
                  <a:outerShdw blurRad="38100" dist="38100" dir="2700000" algn="tl">
                    <a:srgbClr val="000000">
                      <a:alpha val="43137"/>
                    </a:srgbClr>
                  </a:outerShdw>
                </a:effectLst>
                <a:latin typeface="+mj-lt"/>
              </a:defRPr>
            </a:lvl1pPr>
            <a:lvl2pPr marL="458787" indent="0">
              <a:buNone/>
              <a:defRPr sz="4000" b="1">
                <a:effectLst>
                  <a:outerShdw blurRad="38100" dist="38100" dir="2700000" algn="tl">
                    <a:srgbClr val="000000">
                      <a:alpha val="43137"/>
                    </a:srgbClr>
                  </a:outerShdw>
                </a:effectLst>
                <a:latin typeface="+mj-lt"/>
              </a:defRPr>
            </a:lvl2pPr>
            <a:lvl3pPr marL="917575" indent="0">
              <a:buNone/>
              <a:defRPr sz="4000" b="1">
                <a:effectLst>
                  <a:outerShdw blurRad="38100" dist="38100" dir="2700000" algn="tl">
                    <a:srgbClr val="000000">
                      <a:alpha val="43137"/>
                    </a:srgbClr>
                  </a:outerShdw>
                </a:effectLst>
                <a:latin typeface="+mj-lt"/>
              </a:defRPr>
            </a:lvl3pPr>
            <a:lvl4pPr marL="1366837" indent="0">
              <a:buNone/>
              <a:defRPr sz="4000" b="1">
                <a:effectLst>
                  <a:outerShdw blurRad="38100" dist="38100" dir="2700000" algn="tl">
                    <a:srgbClr val="000000">
                      <a:alpha val="43137"/>
                    </a:srgbClr>
                  </a:outerShdw>
                </a:effectLst>
                <a:latin typeface="+mj-lt"/>
              </a:defRPr>
            </a:lvl4pPr>
            <a:lvl5pPr marL="1824037" indent="0">
              <a:buNone/>
              <a:defRPr sz="4000" b="1">
                <a:effectLst>
                  <a:outerShdw blurRad="38100" dist="38100" dir="2700000" algn="tl">
                    <a:srgbClr val="000000">
                      <a:alpha val="43137"/>
                    </a:srgbClr>
                  </a:outerShdw>
                </a:effectLst>
                <a:latin typeface="+mj-lt"/>
              </a:defRPr>
            </a:lvl5pPr>
          </a:lstStyle>
          <a:p>
            <a:pPr lvl="0"/>
            <a:r>
              <a:rPr lang="en-US"/>
              <a:t>Click to edit Master text styles</a:t>
            </a:r>
          </a:p>
        </p:txBody>
      </p:sp>
      <p:sp>
        <p:nvSpPr>
          <p:cNvPr id="13" name="Text Placeholder 12"/>
          <p:cNvSpPr>
            <a:spLocks noGrp="1"/>
          </p:cNvSpPr>
          <p:nvPr>
            <p:ph type="body" sz="quarter" idx="12"/>
          </p:nvPr>
        </p:nvSpPr>
        <p:spPr>
          <a:xfrm>
            <a:off x="296863" y="1219200"/>
            <a:ext cx="3517491" cy="2201863"/>
          </a:xfrm>
        </p:spPr>
        <p:txBody>
          <a:bodyPr/>
          <a:lstStyle>
            <a:lvl1pPr marL="57150" indent="0">
              <a:buNone/>
              <a:defRPr sz="12000">
                <a:solidFill>
                  <a:schemeClr val="bg1"/>
                </a:solidFill>
                <a:effectLst>
                  <a:outerShdw blurRad="38100" dist="38100" dir="2700000" algn="tl">
                    <a:srgbClr val="000000">
                      <a:alpha val="43137"/>
                    </a:srgbClr>
                  </a:outerShdw>
                </a:effectLst>
                <a:latin typeface="+mj-lt"/>
              </a:defRPr>
            </a:lvl1pPr>
          </a:lstStyle>
          <a:p>
            <a:pPr lvl="0"/>
            <a:r>
              <a:rPr lang="en-US"/>
              <a:t>Click to edit Master text styles</a:t>
            </a:r>
          </a:p>
        </p:txBody>
      </p:sp>
    </p:spTree>
    <p:extLst>
      <p:ext uri="{BB962C8B-B14F-4D97-AF65-F5344CB8AC3E}">
        <p14:creationId xmlns:p14="http://schemas.microsoft.com/office/powerpoint/2010/main" val="1695650332"/>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 and 2 lin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dirty="0"/>
              <a:t>Click to edit Master title style</a:t>
            </a:r>
          </a:p>
        </p:txBody>
      </p:sp>
      <p:sp>
        <p:nvSpPr>
          <p:cNvPr id="3" name="Content Placeholder 2"/>
          <p:cNvSpPr>
            <a:spLocks noGrp="1"/>
          </p:cNvSpPr>
          <p:nvPr>
            <p:ph idx="1"/>
          </p:nvPr>
        </p:nvSpPr>
        <p:spPr/>
        <p:txBody>
          <a:bodyPr/>
          <a:lstStyle>
            <a:lvl1pPr marL="571500" indent="-514350">
              <a:buFont typeface="+mj-lt"/>
              <a:buAutoNum type="alphaUcPeriod"/>
              <a:defRPr/>
            </a:lvl1pPr>
          </a:lstStyle>
          <a:p>
            <a:pPr lvl="0"/>
            <a:r>
              <a:rPr lang="en-US" dirty="0"/>
              <a:t>Click to edit Master text styles</a:t>
            </a:r>
          </a:p>
        </p:txBody>
      </p:sp>
      <p:sp>
        <p:nvSpPr>
          <p:cNvPr id="4" name="Footer Placeholder 1"/>
          <p:cNvSpPr>
            <a:spLocks noGrp="1"/>
          </p:cNvSpPr>
          <p:nvPr>
            <p:ph type="ftr" sz="quarter" idx="3"/>
          </p:nvPr>
        </p:nvSpPr>
        <p:spPr>
          <a:xfrm>
            <a:off x="0" y="6489700"/>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a:t> © 2016 Pearson Education, Inc.</a:t>
            </a:r>
            <a:endParaRPr lang="en-US" dirty="0"/>
          </a:p>
        </p:txBody>
      </p:sp>
      <p:cxnSp>
        <p:nvCxnSpPr>
          <p:cNvPr id="5" name="Straight Connector 4"/>
          <p:cNvCxnSpPr/>
          <p:nvPr/>
        </p:nvCxnSpPr>
        <p:spPr bwMode="auto">
          <a:xfrm>
            <a:off x="0" y="6489700"/>
            <a:ext cx="9144000" cy="0"/>
          </a:xfrm>
          <a:prstGeom prst="line">
            <a:avLst/>
          </a:prstGeom>
          <a:solidFill>
            <a:schemeClr val="accent1"/>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4242459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 line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563" y="182563"/>
            <a:ext cx="8775700" cy="1202100"/>
          </a:xfrm>
        </p:spPr>
        <p:txBody>
          <a:bodyPr/>
          <a:lstStyle>
            <a:lvl1pPr>
              <a:defRPr sz="2800"/>
            </a:lvl1pPr>
          </a:lstStyle>
          <a:p>
            <a:r>
              <a:rPr lang="en-US" dirty="0"/>
              <a:t>Click to edit Master title style</a:t>
            </a:r>
          </a:p>
        </p:txBody>
      </p:sp>
      <p:sp>
        <p:nvSpPr>
          <p:cNvPr id="3" name="Content Placeholder 2"/>
          <p:cNvSpPr>
            <a:spLocks noGrp="1"/>
          </p:cNvSpPr>
          <p:nvPr>
            <p:ph idx="1"/>
          </p:nvPr>
        </p:nvSpPr>
        <p:spPr>
          <a:xfrm>
            <a:off x="144463" y="1550126"/>
            <a:ext cx="8775700" cy="4803049"/>
          </a:xfrm>
        </p:spPr>
        <p:txBody>
          <a:bodyPr/>
          <a:lstStyle>
            <a:lvl1pPr marL="571500" indent="-514350">
              <a:buFont typeface="+mj-lt"/>
              <a:buAutoNum type="alphaUcPeriod"/>
              <a:defRPr/>
            </a:lvl1pPr>
          </a:lstStyle>
          <a:p>
            <a:pPr lvl="0"/>
            <a:r>
              <a:rPr lang="en-US" dirty="0"/>
              <a:t>Click to edit Master text styles</a:t>
            </a:r>
          </a:p>
        </p:txBody>
      </p:sp>
      <p:sp>
        <p:nvSpPr>
          <p:cNvPr id="4" name="Footer Placeholder 1"/>
          <p:cNvSpPr>
            <a:spLocks noGrp="1"/>
          </p:cNvSpPr>
          <p:nvPr>
            <p:ph type="ftr" sz="quarter" idx="3"/>
          </p:nvPr>
        </p:nvSpPr>
        <p:spPr>
          <a:xfrm>
            <a:off x="0" y="6489700"/>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a:t> © 2016 Pearson Education, Inc.</a:t>
            </a:r>
            <a:endParaRPr lang="en-US" dirty="0"/>
          </a:p>
        </p:txBody>
      </p:sp>
      <p:cxnSp>
        <p:nvCxnSpPr>
          <p:cNvPr id="5" name="Straight Connector 4"/>
          <p:cNvCxnSpPr/>
          <p:nvPr/>
        </p:nvCxnSpPr>
        <p:spPr bwMode="auto">
          <a:xfrm>
            <a:off x="0" y="6489700"/>
            <a:ext cx="9144000" cy="0"/>
          </a:xfrm>
          <a:prstGeom prst="line">
            <a:avLst/>
          </a:prstGeom>
          <a:solidFill>
            <a:schemeClr val="accent1"/>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1895745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 line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563" y="182563"/>
            <a:ext cx="8775700" cy="1593986"/>
          </a:xfrm>
        </p:spPr>
        <p:txBody>
          <a:bodyPr/>
          <a:lstStyle>
            <a:lvl1pPr>
              <a:defRPr sz="2800"/>
            </a:lvl1pPr>
          </a:lstStyle>
          <a:p>
            <a:r>
              <a:rPr lang="en-US" dirty="0"/>
              <a:t>Click to edit Master title style</a:t>
            </a:r>
          </a:p>
        </p:txBody>
      </p:sp>
      <p:sp>
        <p:nvSpPr>
          <p:cNvPr id="3" name="Content Placeholder 2"/>
          <p:cNvSpPr>
            <a:spLocks noGrp="1"/>
          </p:cNvSpPr>
          <p:nvPr>
            <p:ph idx="1"/>
          </p:nvPr>
        </p:nvSpPr>
        <p:spPr>
          <a:xfrm>
            <a:off x="144463" y="1915886"/>
            <a:ext cx="8775700" cy="4437289"/>
          </a:xfrm>
        </p:spPr>
        <p:txBody>
          <a:bodyPr/>
          <a:lstStyle>
            <a:lvl1pPr marL="571500" indent="-514350">
              <a:buFont typeface="+mj-lt"/>
              <a:buAutoNum type="alphaUcPeriod"/>
              <a:defRPr/>
            </a:lvl1pPr>
          </a:lstStyle>
          <a:p>
            <a:pPr lvl="0"/>
            <a:r>
              <a:rPr lang="en-US" dirty="0"/>
              <a:t>Click to edit Master text styles</a:t>
            </a:r>
          </a:p>
        </p:txBody>
      </p:sp>
      <p:sp>
        <p:nvSpPr>
          <p:cNvPr id="4" name="Footer Placeholder 1"/>
          <p:cNvSpPr>
            <a:spLocks noGrp="1"/>
          </p:cNvSpPr>
          <p:nvPr>
            <p:ph type="ftr" sz="quarter" idx="3"/>
          </p:nvPr>
        </p:nvSpPr>
        <p:spPr>
          <a:xfrm>
            <a:off x="0" y="6489700"/>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a:t> © 2016 Pearson Education, Inc.</a:t>
            </a:r>
            <a:endParaRPr lang="en-US" dirty="0"/>
          </a:p>
        </p:txBody>
      </p:sp>
      <p:cxnSp>
        <p:nvCxnSpPr>
          <p:cNvPr id="5" name="Straight Connector 4"/>
          <p:cNvCxnSpPr/>
          <p:nvPr/>
        </p:nvCxnSpPr>
        <p:spPr bwMode="auto">
          <a:xfrm>
            <a:off x="0" y="6489700"/>
            <a:ext cx="9144000" cy="0"/>
          </a:xfrm>
          <a:prstGeom prst="line">
            <a:avLst/>
          </a:prstGeom>
          <a:solidFill>
            <a:schemeClr val="accent1"/>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2675160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5 line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563" y="182562"/>
            <a:ext cx="8775700" cy="1985871"/>
          </a:xfrm>
        </p:spPr>
        <p:txBody>
          <a:bodyPr/>
          <a:lstStyle>
            <a:lvl1pPr>
              <a:defRPr sz="2800"/>
            </a:lvl1pPr>
          </a:lstStyle>
          <a:p>
            <a:r>
              <a:rPr lang="en-US" dirty="0"/>
              <a:t>Click to edit Master title style</a:t>
            </a:r>
          </a:p>
        </p:txBody>
      </p:sp>
      <p:sp>
        <p:nvSpPr>
          <p:cNvPr id="3" name="Content Placeholder 2"/>
          <p:cNvSpPr>
            <a:spLocks noGrp="1"/>
          </p:cNvSpPr>
          <p:nvPr>
            <p:ph idx="1"/>
          </p:nvPr>
        </p:nvSpPr>
        <p:spPr>
          <a:xfrm>
            <a:off x="144463" y="2307771"/>
            <a:ext cx="8775700" cy="4045404"/>
          </a:xfrm>
        </p:spPr>
        <p:txBody>
          <a:bodyPr/>
          <a:lstStyle>
            <a:lvl1pPr marL="571500" indent="-514350">
              <a:buFont typeface="+mj-lt"/>
              <a:buAutoNum type="alphaUcPeriod"/>
              <a:defRPr/>
            </a:lvl1pPr>
          </a:lstStyle>
          <a:p>
            <a:pPr lvl="0"/>
            <a:r>
              <a:rPr lang="en-US" dirty="0"/>
              <a:t>Click to edit Master text styles</a:t>
            </a:r>
          </a:p>
        </p:txBody>
      </p:sp>
      <p:sp>
        <p:nvSpPr>
          <p:cNvPr id="4" name="Footer Placeholder 1"/>
          <p:cNvSpPr>
            <a:spLocks noGrp="1"/>
          </p:cNvSpPr>
          <p:nvPr>
            <p:ph type="ftr" sz="quarter" idx="3"/>
          </p:nvPr>
        </p:nvSpPr>
        <p:spPr>
          <a:xfrm>
            <a:off x="0" y="6489700"/>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a:t> © 2016 Pearson Education, Inc.</a:t>
            </a:r>
            <a:endParaRPr lang="en-US" dirty="0"/>
          </a:p>
        </p:txBody>
      </p:sp>
      <p:cxnSp>
        <p:nvCxnSpPr>
          <p:cNvPr id="5" name="Straight Connector 4"/>
          <p:cNvCxnSpPr/>
          <p:nvPr/>
        </p:nvCxnSpPr>
        <p:spPr bwMode="auto">
          <a:xfrm>
            <a:off x="0" y="6489700"/>
            <a:ext cx="9144000" cy="0"/>
          </a:xfrm>
          <a:prstGeom prst="line">
            <a:avLst/>
          </a:prstGeom>
          <a:solidFill>
            <a:schemeClr val="accent1"/>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2141933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1"/>
          <p:cNvSpPr>
            <a:spLocks noGrp="1"/>
          </p:cNvSpPr>
          <p:nvPr>
            <p:ph type="ftr" sz="quarter" idx="3"/>
          </p:nvPr>
        </p:nvSpPr>
        <p:spPr>
          <a:xfrm>
            <a:off x="0" y="6489700"/>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a:t> © 2016 Pearson Education, Inc.</a:t>
            </a:r>
            <a:endParaRPr lang="en-US" dirty="0"/>
          </a:p>
        </p:txBody>
      </p:sp>
      <p:cxnSp>
        <p:nvCxnSpPr>
          <p:cNvPr id="4" name="Straight Connector 3"/>
          <p:cNvCxnSpPr/>
          <p:nvPr/>
        </p:nvCxnSpPr>
        <p:spPr bwMode="auto">
          <a:xfrm>
            <a:off x="0" y="6489700"/>
            <a:ext cx="9144000" cy="0"/>
          </a:xfrm>
          <a:prstGeom prst="line">
            <a:avLst/>
          </a:prstGeom>
          <a:solidFill>
            <a:schemeClr val="accent1"/>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3870491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9700"/>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a:t> © 2016 Pearson Education, Inc.</a:t>
            </a:r>
            <a:endParaRPr lang="en-US" dirty="0"/>
          </a:p>
        </p:txBody>
      </p:sp>
      <p:cxnSp>
        <p:nvCxnSpPr>
          <p:cNvPr id="3" name="Straight Connector 2"/>
          <p:cNvCxnSpPr/>
          <p:nvPr/>
        </p:nvCxnSpPr>
        <p:spPr bwMode="auto">
          <a:xfrm>
            <a:off x="0" y="6489700"/>
            <a:ext cx="9144000" cy="0"/>
          </a:xfrm>
          <a:prstGeom prst="line">
            <a:avLst/>
          </a:prstGeom>
          <a:solidFill>
            <a:schemeClr val="accent1"/>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4206494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182563" y="182563"/>
            <a:ext cx="87757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a:t>Click to edit Master title style</a:t>
            </a:r>
          </a:p>
        </p:txBody>
      </p:sp>
      <p:sp>
        <p:nvSpPr>
          <p:cNvPr id="1027" name="Rectangle 8"/>
          <p:cNvSpPr>
            <a:spLocks noGrp="1" noChangeArrowheads="1"/>
          </p:cNvSpPr>
          <p:nvPr>
            <p:ph type="body" idx="1"/>
          </p:nvPr>
        </p:nvSpPr>
        <p:spPr bwMode="auto">
          <a:xfrm>
            <a:off x="144463" y="1123950"/>
            <a:ext cx="8775700"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37160" bIns="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Footer Placeholder 1"/>
          <p:cNvSpPr>
            <a:spLocks noGrp="1"/>
          </p:cNvSpPr>
          <p:nvPr>
            <p:ph type="ftr" sz="quarter" idx="3"/>
          </p:nvPr>
        </p:nvSpPr>
        <p:spPr>
          <a:xfrm>
            <a:off x="0" y="6489700"/>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a:t> © 2016 Pearson Education, Inc.</a:t>
            </a:r>
            <a:endParaRPr lang="en-US" dirty="0"/>
          </a:p>
        </p:txBody>
      </p:sp>
    </p:spTree>
    <p:extLst>
      <p:ext uri="{BB962C8B-B14F-4D97-AF65-F5344CB8AC3E}">
        <p14:creationId xmlns:p14="http://schemas.microsoft.com/office/powerpoint/2010/main" val="409009757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3" r:id="rId3"/>
    <p:sldLayoutId id="2147483704" r:id="rId4"/>
    <p:sldLayoutId id="2147483705" r:id="rId5"/>
    <p:sldLayoutId id="2147483701" r:id="rId6"/>
    <p:sldLayoutId id="2147483702" r:id="rId7"/>
  </p:sldLayoutIdLst>
  <p:hf sldNum="0" hdr="0" dt="0"/>
  <p:txStyles>
    <p:titleStyle>
      <a:lvl1pPr marL="0" indent="0" algn="l" rtl="0" eaLnBrk="1" fontAlgn="base" hangingPunct="1">
        <a:lnSpc>
          <a:spcPct val="90000"/>
        </a:lnSpc>
        <a:spcBef>
          <a:spcPct val="0"/>
        </a:spcBef>
        <a:spcAft>
          <a:spcPct val="0"/>
        </a:spcAft>
        <a:defRPr sz="2800" b="1">
          <a:solidFill>
            <a:schemeClr val="tx2"/>
          </a:solidFill>
          <a:latin typeface="+mj-lt"/>
          <a:ea typeface="+mj-ea"/>
          <a:cs typeface="+mj-cs"/>
        </a:defRPr>
      </a:lvl1pPr>
      <a:lvl2pPr marL="450850" indent="-450850" algn="l" rtl="0" eaLnBrk="1" fontAlgn="base" hangingPunct="1">
        <a:lnSpc>
          <a:spcPct val="90000"/>
        </a:lnSpc>
        <a:spcBef>
          <a:spcPct val="0"/>
        </a:spcBef>
        <a:spcAft>
          <a:spcPct val="0"/>
        </a:spcAft>
        <a:defRPr sz="3200" b="1">
          <a:solidFill>
            <a:schemeClr val="tx1"/>
          </a:solidFill>
          <a:latin typeface="Times New Roman" charset="0"/>
          <a:ea typeface="Arial" charset="0"/>
          <a:cs typeface="Arial" charset="0"/>
        </a:defRPr>
      </a:lvl2pPr>
      <a:lvl3pPr marL="450850" indent="-450850" algn="l" rtl="0" eaLnBrk="1" fontAlgn="base" hangingPunct="1">
        <a:lnSpc>
          <a:spcPct val="90000"/>
        </a:lnSpc>
        <a:spcBef>
          <a:spcPct val="0"/>
        </a:spcBef>
        <a:spcAft>
          <a:spcPct val="0"/>
        </a:spcAft>
        <a:defRPr sz="3200" b="1">
          <a:solidFill>
            <a:schemeClr val="tx1"/>
          </a:solidFill>
          <a:latin typeface="Times New Roman" charset="0"/>
          <a:ea typeface="Arial" charset="0"/>
          <a:cs typeface="Arial" charset="0"/>
        </a:defRPr>
      </a:lvl3pPr>
      <a:lvl4pPr marL="450850" indent="-450850" algn="l" rtl="0" eaLnBrk="1" fontAlgn="base" hangingPunct="1">
        <a:lnSpc>
          <a:spcPct val="90000"/>
        </a:lnSpc>
        <a:spcBef>
          <a:spcPct val="0"/>
        </a:spcBef>
        <a:spcAft>
          <a:spcPct val="0"/>
        </a:spcAft>
        <a:defRPr sz="3200" b="1">
          <a:solidFill>
            <a:schemeClr val="tx1"/>
          </a:solidFill>
          <a:latin typeface="Times New Roman" charset="0"/>
          <a:ea typeface="Arial" charset="0"/>
          <a:cs typeface="Arial" charset="0"/>
        </a:defRPr>
      </a:lvl4pPr>
      <a:lvl5pPr marL="450850" indent="-450850" algn="l" rtl="0" eaLnBrk="1" fontAlgn="base" hangingPunct="1">
        <a:lnSpc>
          <a:spcPct val="90000"/>
        </a:lnSpc>
        <a:spcBef>
          <a:spcPct val="0"/>
        </a:spcBef>
        <a:spcAft>
          <a:spcPct val="0"/>
        </a:spcAft>
        <a:defRPr sz="3200" b="1">
          <a:solidFill>
            <a:schemeClr val="tx1"/>
          </a:solidFill>
          <a:latin typeface="Times New Roman" charset="0"/>
          <a:ea typeface="Arial" charset="0"/>
          <a:cs typeface="Arial" charset="0"/>
        </a:defRPr>
      </a:lvl5pPr>
      <a:lvl6pPr marL="9080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6pPr>
      <a:lvl7pPr marL="13652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7pPr>
      <a:lvl8pPr marL="18224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8pPr>
      <a:lvl9pPr marL="22796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9pPr>
    </p:titleStyle>
    <p:bodyStyle>
      <a:lvl1pPr marL="400050" indent="-342900" algn="l" rtl="0" eaLnBrk="1" fontAlgn="base" hangingPunct="1">
        <a:spcBef>
          <a:spcPts val="0"/>
        </a:spcBef>
        <a:spcAft>
          <a:spcPct val="20000"/>
        </a:spcAft>
        <a:buClr>
          <a:schemeClr val="tx2"/>
        </a:buClr>
        <a:buFont typeface="Wingdings" panose="05000000000000000000" pitchFamily="2" charset="2"/>
        <a:buChar char="§"/>
        <a:defRPr sz="2600">
          <a:solidFill>
            <a:schemeClr val="tx1"/>
          </a:solidFill>
          <a:latin typeface="Arial" charset="0"/>
          <a:ea typeface="+mn-ea"/>
          <a:cs typeface="+mn-cs"/>
        </a:defRPr>
      </a:lvl1pPr>
      <a:lvl2pPr marL="800100" indent="-341313" algn="l" rtl="0" eaLnBrk="1" fontAlgn="base" hangingPunct="1">
        <a:spcBef>
          <a:spcPts val="0"/>
        </a:spcBef>
        <a:spcAft>
          <a:spcPct val="20000"/>
        </a:spcAft>
        <a:buClr>
          <a:schemeClr val="tx2"/>
        </a:buClr>
        <a:buFont typeface="Wingdings" panose="05000000000000000000" pitchFamily="2" charset="2"/>
        <a:buChar char="§"/>
        <a:defRPr sz="2600">
          <a:solidFill>
            <a:schemeClr val="tx1"/>
          </a:solidFill>
          <a:latin typeface="Arial" charset="0"/>
          <a:ea typeface="+mn-ea"/>
          <a:cs typeface="+mn-cs"/>
        </a:defRPr>
      </a:lvl2pPr>
      <a:lvl3pPr marL="1257300" indent="-339725" algn="l" rtl="0" eaLnBrk="1" fontAlgn="base" hangingPunct="1">
        <a:spcBef>
          <a:spcPts val="0"/>
        </a:spcBef>
        <a:spcAft>
          <a:spcPct val="20000"/>
        </a:spcAft>
        <a:buClr>
          <a:schemeClr val="tx2"/>
        </a:buClr>
        <a:buFont typeface="Wingdings" panose="05000000000000000000" pitchFamily="2" charset="2"/>
        <a:buChar char="§"/>
        <a:defRPr sz="2400">
          <a:solidFill>
            <a:schemeClr val="tx1"/>
          </a:solidFill>
          <a:latin typeface="Arial" charset="0"/>
          <a:ea typeface="+mn-ea"/>
          <a:cs typeface="+mn-cs"/>
        </a:defRPr>
      </a:lvl3pPr>
      <a:lvl4pPr marL="1714500" indent="-347663" algn="l" rtl="0" eaLnBrk="1" fontAlgn="base" hangingPunct="1">
        <a:spcBef>
          <a:spcPts val="0"/>
        </a:spcBef>
        <a:spcAft>
          <a:spcPct val="20000"/>
        </a:spcAft>
        <a:buClr>
          <a:schemeClr val="tx2"/>
        </a:buClr>
        <a:buFont typeface="Wingdings" panose="05000000000000000000" pitchFamily="2" charset="2"/>
        <a:buChar char="§"/>
        <a:tabLst/>
        <a:defRPr sz="2200">
          <a:solidFill>
            <a:schemeClr val="tx1"/>
          </a:solidFill>
          <a:latin typeface="Arial" charset="0"/>
          <a:ea typeface="+mn-ea"/>
          <a:cs typeface="+mn-cs"/>
        </a:defRPr>
      </a:lvl4pPr>
      <a:lvl5pPr marL="2171700" indent="-347663" algn="l" rtl="0" eaLnBrk="1" fontAlgn="base" hangingPunct="1">
        <a:spcBef>
          <a:spcPts val="0"/>
        </a:spcBef>
        <a:spcAft>
          <a:spcPct val="20000"/>
        </a:spcAft>
        <a:buClr>
          <a:schemeClr val="tx2"/>
        </a:buClr>
        <a:buFont typeface="Wingdings" panose="05000000000000000000" pitchFamily="2" charset="2"/>
        <a:buChar char="§"/>
        <a:defRPr sz="2200">
          <a:solidFill>
            <a:schemeClr val="tx1"/>
          </a:solidFill>
          <a:latin typeface="Arial" charset="0"/>
          <a:ea typeface="+mn-ea"/>
          <a:cs typeface="+mn-cs"/>
        </a:defRPr>
      </a:lvl5pPr>
      <a:lvl6pPr marL="33162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6pPr>
      <a:lvl7pPr marL="37734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7pPr>
      <a:lvl8pPr marL="42306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8pPr>
      <a:lvl9pPr marL="46878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A Tour of </a:t>
            </a:r>
            <a:br>
              <a:rPr lang="en-US" dirty="0"/>
            </a:br>
            <a:r>
              <a:rPr lang="en-US" dirty="0"/>
              <a:t>the Cell</a:t>
            </a:r>
          </a:p>
        </p:txBody>
      </p:sp>
      <p:sp>
        <p:nvSpPr>
          <p:cNvPr id="3" name="Text Placeholder 2"/>
          <p:cNvSpPr>
            <a:spLocks noGrp="1"/>
          </p:cNvSpPr>
          <p:nvPr>
            <p:ph type="body" sz="quarter" idx="12"/>
          </p:nvPr>
        </p:nvSpPr>
        <p:spPr>
          <a:xfrm>
            <a:off x="296863" y="1219200"/>
            <a:ext cx="3517491" cy="2201863"/>
          </a:xfrm>
        </p:spPr>
        <p:txBody>
          <a:bodyPr/>
          <a:lstStyle/>
          <a:p>
            <a:r>
              <a:rPr lang="en-US" dirty="0"/>
              <a:t>4</a:t>
            </a:r>
          </a:p>
        </p:txBody>
      </p:sp>
    </p:spTree>
    <p:extLst>
      <p:ext uri="{BB962C8B-B14F-4D97-AF65-F5344CB8AC3E}">
        <p14:creationId xmlns:p14="http://schemas.microsoft.com/office/powerpoint/2010/main" val="3987044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p:txBody>
          <a:bodyPr/>
          <a:lstStyle/>
          <a:p>
            <a:r>
              <a:rPr lang="en-US" dirty="0"/>
              <a:t>What protein(s) is (are) not made at the rough ER?</a:t>
            </a:r>
          </a:p>
        </p:txBody>
      </p:sp>
      <p:sp>
        <p:nvSpPr>
          <p:cNvPr id="262147" name="Rectangle 3"/>
          <p:cNvSpPr>
            <a:spLocks noGrp="1" noChangeArrowheads="1"/>
          </p:cNvSpPr>
          <p:nvPr>
            <p:ph idx="1"/>
          </p:nvPr>
        </p:nvSpPr>
        <p:spPr/>
        <p:txBody>
          <a:bodyPr/>
          <a:lstStyle/>
          <a:p>
            <a:r>
              <a:rPr lang="en-US" dirty="0"/>
              <a:t>insulin</a:t>
            </a:r>
          </a:p>
          <a:p>
            <a:r>
              <a:rPr lang="en-US" dirty="0"/>
              <a:t>digestive enzymes of the gut</a:t>
            </a:r>
          </a:p>
          <a:p>
            <a:r>
              <a:rPr lang="en-US" dirty="0"/>
              <a:t>antibodies in the blood</a:t>
            </a:r>
          </a:p>
          <a:p>
            <a:r>
              <a:rPr lang="en-US" dirty="0"/>
              <a:t>enzymes found within the peroxisome organelle</a:t>
            </a:r>
          </a:p>
          <a:p>
            <a:r>
              <a:rPr lang="fr-FR" dirty="0" err="1"/>
              <a:t>collagen</a:t>
            </a:r>
            <a:r>
              <a:rPr lang="fr-FR" dirty="0"/>
              <a:t> (an </a:t>
            </a:r>
            <a:r>
              <a:rPr lang="fr-FR" dirty="0" err="1"/>
              <a:t>extracellular</a:t>
            </a:r>
            <a:r>
              <a:rPr lang="fr-FR" dirty="0"/>
              <a:t> matrix </a:t>
            </a:r>
            <a:r>
              <a:rPr lang="fr-FR" dirty="0" err="1"/>
              <a:t>protein</a:t>
            </a:r>
            <a:r>
              <a:rPr lang="fr-FR" dirty="0"/>
              <a:t>)</a:t>
            </a:r>
            <a:endParaRPr lang="en-US" dirty="0"/>
          </a:p>
        </p:txBody>
      </p:sp>
      <p:sp>
        <p:nvSpPr>
          <p:cNvPr id="4" name="Footer Placeholder 3"/>
          <p:cNvSpPr>
            <a:spLocks noGrp="1"/>
          </p:cNvSpPr>
          <p:nvPr>
            <p:ph type="ftr" sz="quarter" idx="3"/>
          </p:nvPr>
        </p:nvSpPr>
        <p:spPr/>
        <p:txBody>
          <a:bodyPr/>
          <a:lstStyle/>
          <a:p>
            <a:r>
              <a:rPr lang="en-US"/>
              <a:t> © 2016 Pearson Education, Inc.</a:t>
            </a:r>
            <a:endParaRPr lang="en-US" dirty="0"/>
          </a:p>
        </p:txBody>
      </p:sp>
    </p:spTree>
    <p:extLst>
      <p:ext uri="{BB962C8B-B14F-4D97-AF65-F5344CB8AC3E}">
        <p14:creationId xmlns:p14="http://schemas.microsoft.com/office/powerpoint/2010/main" val="3731789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p:txBody>
          <a:bodyPr/>
          <a:lstStyle/>
          <a:p>
            <a:r>
              <a:rPr lang="en-US" dirty="0"/>
              <a:t>What protein(s) is (are) not made at the rough ER?</a:t>
            </a:r>
          </a:p>
        </p:txBody>
      </p:sp>
      <p:sp>
        <p:nvSpPr>
          <p:cNvPr id="283651" name="Rectangle 3"/>
          <p:cNvSpPr>
            <a:spLocks noGrp="1" noChangeArrowheads="1"/>
          </p:cNvSpPr>
          <p:nvPr>
            <p:ph idx="1"/>
          </p:nvPr>
        </p:nvSpPr>
        <p:spPr/>
        <p:txBody>
          <a:bodyPr/>
          <a:lstStyle/>
          <a:p>
            <a:r>
              <a:rPr lang="en-US" dirty="0"/>
              <a:t>insulin</a:t>
            </a:r>
          </a:p>
          <a:p>
            <a:r>
              <a:rPr lang="en-US" dirty="0"/>
              <a:t>digestive enzymes of the gut</a:t>
            </a:r>
          </a:p>
          <a:p>
            <a:r>
              <a:rPr lang="en-US" dirty="0"/>
              <a:t>antibodies in the blood</a:t>
            </a:r>
          </a:p>
          <a:p>
            <a:r>
              <a:rPr lang="en-US" b="1" dirty="0"/>
              <a:t>enzymes found within the peroxisome organelle</a:t>
            </a:r>
          </a:p>
          <a:p>
            <a:r>
              <a:rPr lang="fr-FR" dirty="0" err="1"/>
              <a:t>collagen</a:t>
            </a:r>
            <a:r>
              <a:rPr lang="fr-FR" dirty="0"/>
              <a:t> (an </a:t>
            </a:r>
            <a:r>
              <a:rPr lang="fr-FR" dirty="0" err="1"/>
              <a:t>extracellular</a:t>
            </a:r>
            <a:r>
              <a:rPr lang="fr-FR" dirty="0"/>
              <a:t> matrix </a:t>
            </a:r>
            <a:r>
              <a:rPr lang="fr-FR" dirty="0" err="1"/>
              <a:t>protein</a:t>
            </a:r>
            <a:r>
              <a:rPr lang="fr-FR" dirty="0"/>
              <a:t>)</a:t>
            </a:r>
            <a:endParaRPr lang="en-US" dirty="0"/>
          </a:p>
        </p:txBody>
      </p:sp>
      <p:sp>
        <p:nvSpPr>
          <p:cNvPr id="4" name="Footer Placeholder 3"/>
          <p:cNvSpPr>
            <a:spLocks noGrp="1"/>
          </p:cNvSpPr>
          <p:nvPr>
            <p:ph type="ftr" sz="quarter" idx="3"/>
          </p:nvPr>
        </p:nvSpPr>
        <p:spPr/>
        <p:txBody>
          <a:bodyPr/>
          <a:lstStyle/>
          <a:p>
            <a:r>
              <a:rPr lang="en-US"/>
              <a:t> © 2016 Pearson Education, Inc.</a:t>
            </a:r>
            <a:endParaRPr lang="en-US" dirty="0"/>
          </a:p>
        </p:txBody>
      </p:sp>
    </p:spTree>
    <p:extLst>
      <p:ext uri="{BB962C8B-B14F-4D97-AF65-F5344CB8AC3E}">
        <p14:creationId xmlns:p14="http://schemas.microsoft.com/office/powerpoint/2010/main" val="2784248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lstStyle/>
          <a:p>
            <a:r>
              <a:rPr lang="en-US"/>
              <a:t>What is the correct order for secretion?</a:t>
            </a:r>
            <a:endParaRPr lang="en-US" dirty="0"/>
          </a:p>
        </p:txBody>
      </p:sp>
      <p:sp>
        <p:nvSpPr>
          <p:cNvPr id="265219" name="Rectangle 3"/>
          <p:cNvSpPr>
            <a:spLocks noGrp="1" noChangeArrowheads="1"/>
          </p:cNvSpPr>
          <p:nvPr>
            <p:ph idx="1"/>
          </p:nvPr>
        </p:nvSpPr>
        <p:spPr>
          <a:xfrm>
            <a:off x="144461" y="1123950"/>
            <a:ext cx="5854003" cy="5229225"/>
          </a:xfrm>
        </p:spPr>
        <p:txBody>
          <a:bodyPr/>
          <a:lstStyle/>
          <a:p>
            <a:r>
              <a:rPr lang="en-US" dirty="0"/>
              <a:t>rough ER, endosome, </a:t>
            </a:r>
            <a:br>
              <a:rPr lang="en-US" dirty="0"/>
            </a:br>
            <a:r>
              <a:rPr lang="en-US" dirty="0"/>
              <a:t>Golgi, smooth ER</a:t>
            </a:r>
          </a:p>
          <a:p>
            <a:r>
              <a:rPr lang="en-US" dirty="0"/>
              <a:t>rough ER, Golgi, smooth </a:t>
            </a:r>
            <a:br>
              <a:rPr lang="en-US" dirty="0"/>
            </a:br>
            <a:r>
              <a:rPr lang="en-US" dirty="0"/>
              <a:t>ER, exocytosis</a:t>
            </a:r>
          </a:p>
          <a:p>
            <a:r>
              <a:rPr lang="en-US" dirty="0"/>
              <a:t>smooth ER, rough ER, </a:t>
            </a:r>
            <a:br>
              <a:rPr lang="en-US" dirty="0"/>
            </a:br>
            <a:r>
              <a:rPr lang="en-US" dirty="0"/>
              <a:t>exocytosis, Golgi</a:t>
            </a:r>
          </a:p>
          <a:p>
            <a:r>
              <a:rPr lang="en-US" dirty="0"/>
              <a:t>rough ER, Golgi, transport</a:t>
            </a:r>
            <a:br>
              <a:rPr lang="en-US" dirty="0"/>
            </a:br>
            <a:r>
              <a:rPr lang="en-US" dirty="0"/>
              <a:t>vesicle, exocytosis</a:t>
            </a:r>
          </a:p>
          <a:p>
            <a:r>
              <a:rPr lang="en-US" dirty="0"/>
              <a:t>rough ER, Golgi, endosome, exocytosis, transport vesicle</a:t>
            </a:r>
          </a:p>
        </p:txBody>
      </p:sp>
      <p:sp>
        <p:nvSpPr>
          <p:cNvPr id="4" name="Footer Placeholder 3"/>
          <p:cNvSpPr>
            <a:spLocks noGrp="1"/>
          </p:cNvSpPr>
          <p:nvPr>
            <p:ph type="ftr" sz="quarter" idx="3"/>
          </p:nvPr>
        </p:nvSpPr>
        <p:spPr/>
        <p:txBody>
          <a:bodyPr/>
          <a:lstStyle/>
          <a:p>
            <a:r>
              <a:rPr lang="en-US"/>
              <a:t> © 2016 Pearson Education, Inc.</a:t>
            </a:r>
            <a:endParaRPr lang="en-US"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2848"/>
          <a:stretch/>
        </p:blipFill>
        <p:spPr>
          <a:xfrm>
            <a:off x="4652391" y="1187958"/>
            <a:ext cx="4330256" cy="2949639"/>
          </a:xfrm>
          <a:prstGeom prst="rect">
            <a:avLst/>
          </a:prstGeom>
        </p:spPr>
      </p:pic>
    </p:spTree>
    <p:extLst>
      <p:ext uri="{BB962C8B-B14F-4D97-AF65-F5344CB8AC3E}">
        <p14:creationId xmlns:p14="http://schemas.microsoft.com/office/powerpoint/2010/main" val="3879853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p:txBody>
          <a:bodyPr/>
          <a:lstStyle/>
          <a:p>
            <a:r>
              <a:rPr lang="en-US"/>
              <a:t>What is the correct order for secretion?</a:t>
            </a:r>
            <a:endParaRPr lang="en-US" dirty="0"/>
          </a:p>
        </p:txBody>
      </p:sp>
      <p:sp>
        <p:nvSpPr>
          <p:cNvPr id="285700" name="Text Box 4"/>
          <p:cNvSpPr txBox="1">
            <a:spLocks noChangeArrowheads="1"/>
          </p:cNvSpPr>
          <p:nvPr/>
        </p:nvSpPr>
        <p:spPr bwMode="auto">
          <a:xfrm>
            <a:off x="6362700" y="5183188"/>
            <a:ext cx="1628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endParaRPr lang="en-US" sz="1800"/>
          </a:p>
        </p:txBody>
      </p:sp>
      <p:sp>
        <p:nvSpPr>
          <p:cNvPr id="4" name="Footer Placeholder 3"/>
          <p:cNvSpPr>
            <a:spLocks noGrp="1"/>
          </p:cNvSpPr>
          <p:nvPr>
            <p:ph type="ftr" sz="quarter" idx="3"/>
          </p:nvPr>
        </p:nvSpPr>
        <p:spPr/>
        <p:txBody>
          <a:bodyPr/>
          <a:lstStyle/>
          <a:p>
            <a:r>
              <a:rPr lang="en-US"/>
              <a:t> © 2016 Pearson Education, Inc.</a:t>
            </a:r>
            <a:endParaRPr lang="en-US" dirty="0"/>
          </a:p>
        </p:txBody>
      </p:sp>
      <p:sp>
        <p:nvSpPr>
          <p:cNvPr id="11" name="Rectangle 3"/>
          <p:cNvSpPr>
            <a:spLocks noGrp="1" noChangeArrowheads="1"/>
          </p:cNvSpPr>
          <p:nvPr>
            <p:ph idx="1"/>
          </p:nvPr>
        </p:nvSpPr>
        <p:spPr>
          <a:xfrm>
            <a:off x="144461" y="1123950"/>
            <a:ext cx="8084201" cy="5229225"/>
          </a:xfrm>
        </p:spPr>
        <p:txBody>
          <a:bodyPr/>
          <a:lstStyle/>
          <a:p>
            <a:r>
              <a:rPr lang="en-US" dirty="0"/>
              <a:t>rough ER, endosome, </a:t>
            </a:r>
            <a:br>
              <a:rPr lang="en-US" dirty="0"/>
            </a:br>
            <a:r>
              <a:rPr lang="en-US" dirty="0"/>
              <a:t>Golgi, smooth ER</a:t>
            </a:r>
          </a:p>
          <a:p>
            <a:r>
              <a:rPr lang="en-US" dirty="0"/>
              <a:t>rough ER, Golgi, smooth </a:t>
            </a:r>
            <a:br>
              <a:rPr lang="en-US" dirty="0"/>
            </a:br>
            <a:r>
              <a:rPr lang="en-US" dirty="0"/>
              <a:t>ER, exocytosis</a:t>
            </a:r>
          </a:p>
          <a:p>
            <a:r>
              <a:rPr lang="en-US" dirty="0"/>
              <a:t>smooth ER, rough ER, </a:t>
            </a:r>
            <a:br>
              <a:rPr lang="en-US" dirty="0"/>
            </a:br>
            <a:r>
              <a:rPr lang="en-US" dirty="0"/>
              <a:t>exocytosis, Golgi</a:t>
            </a:r>
          </a:p>
          <a:p>
            <a:r>
              <a:rPr lang="en-US" b="1" dirty="0"/>
              <a:t>rough ER, Golgi, </a:t>
            </a:r>
            <a:br>
              <a:rPr lang="en-US" b="1" dirty="0"/>
            </a:br>
            <a:r>
              <a:rPr lang="en-US" b="1" dirty="0"/>
              <a:t>transport vesicle,</a:t>
            </a:r>
            <a:br>
              <a:rPr lang="en-US" b="1" dirty="0"/>
            </a:br>
            <a:r>
              <a:rPr lang="en-US" b="1" dirty="0"/>
              <a:t>exocytosis</a:t>
            </a:r>
          </a:p>
          <a:p>
            <a:r>
              <a:rPr lang="en-US" dirty="0"/>
              <a:t>rough ER, Golgi, endosome, </a:t>
            </a:r>
            <a:br>
              <a:rPr lang="en-US" dirty="0"/>
            </a:br>
            <a:r>
              <a:rPr lang="en-US" dirty="0"/>
              <a:t>exocytosis, transport vesicle</a:t>
            </a: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b="2848"/>
          <a:stretch/>
        </p:blipFill>
        <p:spPr>
          <a:xfrm>
            <a:off x="4652391" y="1187958"/>
            <a:ext cx="4330256" cy="2949639"/>
          </a:xfrm>
          <a:prstGeom prst="rect">
            <a:avLst/>
          </a:prstGeom>
        </p:spPr>
      </p:pic>
    </p:spTree>
    <p:extLst>
      <p:ext uri="{BB962C8B-B14F-4D97-AF65-F5344CB8AC3E}">
        <p14:creationId xmlns:p14="http://schemas.microsoft.com/office/powerpoint/2010/main" val="1028122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p:txBody>
          <a:bodyPr/>
          <a:lstStyle/>
          <a:p>
            <a:r>
              <a:rPr lang="en-US" dirty="0" err="1"/>
              <a:t>Brefeldin</a:t>
            </a:r>
            <a:r>
              <a:rPr lang="en-US" dirty="0"/>
              <a:t> A disrupts transport from the ER to the Golgi apparatus. What other structures would be affected by </a:t>
            </a:r>
            <a:r>
              <a:rPr lang="en-US" dirty="0" err="1"/>
              <a:t>Brefeldin</a:t>
            </a:r>
            <a:r>
              <a:rPr lang="en-US" dirty="0"/>
              <a:t> A?</a:t>
            </a:r>
          </a:p>
        </p:txBody>
      </p:sp>
      <p:sp>
        <p:nvSpPr>
          <p:cNvPr id="267267" name="Rectangle 3"/>
          <p:cNvSpPr>
            <a:spLocks noGrp="1" noChangeArrowheads="1"/>
          </p:cNvSpPr>
          <p:nvPr>
            <p:ph idx="1"/>
          </p:nvPr>
        </p:nvSpPr>
        <p:spPr/>
        <p:txBody>
          <a:bodyPr/>
          <a:lstStyle/>
          <a:p>
            <a:r>
              <a:rPr lang="en-US"/>
              <a:t>lysosomes, transport vesicles, plasma membrane</a:t>
            </a:r>
          </a:p>
          <a:p>
            <a:r>
              <a:rPr lang="en-US"/>
              <a:t>mitochondria, peroxisomes, plasma membrane</a:t>
            </a:r>
          </a:p>
          <a:p>
            <a:r>
              <a:rPr lang="en-US"/>
              <a:t>vacuoles, mitochondria, plasma membrane</a:t>
            </a:r>
          </a:p>
          <a:p>
            <a:r>
              <a:rPr lang="en-US"/>
              <a:t>lysosomes, transport vesicles, nuclear membrane</a:t>
            </a:r>
          </a:p>
          <a:p>
            <a:r>
              <a:rPr lang="en-US"/>
              <a:t>all intracellular organelles and membranes</a:t>
            </a:r>
            <a:endParaRPr lang="en-US" dirty="0"/>
          </a:p>
        </p:txBody>
      </p:sp>
      <p:sp>
        <p:nvSpPr>
          <p:cNvPr id="4" name="Footer Placeholder 3"/>
          <p:cNvSpPr>
            <a:spLocks noGrp="1"/>
          </p:cNvSpPr>
          <p:nvPr>
            <p:ph type="ftr" sz="quarter" idx="3"/>
          </p:nvPr>
        </p:nvSpPr>
        <p:spPr/>
        <p:txBody>
          <a:bodyPr/>
          <a:lstStyle/>
          <a:p>
            <a:r>
              <a:rPr lang="en-US"/>
              <a:t> © 2016 Pearson Education, Inc.</a:t>
            </a:r>
            <a:endParaRPr lang="en-US" dirty="0"/>
          </a:p>
        </p:txBody>
      </p:sp>
      <p:sp>
        <p:nvSpPr>
          <p:cNvPr id="267268" name="Text Box 4"/>
          <p:cNvSpPr txBox="1">
            <a:spLocks noChangeArrowheads="1"/>
          </p:cNvSpPr>
          <p:nvPr/>
        </p:nvSpPr>
        <p:spPr bwMode="auto">
          <a:xfrm>
            <a:off x="6362700" y="5183188"/>
            <a:ext cx="1628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endParaRPr lang="en-US" sz="1800"/>
          </a:p>
        </p:txBody>
      </p:sp>
    </p:spTree>
    <p:extLst>
      <p:ext uri="{BB962C8B-B14F-4D97-AF65-F5344CB8AC3E}">
        <p14:creationId xmlns:p14="http://schemas.microsoft.com/office/powerpoint/2010/main" val="724366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p:txBody>
          <a:bodyPr/>
          <a:lstStyle/>
          <a:p>
            <a:r>
              <a:rPr lang="en-US"/>
              <a:t>Brefeldin A disrupts transport from the ER to the Golgi apparatus. What other structures would be affected by Brefeldin A?</a:t>
            </a:r>
            <a:endParaRPr lang="en-US" dirty="0"/>
          </a:p>
        </p:txBody>
      </p:sp>
      <p:sp>
        <p:nvSpPr>
          <p:cNvPr id="287747" name="Rectangle 3"/>
          <p:cNvSpPr>
            <a:spLocks noGrp="1" noChangeArrowheads="1"/>
          </p:cNvSpPr>
          <p:nvPr>
            <p:ph idx="1"/>
          </p:nvPr>
        </p:nvSpPr>
        <p:spPr/>
        <p:txBody>
          <a:bodyPr/>
          <a:lstStyle/>
          <a:p>
            <a:r>
              <a:rPr lang="en-US" b="1" dirty="0"/>
              <a:t>lysosomes, transport vesicles, plasma membrane</a:t>
            </a:r>
          </a:p>
          <a:p>
            <a:r>
              <a:rPr lang="en-US" dirty="0"/>
              <a:t>mitochondria, peroxisomes, plasma membrane</a:t>
            </a:r>
          </a:p>
          <a:p>
            <a:r>
              <a:rPr lang="en-US" dirty="0"/>
              <a:t>vacuoles, mitochondria, plasma membrane</a:t>
            </a:r>
          </a:p>
          <a:p>
            <a:r>
              <a:rPr lang="en-US" dirty="0"/>
              <a:t>lysosomes, transport vesicles, nuclear membrane</a:t>
            </a:r>
          </a:p>
          <a:p>
            <a:r>
              <a:rPr lang="en-US" dirty="0"/>
              <a:t>all intracellular organelles and membranes</a:t>
            </a:r>
          </a:p>
        </p:txBody>
      </p:sp>
      <p:sp>
        <p:nvSpPr>
          <p:cNvPr id="287748" name="Text Box 4"/>
          <p:cNvSpPr txBox="1">
            <a:spLocks noChangeArrowheads="1"/>
          </p:cNvSpPr>
          <p:nvPr/>
        </p:nvSpPr>
        <p:spPr bwMode="auto">
          <a:xfrm>
            <a:off x="6362700" y="5183188"/>
            <a:ext cx="1628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endParaRPr lang="en-US" sz="1800"/>
          </a:p>
        </p:txBody>
      </p:sp>
      <p:sp>
        <p:nvSpPr>
          <p:cNvPr id="4" name="Footer Placeholder 3"/>
          <p:cNvSpPr>
            <a:spLocks noGrp="1"/>
          </p:cNvSpPr>
          <p:nvPr>
            <p:ph type="ftr" sz="quarter" idx="3"/>
          </p:nvPr>
        </p:nvSpPr>
        <p:spPr/>
        <p:txBody>
          <a:bodyPr/>
          <a:lstStyle/>
          <a:p>
            <a:r>
              <a:rPr lang="en-US"/>
              <a:t> © 2016 Pearson Education, Inc.</a:t>
            </a:r>
            <a:endParaRPr lang="en-US" dirty="0"/>
          </a:p>
        </p:txBody>
      </p:sp>
    </p:spTree>
    <p:extLst>
      <p:ext uri="{BB962C8B-B14F-4D97-AF65-F5344CB8AC3E}">
        <p14:creationId xmlns:p14="http://schemas.microsoft.com/office/powerpoint/2010/main" val="4254050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p:txBody>
          <a:bodyPr/>
          <a:lstStyle/>
          <a:p>
            <a:r>
              <a:rPr lang="en-US" dirty="0"/>
              <a:t>Since alcohol is destroyed in the cell by the removal of hydrogen atoms, where does this occur? </a:t>
            </a:r>
          </a:p>
        </p:txBody>
      </p:sp>
      <p:sp>
        <p:nvSpPr>
          <p:cNvPr id="269315" name="Rectangle 3"/>
          <p:cNvSpPr>
            <a:spLocks noGrp="1" noChangeArrowheads="1"/>
          </p:cNvSpPr>
          <p:nvPr>
            <p:ph idx="1"/>
          </p:nvPr>
        </p:nvSpPr>
        <p:spPr/>
        <p:txBody>
          <a:bodyPr/>
          <a:lstStyle/>
          <a:p>
            <a:r>
              <a:rPr lang="en-US" dirty="0"/>
              <a:t>lysosome</a:t>
            </a:r>
          </a:p>
          <a:p>
            <a:r>
              <a:rPr lang="en-US" dirty="0"/>
              <a:t>smooth ER</a:t>
            </a:r>
          </a:p>
          <a:p>
            <a:r>
              <a:rPr lang="en-US" dirty="0"/>
              <a:t>peroxisome</a:t>
            </a:r>
          </a:p>
          <a:p>
            <a:r>
              <a:rPr lang="en-US" dirty="0"/>
              <a:t>rough ER</a:t>
            </a:r>
          </a:p>
          <a:p>
            <a:r>
              <a:rPr lang="en-US" dirty="0"/>
              <a:t>Golgi apparatus</a:t>
            </a:r>
          </a:p>
        </p:txBody>
      </p:sp>
      <p:sp>
        <p:nvSpPr>
          <p:cNvPr id="269316" name="Text Box 4"/>
          <p:cNvSpPr txBox="1">
            <a:spLocks noChangeArrowheads="1"/>
          </p:cNvSpPr>
          <p:nvPr/>
        </p:nvSpPr>
        <p:spPr bwMode="auto">
          <a:xfrm>
            <a:off x="6362700" y="5183188"/>
            <a:ext cx="1628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endParaRPr lang="en-US" sz="1800"/>
          </a:p>
        </p:txBody>
      </p:sp>
      <p:sp>
        <p:nvSpPr>
          <p:cNvPr id="4" name="Footer Placeholder 3"/>
          <p:cNvSpPr>
            <a:spLocks noGrp="1"/>
          </p:cNvSpPr>
          <p:nvPr>
            <p:ph type="ftr" sz="quarter" idx="3"/>
          </p:nvPr>
        </p:nvSpPr>
        <p:spPr/>
        <p:txBody>
          <a:bodyPr/>
          <a:lstStyle/>
          <a:p>
            <a:r>
              <a:rPr lang="en-US"/>
              <a:t> © 2016 Pearson Education, Inc.</a:t>
            </a:r>
            <a:endParaRPr lang="en-US" dirty="0"/>
          </a:p>
        </p:txBody>
      </p:sp>
    </p:spTree>
    <p:extLst>
      <p:ext uri="{BB962C8B-B14F-4D97-AF65-F5344CB8AC3E}">
        <p14:creationId xmlns:p14="http://schemas.microsoft.com/office/powerpoint/2010/main" val="616329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p:txBody>
          <a:bodyPr/>
          <a:lstStyle/>
          <a:p>
            <a:r>
              <a:rPr lang="en-US" dirty="0"/>
              <a:t>Since alcohol is destroyed in the cell by the removal of hydrogen atoms, where does this occur?</a:t>
            </a:r>
          </a:p>
        </p:txBody>
      </p:sp>
      <p:sp>
        <p:nvSpPr>
          <p:cNvPr id="289795" name="Rectangle 3"/>
          <p:cNvSpPr>
            <a:spLocks noGrp="1" noChangeArrowheads="1"/>
          </p:cNvSpPr>
          <p:nvPr>
            <p:ph idx="1"/>
          </p:nvPr>
        </p:nvSpPr>
        <p:spPr/>
        <p:txBody>
          <a:bodyPr/>
          <a:lstStyle/>
          <a:p>
            <a:r>
              <a:rPr lang="en-US" dirty="0"/>
              <a:t>lysosome</a:t>
            </a:r>
          </a:p>
          <a:p>
            <a:r>
              <a:rPr lang="en-US" dirty="0"/>
              <a:t>smooth ER</a:t>
            </a:r>
          </a:p>
          <a:p>
            <a:r>
              <a:rPr lang="en-US" b="1" dirty="0"/>
              <a:t>peroxisome</a:t>
            </a:r>
          </a:p>
          <a:p>
            <a:r>
              <a:rPr lang="en-US" dirty="0"/>
              <a:t>rough ER</a:t>
            </a:r>
          </a:p>
          <a:p>
            <a:r>
              <a:rPr lang="en-US" dirty="0"/>
              <a:t>Golgi apparatus</a:t>
            </a:r>
          </a:p>
        </p:txBody>
      </p:sp>
      <p:sp>
        <p:nvSpPr>
          <p:cNvPr id="289796" name="Text Box 4"/>
          <p:cNvSpPr txBox="1">
            <a:spLocks noChangeArrowheads="1"/>
          </p:cNvSpPr>
          <p:nvPr/>
        </p:nvSpPr>
        <p:spPr bwMode="auto">
          <a:xfrm>
            <a:off x="6362700" y="5183188"/>
            <a:ext cx="1628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endParaRPr lang="en-US" sz="1800"/>
          </a:p>
        </p:txBody>
      </p:sp>
      <p:sp>
        <p:nvSpPr>
          <p:cNvPr id="4" name="Footer Placeholder 3"/>
          <p:cNvSpPr>
            <a:spLocks noGrp="1"/>
          </p:cNvSpPr>
          <p:nvPr>
            <p:ph type="ftr" sz="quarter" idx="3"/>
          </p:nvPr>
        </p:nvSpPr>
        <p:spPr/>
        <p:txBody>
          <a:bodyPr/>
          <a:lstStyle/>
          <a:p>
            <a:r>
              <a:rPr lang="en-US"/>
              <a:t> © 2016 Pearson Education, Inc.</a:t>
            </a:r>
            <a:endParaRPr lang="en-US" dirty="0"/>
          </a:p>
        </p:txBody>
      </p:sp>
    </p:spTree>
    <p:extLst>
      <p:ext uri="{BB962C8B-B14F-4D97-AF65-F5344CB8AC3E}">
        <p14:creationId xmlns:p14="http://schemas.microsoft.com/office/powerpoint/2010/main" val="157822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lstStyle/>
          <a:p>
            <a:r>
              <a:rPr lang="en-US" dirty="0" err="1"/>
              <a:t>Taxol</a:t>
            </a:r>
            <a:r>
              <a:rPr lang="en-US" dirty="0"/>
              <a:t>, which is used in fighting breast cancer, prevents </a:t>
            </a:r>
            <a:r>
              <a:rPr lang="en-US" dirty="0" err="1"/>
              <a:t>depolymerization</a:t>
            </a:r>
            <a:r>
              <a:rPr lang="en-US" dirty="0"/>
              <a:t> of microtubules. What cellular function might </a:t>
            </a:r>
            <a:r>
              <a:rPr lang="en-US" dirty="0" err="1"/>
              <a:t>taxol</a:t>
            </a:r>
            <a:r>
              <a:rPr lang="en-US" dirty="0"/>
              <a:t> interfere with most in fighting cancer?</a:t>
            </a:r>
          </a:p>
        </p:txBody>
      </p:sp>
      <p:sp>
        <p:nvSpPr>
          <p:cNvPr id="271363" name="Rectangle 3"/>
          <p:cNvSpPr>
            <a:spLocks noGrp="1" noChangeArrowheads="1"/>
          </p:cNvSpPr>
          <p:nvPr>
            <p:ph idx="1"/>
          </p:nvPr>
        </p:nvSpPr>
        <p:spPr/>
        <p:txBody>
          <a:bodyPr/>
          <a:lstStyle/>
          <a:p>
            <a:r>
              <a:rPr lang="en-US" dirty="0"/>
              <a:t>maintaining cell shape</a:t>
            </a:r>
          </a:p>
          <a:p>
            <a:r>
              <a:rPr lang="en-US" dirty="0"/>
              <a:t>cell motility (cilia or flagella)</a:t>
            </a:r>
          </a:p>
          <a:p>
            <a:r>
              <a:rPr lang="en-US" dirty="0"/>
              <a:t>chromosome movements in cell division</a:t>
            </a:r>
          </a:p>
          <a:p>
            <a:r>
              <a:rPr lang="en-US" dirty="0"/>
              <a:t>cell division (cleavage furrow formation)</a:t>
            </a:r>
          </a:p>
          <a:p>
            <a:r>
              <a:rPr lang="en-US" dirty="0"/>
              <a:t>cytoplasmic streaming</a:t>
            </a:r>
          </a:p>
        </p:txBody>
      </p:sp>
      <p:sp>
        <p:nvSpPr>
          <p:cNvPr id="4" name="Footer Placeholder 3"/>
          <p:cNvSpPr>
            <a:spLocks noGrp="1"/>
          </p:cNvSpPr>
          <p:nvPr>
            <p:ph type="ftr" sz="quarter" idx="3"/>
          </p:nvPr>
        </p:nvSpPr>
        <p:spPr/>
        <p:txBody>
          <a:bodyPr/>
          <a:lstStyle/>
          <a:p>
            <a:r>
              <a:rPr lang="en-US"/>
              <a:t> © 2016 Pearson Education, Inc.</a:t>
            </a:r>
            <a:endParaRPr lang="en-US" dirty="0"/>
          </a:p>
        </p:txBody>
      </p:sp>
      <p:sp>
        <p:nvSpPr>
          <p:cNvPr id="271364" name="Text Box 4"/>
          <p:cNvSpPr txBox="1">
            <a:spLocks noChangeArrowheads="1"/>
          </p:cNvSpPr>
          <p:nvPr/>
        </p:nvSpPr>
        <p:spPr bwMode="auto">
          <a:xfrm>
            <a:off x="6362700" y="5183188"/>
            <a:ext cx="1628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endParaRPr lang="en-US" sz="1800"/>
          </a:p>
        </p:txBody>
      </p:sp>
    </p:spTree>
    <p:extLst>
      <p:ext uri="{BB962C8B-B14F-4D97-AF65-F5344CB8AC3E}">
        <p14:creationId xmlns:p14="http://schemas.microsoft.com/office/powerpoint/2010/main" val="4173351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p:txBody>
          <a:bodyPr/>
          <a:lstStyle/>
          <a:p>
            <a:r>
              <a:rPr lang="en-US" dirty="0" err="1"/>
              <a:t>Taxol</a:t>
            </a:r>
            <a:r>
              <a:rPr lang="en-US" dirty="0"/>
              <a:t>, which is used in fighting breast cancer, prevents </a:t>
            </a:r>
            <a:r>
              <a:rPr lang="en-US" dirty="0" err="1"/>
              <a:t>depolymerization</a:t>
            </a:r>
            <a:r>
              <a:rPr lang="en-US" dirty="0"/>
              <a:t> of microtubules. What cellular function might </a:t>
            </a:r>
            <a:r>
              <a:rPr lang="en-US" dirty="0" err="1"/>
              <a:t>taxol</a:t>
            </a:r>
            <a:r>
              <a:rPr lang="en-US" dirty="0"/>
              <a:t> interfere with most in fighting cancer?</a:t>
            </a:r>
          </a:p>
        </p:txBody>
      </p:sp>
      <p:sp>
        <p:nvSpPr>
          <p:cNvPr id="291843" name="Rectangle 3"/>
          <p:cNvSpPr>
            <a:spLocks noGrp="1" noChangeArrowheads="1"/>
          </p:cNvSpPr>
          <p:nvPr>
            <p:ph idx="1"/>
          </p:nvPr>
        </p:nvSpPr>
        <p:spPr/>
        <p:txBody>
          <a:bodyPr/>
          <a:lstStyle/>
          <a:p>
            <a:r>
              <a:rPr lang="en-US" dirty="0"/>
              <a:t>maintaining cell shape</a:t>
            </a:r>
          </a:p>
          <a:p>
            <a:r>
              <a:rPr lang="en-US" dirty="0"/>
              <a:t>cell motility (cilia or flagella)</a:t>
            </a:r>
          </a:p>
          <a:p>
            <a:r>
              <a:rPr lang="en-US" b="1" dirty="0"/>
              <a:t>chromosome movements in cell division</a:t>
            </a:r>
          </a:p>
          <a:p>
            <a:r>
              <a:rPr lang="en-US" dirty="0"/>
              <a:t>cell division (cleavage furrow formation)</a:t>
            </a:r>
          </a:p>
          <a:p>
            <a:r>
              <a:rPr lang="en-US" dirty="0"/>
              <a:t>cytoplasmic streaming</a:t>
            </a:r>
          </a:p>
        </p:txBody>
      </p:sp>
      <p:sp>
        <p:nvSpPr>
          <p:cNvPr id="4" name="Footer Placeholder 3"/>
          <p:cNvSpPr>
            <a:spLocks noGrp="1"/>
          </p:cNvSpPr>
          <p:nvPr>
            <p:ph type="ftr" sz="quarter" idx="3"/>
          </p:nvPr>
        </p:nvSpPr>
        <p:spPr/>
        <p:txBody>
          <a:bodyPr/>
          <a:lstStyle/>
          <a:p>
            <a:r>
              <a:rPr lang="en-US"/>
              <a:t> © 2016 Pearson Education, Inc.</a:t>
            </a:r>
            <a:endParaRPr lang="en-US" dirty="0"/>
          </a:p>
        </p:txBody>
      </p:sp>
      <p:sp>
        <p:nvSpPr>
          <p:cNvPr id="291844" name="Text Box 4"/>
          <p:cNvSpPr txBox="1">
            <a:spLocks noChangeArrowheads="1"/>
          </p:cNvSpPr>
          <p:nvPr/>
        </p:nvSpPr>
        <p:spPr bwMode="auto">
          <a:xfrm>
            <a:off x="6362700" y="5183188"/>
            <a:ext cx="1628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endParaRPr lang="en-US" sz="1800"/>
          </a:p>
        </p:txBody>
      </p:sp>
    </p:spTree>
    <p:extLst>
      <p:ext uri="{BB962C8B-B14F-4D97-AF65-F5344CB8AC3E}">
        <p14:creationId xmlns:p14="http://schemas.microsoft.com/office/powerpoint/2010/main" val="3712707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a:t>Which cellular structure is common to all three domains of life?</a:t>
            </a:r>
          </a:p>
        </p:txBody>
      </p:sp>
      <p:sp>
        <p:nvSpPr>
          <p:cNvPr id="4099" name="Rectangle 3"/>
          <p:cNvSpPr>
            <a:spLocks noGrp="1" noChangeArrowheads="1"/>
          </p:cNvSpPr>
          <p:nvPr>
            <p:ph idx="1"/>
          </p:nvPr>
        </p:nvSpPr>
        <p:spPr/>
        <p:txBody>
          <a:bodyPr/>
          <a:lstStyle/>
          <a:p>
            <a:r>
              <a:rPr lang="en-US"/>
              <a:t>nucleus</a:t>
            </a:r>
          </a:p>
          <a:p>
            <a:r>
              <a:rPr lang="en-US"/>
              <a:t>endoplasmic reticulum</a:t>
            </a:r>
          </a:p>
          <a:p>
            <a:r>
              <a:rPr lang="en-US"/>
              <a:t>mitochondria</a:t>
            </a:r>
          </a:p>
          <a:p>
            <a:r>
              <a:rPr lang="en-US"/>
              <a:t>ribosomes</a:t>
            </a:r>
          </a:p>
          <a:p>
            <a:r>
              <a:rPr lang="en-US"/>
              <a:t>endocytotic vesicles</a:t>
            </a:r>
            <a:endParaRPr lang="en-US" dirty="0"/>
          </a:p>
        </p:txBody>
      </p:sp>
      <p:sp>
        <p:nvSpPr>
          <p:cNvPr id="6" name="Footer Placeholder 5"/>
          <p:cNvSpPr>
            <a:spLocks noGrp="1"/>
          </p:cNvSpPr>
          <p:nvPr>
            <p:ph type="ftr" sz="quarter" idx="3"/>
          </p:nvPr>
        </p:nvSpPr>
        <p:spPr/>
        <p:txBody>
          <a:bodyPr/>
          <a:lstStyle/>
          <a:p>
            <a:r>
              <a:rPr lang="en-US"/>
              <a:t> © 2016 Pearson Education, Inc.</a:t>
            </a:r>
            <a:endParaRPr lang="en-US" dirty="0"/>
          </a:p>
        </p:txBody>
      </p:sp>
    </p:spTree>
    <p:extLst>
      <p:ext uri="{BB962C8B-B14F-4D97-AF65-F5344CB8AC3E}">
        <p14:creationId xmlns:p14="http://schemas.microsoft.com/office/powerpoint/2010/main" val="1990329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a:t>What role do integrins play in cells?</a:t>
            </a:r>
            <a:br>
              <a:rPr lang="en-US"/>
            </a:br>
            <a:endParaRPr lang="en-US" dirty="0"/>
          </a:p>
        </p:txBody>
      </p:sp>
      <p:sp>
        <p:nvSpPr>
          <p:cNvPr id="15" name="Content Placeholder 14"/>
          <p:cNvSpPr>
            <a:spLocks noGrp="1"/>
          </p:cNvSpPr>
          <p:nvPr>
            <p:ph idx="1"/>
          </p:nvPr>
        </p:nvSpPr>
        <p:spPr/>
        <p:txBody>
          <a:bodyPr/>
          <a:lstStyle/>
          <a:p>
            <a:r>
              <a:rPr lang="en-US" dirty="0"/>
              <a:t>speed cell division </a:t>
            </a:r>
          </a:p>
          <a:p>
            <a:r>
              <a:rPr lang="en-US" dirty="0"/>
              <a:t>link extracellular matrix and cell interior</a:t>
            </a:r>
          </a:p>
          <a:p>
            <a:r>
              <a:rPr lang="en-US" dirty="0"/>
              <a:t>maintain numbers of mitochondria</a:t>
            </a:r>
          </a:p>
          <a:p>
            <a:r>
              <a:rPr lang="en-US" dirty="0"/>
              <a:t>act as ion channels</a:t>
            </a:r>
          </a:p>
          <a:p>
            <a:r>
              <a:rPr lang="en-US" dirty="0"/>
              <a:t>connect parts of the </a:t>
            </a:r>
            <a:br>
              <a:rPr lang="en-US" dirty="0"/>
            </a:br>
            <a:r>
              <a:rPr lang="en-US" dirty="0"/>
              <a:t>endomembrane </a:t>
            </a:r>
            <a:br>
              <a:rPr lang="en-US" dirty="0"/>
            </a:br>
            <a:r>
              <a:rPr lang="en-US" dirty="0"/>
              <a:t>system</a:t>
            </a:r>
          </a:p>
        </p:txBody>
      </p:sp>
      <p:sp>
        <p:nvSpPr>
          <p:cNvPr id="18" name="Footer Placeholder 17"/>
          <p:cNvSpPr>
            <a:spLocks noGrp="1"/>
          </p:cNvSpPr>
          <p:nvPr>
            <p:ph type="ftr" sz="quarter" idx="3"/>
          </p:nvPr>
        </p:nvSpPr>
        <p:spPr/>
        <p:txBody>
          <a:bodyPr/>
          <a:lstStyle/>
          <a:p>
            <a:r>
              <a:rPr lang="en-US"/>
              <a:t> © 2016 Pearson Education, Inc.</a:t>
            </a:r>
            <a:endParaRPr lang="en-US"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3909" b="2656"/>
          <a:stretch/>
        </p:blipFill>
        <p:spPr>
          <a:xfrm>
            <a:off x="3852672" y="3167699"/>
            <a:ext cx="5116259" cy="3185476"/>
          </a:xfrm>
          <a:prstGeom prst="rect">
            <a:avLst/>
          </a:prstGeom>
        </p:spPr>
      </p:pic>
    </p:spTree>
    <p:extLst>
      <p:ext uri="{BB962C8B-B14F-4D97-AF65-F5344CB8AC3E}">
        <p14:creationId xmlns:p14="http://schemas.microsoft.com/office/powerpoint/2010/main" val="743260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a:t>What role do </a:t>
            </a:r>
            <a:r>
              <a:rPr lang="en-US" dirty="0" err="1"/>
              <a:t>integrins</a:t>
            </a:r>
            <a:r>
              <a:rPr lang="en-US" dirty="0"/>
              <a:t> play in cells?</a:t>
            </a:r>
            <a:br>
              <a:rPr lang="en-US" dirty="0"/>
            </a:br>
            <a:endParaRPr lang="en-US" dirty="0"/>
          </a:p>
        </p:txBody>
      </p:sp>
      <p:sp>
        <p:nvSpPr>
          <p:cNvPr id="15" name="Content Placeholder 14"/>
          <p:cNvSpPr>
            <a:spLocks noGrp="1"/>
          </p:cNvSpPr>
          <p:nvPr>
            <p:ph idx="1"/>
          </p:nvPr>
        </p:nvSpPr>
        <p:spPr/>
        <p:txBody>
          <a:bodyPr/>
          <a:lstStyle/>
          <a:p>
            <a:r>
              <a:rPr lang="en-US" dirty="0"/>
              <a:t>speed cell division </a:t>
            </a:r>
          </a:p>
          <a:p>
            <a:r>
              <a:rPr lang="en-US" b="1" dirty="0"/>
              <a:t>link extracellular matrix and cell interior</a:t>
            </a:r>
          </a:p>
          <a:p>
            <a:r>
              <a:rPr lang="en-US" dirty="0"/>
              <a:t>maintain numbers of mitochondria</a:t>
            </a:r>
          </a:p>
          <a:p>
            <a:r>
              <a:rPr lang="en-US" dirty="0"/>
              <a:t>act as ion channels</a:t>
            </a:r>
          </a:p>
          <a:p>
            <a:r>
              <a:rPr lang="en-US" dirty="0"/>
              <a:t>connect parts of the </a:t>
            </a:r>
            <a:br>
              <a:rPr lang="en-US" dirty="0"/>
            </a:br>
            <a:r>
              <a:rPr lang="en-US" dirty="0"/>
              <a:t>endomembrane </a:t>
            </a:r>
            <a:br>
              <a:rPr lang="en-US" dirty="0"/>
            </a:br>
            <a:r>
              <a:rPr lang="en-US" dirty="0"/>
              <a:t>system</a:t>
            </a:r>
          </a:p>
        </p:txBody>
      </p:sp>
      <p:sp>
        <p:nvSpPr>
          <p:cNvPr id="2" name="Footer Placeholder 1"/>
          <p:cNvSpPr>
            <a:spLocks noGrp="1"/>
          </p:cNvSpPr>
          <p:nvPr>
            <p:ph type="ftr" sz="quarter" idx="3"/>
          </p:nvPr>
        </p:nvSpPr>
        <p:spPr/>
        <p:txBody>
          <a:bodyPr/>
          <a:lstStyle/>
          <a:p>
            <a:r>
              <a:rPr lang="en-US"/>
              <a:t> © 2016 Pearson Education, Inc.</a:t>
            </a:r>
            <a:endParaRPr lang="en-US" dirty="0"/>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3909" b="2656"/>
          <a:stretch/>
        </p:blipFill>
        <p:spPr>
          <a:xfrm>
            <a:off x="3852672" y="3167699"/>
            <a:ext cx="5116259" cy="3185476"/>
          </a:xfrm>
          <a:prstGeom prst="rect">
            <a:avLst/>
          </a:prstGeom>
        </p:spPr>
      </p:pic>
    </p:spTree>
    <p:extLst>
      <p:ext uri="{BB962C8B-B14F-4D97-AF65-F5344CB8AC3E}">
        <p14:creationId xmlns:p14="http://schemas.microsoft.com/office/powerpoint/2010/main" val="124356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kind of cells make </a:t>
            </a:r>
            <a:r>
              <a:rPr lang="en-US" dirty="0" err="1"/>
              <a:t>plasmodesmata</a:t>
            </a:r>
            <a:r>
              <a:rPr lang="en-US" dirty="0"/>
              <a:t>?</a:t>
            </a:r>
            <a:br>
              <a:rPr lang="en-US" dirty="0"/>
            </a:br>
            <a:endParaRPr lang="en-US" dirty="0"/>
          </a:p>
        </p:txBody>
      </p:sp>
      <p:sp>
        <p:nvSpPr>
          <p:cNvPr id="3" name="Content Placeholder 2"/>
          <p:cNvSpPr>
            <a:spLocks noGrp="1"/>
          </p:cNvSpPr>
          <p:nvPr>
            <p:ph idx="1"/>
          </p:nvPr>
        </p:nvSpPr>
        <p:spPr/>
        <p:txBody>
          <a:bodyPr/>
          <a:lstStyle/>
          <a:p>
            <a:r>
              <a:rPr lang="en-US" dirty="0"/>
              <a:t>plant cells </a:t>
            </a:r>
          </a:p>
          <a:p>
            <a:r>
              <a:rPr lang="en-US" dirty="0"/>
              <a:t>animal cells</a:t>
            </a:r>
          </a:p>
          <a:p>
            <a:r>
              <a:rPr lang="en-US" dirty="0"/>
              <a:t>bacterial cells</a:t>
            </a:r>
          </a:p>
          <a:p>
            <a:r>
              <a:rPr lang="en-US" dirty="0"/>
              <a:t>A–C</a:t>
            </a:r>
          </a:p>
          <a:p>
            <a:r>
              <a:rPr lang="en-US" dirty="0"/>
              <a:t>B and C</a:t>
            </a:r>
          </a:p>
          <a:p>
            <a:endParaRPr lang="en-US" dirty="0"/>
          </a:p>
        </p:txBody>
      </p:sp>
      <p:sp>
        <p:nvSpPr>
          <p:cNvPr id="6" name="Footer Placeholder 5"/>
          <p:cNvSpPr>
            <a:spLocks noGrp="1"/>
          </p:cNvSpPr>
          <p:nvPr>
            <p:ph type="ftr" sz="quarter" idx="3"/>
          </p:nvPr>
        </p:nvSpPr>
        <p:spPr/>
        <p:txBody>
          <a:bodyPr/>
          <a:lstStyle/>
          <a:p>
            <a:r>
              <a:rPr lang="en-US"/>
              <a:t> © 2016 Pearson Education, Inc.</a:t>
            </a:r>
            <a:endParaRPr lang="en-US" dirty="0"/>
          </a:p>
        </p:txBody>
      </p:sp>
    </p:spTree>
    <p:extLst>
      <p:ext uri="{BB962C8B-B14F-4D97-AF65-F5344CB8AC3E}">
        <p14:creationId xmlns:p14="http://schemas.microsoft.com/office/powerpoint/2010/main" val="4173134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kind of cells make </a:t>
            </a:r>
            <a:r>
              <a:rPr lang="en-US" dirty="0" err="1"/>
              <a:t>plasmodesmata</a:t>
            </a:r>
            <a:r>
              <a:rPr lang="en-US" dirty="0"/>
              <a:t>?</a:t>
            </a:r>
            <a:br>
              <a:rPr lang="en-US" dirty="0"/>
            </a:br>
            <a:endParaRPr lang="en-US" dirty="0"/>
          </a:p>
        </p:txBody>
      </p:sp>
      <p:sp>
        <p:nvSpPr>
          <p:cNvPr id="3" name="Content Placeholder 2"/>
          <p:cNvSpPr>
            <a:spLocks noGrp="1"/>
          </p:cNvSpPr>
          <p:nvPr>
            <p:ph idx="1"/>
          </p:nvPr>
        </p:nvSpPr>
        <p:spPr/>
        <p:txBody>
          <a:bodyPr/>
          <a:lstStyle/>
          <a:p>
            <a:r>
              <a:rPr lang="en-US" b="1" dirty="0"/>
              <a:t>plant cells </a:t>
            </a:r>
          </a:p>
          <a:p>
            <a:r>
              <a:rPr lang="en-US" dirty="0"/>
              <a:t>animal cells</a:t>
            </a:r>
          </a:p>
          <a:p>
            <a:r>
              <a:rPr lang="en-US" dirty="0"/>
              <a:t>bacterial cells</a:t>
            </a:r>
          </a:p>
          <a:p>
            <a:r>
              <a:rPr lang="en-US" dirty="0"/>
              <a:t>A–C</a:t>
            </a:r>
          </a:p>
          <a:p>
            <a:r>
              <a:rPr lang="en-US" dirty="0"/>
              <a:t>B and C</a:t>
            </a:r>
          </a:p>
        </p:txBody>
      </p:sp>
      <p:sp>
        <p:nvSpPr>
          <p:cNvPr id="4" name="Footer Placeholder 3"/>
          <p:cNvSpPr>
            <a:spLocks noGrp="1"/>
          </p:cNvSpPr>
          <p:nvPr>
            <p:ph type="ftr" sz="quarter" idx="3"/>
          </p:nvPr>
        </p:nvSpPr>
        <p:spPr/>
        <p:txBody>
          <a:bodyPr/>
          <a:lstStyle/>
          <a:p>
            <a:r>
              <a:rPr lang="en-US"/>
              <a:t> © 2016 Pearson Education, Inc.</a:t>
            </a:r>
            <a:endParaRPr lang="en-US" dirty="0"/>
          </a:p>
        </p:txBody>
      </p:sp>
    </p:spTree>
    <p:extLst>
      <p:ext uri="{BB962C8B-B14F-4D97-AF65-F5344CB8AC3E}">
        <p14:creationId xmlns:p14="http://schemas.microsoft.com/office/powerpoint/2010/main" val="5033574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Which kind of cells make tight junctions?</a:t>
            </a:r>
            <a:br>
              <a:rPr lang="en-US"/>
            </a:br>
            <a:endParaRPr lang="en-US" dirty="0"/>
          </a:p>
        </p:txBody>
      </p:sp>
      <p:sp>
        <p:nvSpPr>
          <p:cNvPr id="3" name="Content Placeholder 2"/>
          <p:cNvSpPr>
            <a:spLocks noGrp="1"/>
          </p:cNvSpPr>
          <p:nvPr>
            <p:ph idx="1"/>
          </p:nvPr>
        </p:nvSpPr>
        <p:spPr/>
        <p:txBody>
          <a:bodyPr/>
          <a:lstStyle/>
          <a:p>
            <a:r>
              <a:rPr lang="en-US" dirty="0"/>
              <a:t>plant cells </a:t>
            </a:r>
          </a:p>
          <a:p>
            <a:r>
              <a:rPr lang="en-US" dirty="0"/>
              <a:t>animal cells</a:t>
            </a:r>
          </a:p>
          <a:p>
            <a:r>
              <a:rPr lang="en-US" dirty="0"/>
              <a:t>bacterial cells</a:t>
            </a:r>
          </a:p>
          <a:p>
            <a:r>
              <a:rPr lang="en-US" dirty="0"/>
              <a:t>A–C</a:t>
            </a:r>
          </a:p>
          <a:p>
            <a:r>
              <a:rPr lang="en-US" dirty="0"/>
              <a:t>A and C</a:t>
            </a:r>
          </a:p>
        </p:txBody>
      </p:sp>
      <p:sp>
        <p:nvSpPr>
          <p:cNvPr id="6" name="Footer Placeholder 5"/>
          <p:cNvSpPr>
            <a:spLocks noGrp="1"/>
          </p:cNvSpPr>
          <p:nvPr>
            <p:ph type="ftr" sz="quarter" idx="3"/>
          </p:nvPr>
        </p:nvSpPr>
        <p:spPr/>
        <p:txBody>
          <a:bodyPr/>
          <a:lstStyle/>
          <a:p>
            <a:r>
              <a:rPr lang="en-US"/>
              <a:t> © 2016 Pearson Education, Inc.</a:t>
            </a:r>
            <a:endParaRPr lang="en-US" dirty="0"/>
          </a:p>
        </p:txBody>
      </p:sp>
    </p:spTree>
    <p:extLst>
      <p:ext uri="{BB962C8B-B14F-4D97-AF65-F5344CB8AC3E}">
        <p14:creationId xmlns:p14="http://schemas.microsoft.com/office/powerpoint/2010/main" val="2630484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Which kind of cells make tight junctions?</a:t>
            </a:r>
            <a:br>
              <a:rPr lang="en-US"/>
            </a:br>
            <a:endParaRPr lang="en-US" dirty="0"/>
          </a:p>
        </p:txBody>
      </p:sp>
      <p:sp>
        <p:nvSpPr>
          <p:cNvPr id="3" name="Content Placeholder 2"/>
          <p:cNvSpPr>
            <a:spLocks noGrp="1"/>
          </p:cNvSpPr>
          <p:nvPr>
            <p:ph idx="1"/>
          </p:nvPr>
        </p:nvSpPr>
        <p:spPr/>
        <p:txBody>
          <a:bodyPr/>
          <a:lstStyle/>
          <a:p>
            <a:r>
              <a:rPr lang="en-US" dirty="0"/>
              <a:t>plant cells </a:t>
            </a:r>
          </a:p>
          <a:p>
            <a:r>
              <a:rPr lang="en-US" b="1" dirty="0"/>
              <a:t>animal cells</a:t>
            </a:r>
          </a:p>
          <a:p>
            <a:r>
              <a:rPr lang="en-US" dirty="0"/>
              <a:t>bacterial cells</a:t>
            </a:r>
          </a:p>
          <a:p>
            <a:r>
              <a:rPr lang="en-US" dirty="0"/>
              <a:t>A–C</a:t>
            </a:r>
          </a:p>
          <a:p>
            <a:r>
              <a:rPr lang="en-US" dirty="0"/>
              <a:t>A and C</a:t>
            </a:r>
          </a:p>
        </p:txBody>
      </p:sp>
      <p:sp>
        <p:nvSpPr>
          <p:cNvPr id="4" name="Footer Placeholder 3"/>
          <p:cNvSpPr>
            <a:spLocks noGrp="1"/>
          </p:cNvSpPr>
          <p:nvPr>
            <p:ph type="ftr" sz="quarter" idx="3"/>
          </p:nvPr>
        </p:nvSpPr>
        <p:spPr/>
        <p:txBody>
          <a:bodyPr/>
          <a:lstStyle/>
          <a:p>
            <a:r>
              <a:rPr lang="en-US"/>
              <a:t> © 2016 Pearson Education, Inc.</a:t>
            </a:r>
            <a:endParaRPr lang="en-US" dirty="0"/>
          </a:p>
        </p:txBody>
      </p:sp>
    </p:spTree>
    <p:extLst>
      <p:ext uri="{BB962C8B-B14F-4D97-AF65-F5344CB8AC3E}">
        <p14:creationId xmlns:p14="http://schemas.microsoft.com/office/powerpoint/2010/main" val="2098023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If you were studying frog eggs, what would be most useful for visualizing them?</a:t>
            </a:r>
            <a:br>
              <a:rPr lang="en-US" dirty="0"/>
            </a:br>
            <a:endParaRPr lang="en-US" dirty="0"/>
          </a:p>
        </p:txBody>
      </p:sp>
      <p:sp>
        <p:nvSpPr>
          <p:cNvPr id="5" name="Content Placeholder 4"/>
          <p:cNvSpPr>
            <a:spLocks noGrp="1"/>
          </p:cNvSpPr>
          <p:nvPr>
            <p:ph idx="1"/>
          </p:nvPr>
        </p:nvSpPr>
        <p:spPr/>
        <p:txBody>
          <a:bodyPr/>
          <a:lstStyle/>
          <a:p>
            <a:r>
              <a:rPr lang="en-US" dirty="0"/>
              <a:t>unaided eye </a:t>
            </a:r>
          </a:p>
          <a:p>
            <a:r>
              <a:rPr lang="en-US" dirty="0"/>
              <a:t>light microscope</a:t>
            </a:r>
          </a:p>
          <a:p>
            <a:r>
              <a:rPr lang="en-US" dirty="0"/>
              <a:t>electron microscope</a:t>
            </a:r>
          </a:p>
          <a:p>
            <a:r>
              <a:rPr lang="en-US" dirty="0"/>
              <a:t>A and B</a:t>
            </a:r>
          </a:p>
          <a:p>
            <a:r>
              <a:rPr lang="en-US" dirty="0"/>
              <a:t>A and C</a:t>
            </a:r>
          </a:p>
        </p:txBody>
      </p:sp>
      <p:sp>
        <p:nvSpPr>
          <p:cNvPr id="8" name="Footer Placeholder 7"/>
          <p:cNvSpPr>
            <a:spLocks noGrp="1"/>
          </p:cNvSpPr>
          <p:nvPr>
            <p:ph type="ftr" sz="quarter" idx="3"/>
          </p:nvPr>
        </p:nvSpPr>
        <p:spPr/>
        <p:txBody>
          <a:bodyPr/>
          <a:lstStyle/>
          <a:p>
            <a:r>
              <a:rPr lang="en-US"/>
              <a:t> © 2016 Pearson Education, Inc.</a:t>
            </a:r>
            <a:endParaRPr lang="en-US" dirty="0"/>
          </a:p>
        </p:txBody>
      </p:sp>
    </p:spTree>
    <p:extLst>
      <p:ext uri="{BB962C8B-B14F-4D97-AF65-F5344CB8AC3E}">
        <p14:creationId xmlns:p14="http://schemas.microsoft.com/office/powerpoint/2010/main" val="1405336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If you were studying frog eggs, what would be most useful for visualizing them?</a:t>
            </a:r>
            <a:br>
              <a:rPr lang="en-US" dirty="0"/>
            </a:br>
            <a:endParaRPr lang="en-US" dirty="0"/>
          </a:p>
        </p:txBody>
      </p:sp>
      <p:sp>
        <p:nvSpPr>
          <p:cNvPr id="5" name="Content Placeholder 4"/>
          <p:cNvSpPr>
            <a:spLocks noGrp="1"/>
          </p:cNvSpPr>
          <p:nvPr>
            <p:ph idx="1"/>
          </p:nvPr>
        </p:nvSpPr>
        <p:spPr/>
        <p:txBody>
          <a:bodyPr/>
          <a:lstStyle/>
          <a:p>
            <a:r>
              <a:rPr lang="en-US" dirty="0"/>
              <a:t>unaided eye </a:t>
            </a:r>
          </a:p>
          <a:p>
            <a:r>
              <a:rPr lang="en-US" dirty="0"/>
              <a:t>light microscope</a:t>
            </a:r>
          </a:p>
          <a:p>
            <a:r>
              <a:rPr lang="en-US" dirty="0"/>
              <a:t>electron microscope</a:t>
            </a:r>
          </a:p>
          <a:p>
            <a:r>
              <a:rPr lang="en-US" b="1" dirty="0"/>
              <a:t>A and B</a:t>
            </a:r>
          </a:p>
          <a:p>
            <a:r>
              <a:rPr lang="en-US" dirty="0"/>
              <a:t>A and C</a:t>
            </a:r>
          </a:p>
        </p:txBody>
      </p:sp>
      <p:sp>
        <p:nvSpPr>
          <p:cNvPr id="2" name="Footer Placeholder 1"/>
          <p:cNvSpPr>
            <a:spLocks noGrp="1"/>
          </p:cNvSpPr>
          <p:nvPr>
            <p:ph type="ftr" sz="quarter" idx="3"/>
          </p:nvPr>
        </p:nvSpPr>
        <p:spPr/>
        <p:txBody>
          <a:bodyPr/>
          <a:lstStyle/>
          <a:p>
            <a:r>
              <a:rPr lang="en-US"/>
              <a:t> © 2016 Pearson Education, Inc.</a:t>
            </a:r>
            <a:endParaRPr lang="en-US" dirty="0"/>
          </a:p>
        </p:txBody>
      </p:sp>
    </p:spTree>
    <p:extLst>
      <p:ext uri="{BB962C8B-B14F-4D97-AF65-F5344CB8AC3E}">
        <p14:creationId xmlns:p14="http://schemas.microsoft.com/office/powerpoint/2010/main" val="1859941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you were studying typical bacteria, what would be most useful for visualizing them?</a:t>
            </a:r>
            <a:br>
              <a:rPr lang="en-US" dirty="0"/>
            </a:br>
            <a:endParaRPr lang="en-US" dirty="0"/>
          </a:p>
        </p:txBody>
      </p:sp>
      <p:sp>
        <p:nvSpPr>
          <p:cNvPr id="3" name="Content Placeholder 2"/>
          <p:cNvSpPr>
            <a:spLocks noGrp="1"/>
          </p:cNvSpPr>
          <p:nvPr>
            <p:ph idx="1"/>
          </p:nvPr>
        </p:nvSpPr>
        <p:spPr/>
        <p:txBody>
          <a:bodyPr/>
          <a:lstStyle/>
          <a:p>
            <a:r>
              <a:rPr lang="en-US" dirty="0"/>
              <a:t>unaided eye </a:t>
            </a:r>
          </a:p>
          <a:p>
            <a:r>
              <a:rPr lang="en-US" dirty="0"/>
              <a:t>light microscope</a:t>
            </a:r>
          </a:p>
          <a:p>
            <a:r>
              <a:rPr lang="en-US" dirty="0"/>
              <a:t>electron microscope</a:t>
            </a:r>
          </a:p>
          <a:p>
            <a:r>
              <a:rPr lang="en-US" dirty="0"/>
              <a:t>A and B</a:t>
            </a:r>
          </a:p>
          <a:p>
            <a:r>
              <a:rPr lang="en-US" dirty="0"/>
              <a:t>B and C</a:t>
            </a:r>
          </a:p>
        </p:txBody>
      </p:sp>
      <p:sp>
        <p:nvSpPr>
          <p:cNvPr id="6" name="Footer Placeholder 5"/>
          <p:cNvSpPr>
            <a:spLocks noGrp="1"/>
          </p:cNvSpPr>
          <p:nvPr>
            <p:ph type="ftr" sz="quarter" idx="3"/>
          </p:nvPr>
        </p:nvSpPr>
        <p:spPr/>
        <p:txBody>
          <a:bodyPr/>
          <a:lstStyle/>
          <a:p>
            <a:r>
              <a:rPr lang="en-US"/>
              <a:t> © 2016 Pearson Education, Inc.</a:t>
            </a:r>
            <a:endParaRPr lang="en-US" dirty="0"/>
          </a:p>
        </p:txBody>
      </p:sp>
    </p:spTree>
    <p:extLst>
      <p:ext uri="{BB962C8B-B14F-4D97-AF65-F5344CB8AC3E}">
        <p14:creationId xmlns:p14="http://schemas.microsoft.com/office/powerpoint/2010/main" val="30261514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you were studying typical bacteria, what would be most useful for visualizing them?</a:t>
            </a:r>
          </a:p>
        </p:txBody>
      </p:sp>
      <p:sp>
        <p:nvSpPr>
          <p:cNvPr id="3" name="Content Placeholder 2"/>
          <p:cNvSpPr>
            <a:spLocks noGrp="1"/>
          </p:cNvSpPr>
          <p:nvPr>
            <p:ph idx="1"/>
          </p:nvPr>
        </p:nvSpPr>
        <p:spPr/>
        <p:txBody>
          <a:bodyPr/>
          <a:lstStyle/>
          <a:p>
            <a:r>
              <a:rPr lang="en-US" dirty="0"/>
              <a:t>unaided eye </a:t>
            </a:r>
          </a:p>
          <a:p>
            <a:r>
              <a:rPr lang="en-US" dirty="0"/>
              <a:t>light microscope</a:t>
            </a:r>
          </a:p>
          <a:p>
            <a:r>
              <a:rPr lang="en-US" dirty="0"/>
              <a:t>electron microscope</a:t>
            </a:r>
          </a:p>
          <a:p>
            <a:r>
              <a:rPr lang="en-US" dirty="0"/>
              <a:t>A and B</a:t>
            </a:r>
          </a:p>
          <a:p>
            <a:r>
              <a:rPr lang="en-US" b="1" dirty="0"/>
              <a:t>B and C</a:t>
            </a:r>
          </a:p>
        </p:txBody>
      </p:sp>
      <p:sp>
        <p:nvSpPr>
          <p:cNvPr id="4" name="Footer Placeholder 3"/>
          <p:cNvSpPr>
            <a:spLocks noGrp="1"/>
          </p:cNvSpPr>
          <p:nvPr>
            <p:ph type="ftr" sz="quarter" idx="3"/>
          </p:nvPr>
        </p:nvSpPr>
        <p:spPr/>
        <p:txBody>
          <a:bodyPr/>
          <a:lstStyle/>
          <a:p>
            <a:r>
              <a:rPr lang="en-US"/>
              <a:t> © 2016 Pearson Education, Inc.</a:t>
            </a:r>
            <a:endParaRPr lang="en-US" dirty="0"/>
          </a:p>
        </p:txBody>
      </p:sp>
    </p:spTree>
    <p:extLst>
      <p:ext uri="{BB962C8B-B14F-4D97-AF65-F5344CB8AC3E}">
        <p14:creationId xmlns:p14="http://schemas.microsoft.com/office/powerpoint/2010/main" val="1798784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lstStyle/>
          <a:p>
            <a:r>
              <a:rPr lang="en-US"/>
              <a:t>Which cellular structure is common to all three domains of life?</a:t>
            </a:r>
            <a:endParaRPr lang="en-US" dirty="0"/>
          </a:p>
        </p:txBody>
      </p:sp>
      <p:sp>
        <p:nvSpPr>
          <p:cNvPr id="308227" name="Rectangle 3"/>
          <p:cNvSpPr>
            <a:spLocks noGrp="1" noChangeArrowheads="1"/>
          </p:cNvSpPr>
          <p:nvPr>
            <p:ph idx="1"/>
          </p:nvPr>
        </p:nvSpPr>
        <p:spPr/>
        <p:txBody>
          <a:bodyPr/>
          <a:lstStyle/>
          <a:p>
            <a:r>
              <a:rPr lang="en-US" dirty="0"/>
              <a:t>nucleus</a:t>
            </a:r>
          </a:p>
          <a:p>
            <a:r>
              <a:rPr lang="en-US" dirty="0"/>
              <a:t>endoplasmic reticulum</a:t>
            </a:r>
          </a:p>
          <a:p>
            <a:r>
              <a:rPr lang="en-US" dirty="0"/>
              <a:t>mitochondria</a:t>
            </a:r>
          </a:p>
          <a:p>
            <a:r>
              <a:rPr lang="en-US" b="1" dirty="0"/>
              <a:t>ribosomes</a:t>
            </a:r>
          </a:p>
          <a:p>
            <a:r>
              <a:rPr lang="en-US" dirty="0" err="1"/>
              <a:t>endocytotic</a:t>
            </a:r>
            <a:r>
              <a:rPr lang="en-US" dirty="0"/>
              <a:t> vesicles</a:t>
            </a:r>
          </a:p>
        </p:txBody>
      </p:sp>
      <p:sp>
        <p:nvSpPr>
          <p:cNvPr id="4" name="Footer Placeholder 3"/>
          <p:cNvSpPr>
            <a:spLocks noGrp="1"/>
          </p:cNvSpPr>
          <p:nvPr>
            <p:ph type="ftr" sz="quarter" idx="3"/>
          </p:nvPr>
        </p:nvSpPr>
        <p:spPr/>
        <p:txBody>
          <a:bodyPr/>
          <a:lstStyle/>
          <a:p>
            <a:r>
              <a:rPr lang="en-US"/>
              <a:t> © 2016 Pearson Education, Inc.</a:t>
            </a:r>
            <a:endParaRPr lang="en-US" dirty="0"/>
          </a:p>
        </p:txBody>
      </p:sp>
    </p:spTree>
    <p:extLst>
      <p:ext uri="{BB962C8B-B14F-4D97-AF65-F5344CB8AC3E}">
        <p14:creationId xmlns:p14="http://schemas.microsoft.com/office/powerpoint/2010/main" val="42910566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you were asked to use a light microscope to locate specific molecules in a cell, what would be the best form of light microscopy to use?</a:t>
            </a:r>
          </a:p>
        </p:txBody>
      </p:sp>
      <p:sp>
        <p:nvSpPr>
          <p:cNvPr id="3" name="Content Placeholder 2"/>
          <p:cNvSpPr>
            <a:spLocks noGrp="1"/>
          </p:cNvSpPr>
          <p:nvPr>
            <p:ph idx="1"/>
          </p:nvPr>
        </p:nvSpPr>
        <p:spPr/>
        <p:txBody>
          <a:bodyPr/>
          <a:lstStyle/>
          <a:p>
            <a:r>
              <a:rPr lang="en-US" dirty="0" err="1"/>
              <a:t>Nomarski</a:t>
            </a:r>
            <a:r>
              <a:rPr lang="en-US" dirty="0"/>
              <a:t> </a:t>
            </a:r>
          </a:p>
          <a:p>
            <a:r>
              <a:rPr lang="en-US" dirty="0"/>
              <a:t>phase-contrast</a:t>
            </a:r>
          </a:p>
          <a:p>
            <a:r>
              <a:rPr lang="en-US" dirty="0" err="1"/>
              <a:t>brightfield</a:t>
            </a:r>
            <a:r>
              <a:rPr lang="en-US" dirty="0"/>
              <a:t>, unstained</a:t>
            </a:r>
          </a:p>
          <a:p>
            <a:r>
              <a:rPr lang="en-US" dirty="0" err="1"/>
              <a:t>brightfield</a:t>
            </a:r>
            <a:r>
              <a:rPr lang="en-US" dirty="0"/>
              <a:t>, stained</a:t>
            </a:r>
          </a:p>
          <a:p>
            <a:r>
              <a:rPr lang="en-US" dirty="0"/>
              <a:t>fluorescence</a:t>
            </a:r>
          </a:p>
        </p:txBody>
      </p:sp>
      <p:sp>
        <p:nvSpPr>
          <p:cNvPr id="6" name="Footer Placeholder 5"/>
          <p:cNvSpPr>
            <a:spLocks noGrp="1"/>
          </p:cNvSpPr>
          <p:nvPr>
            <p:ph type="ftr" sz="quarter" idx="3"/>
          </p:nvPr>
        </p:nvSpPr>
        <p:spPr/>
        <p:txBody>
          <a:bodyPr/>
          <a:lstStyle/>
          <a:p>
            <a:r>
              <a:rPr lang="en-US"/>
              <a:t> © 2016 Pearson Education, Inc.</a:t>
            </a:r>
            <a:endParaRPr lang="en-US" dirty="0"/>
          </a:p>
        </p:txBody>
      </p:sp>
    </p:spTree>
    <p:extLst>
      <p:ext uri="{BB962C8B-B14F-4D97-AF65-F5344CB8AC3E}">
        <p14:creationId xmlns:p14="http://schemas.microsoft.com/office/powerpoint/2010/main" val="26231391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you were asked to use a light microscope to locate specific molecules in a cell, what would be the best form of light microscopy to use?</a:t>
            </a:r>
          </a:p>
        </p:txBody>
      </p:sp>
      <p:sp>
        <p:nvSpPr>
          <p:cNvPr id="3" name="Content Placeholder 2"/>
          <p:cNvSpPr>
            <a:spLocks noGrp="1"/>
          </p:cNvSpPr>
          <p:nvPr>
            <p:ph idx="1"/>
          </p:nvPr>
        </p:nvSpPr>
        <p:spPr/>
        <p:txBody>
          <a:bodyPr/>
          <a:lstStyle/>
          <a:p>
            <a:r>
              <a:rPr lang="en-US" dirty="0" err="1"/>
              <a:t>Nomarski</a:t>
            </a:r>
            <a:r>
              <a:rPr lang="en-US" dirty="0"/>
              <a:t> </a:t>
            </a:r>
          </a:p>
          <a:p>
            <a:r>
              <a:rPr lang="en-US" dirty="0"/>
              <a:t>phase-contrast</a:t>
            </a:r>
          </a:p>
          <a:p>
            <a:r>
              <a:rPr lang="en-US" dirty="0" err="1"/>
              <a:t>brightfield</a:t>
            </a:r>
            <a:r>
              <a:rPr lang="en-US" dirty="0"/>
              <a:t>, unstained</a:t>
            </a:r>
          </a:p>
          <a:p>
            <a:r>
              <a:rPr lang="en-US" dirty="0" err="1"/>
              <a:t>brightfield</a:t>
            </a:r>
            <a:r>
              <a:rPr lang="en-US" dirty="0"/>
              <a:t>, stained</a:t>
            </a:r>
          </a:p>
          <a:p>
            <a:r>
              <a:rPr lang="en-US" b="1" dirty="0"/>
              <a:t>fluorescence</a:t>
            </a:r>
          </a:p>
          <a:p>
            <a:endParaRPr lang="en-US" dirty="0"/>
          </a:p>
        </p:txBody>
      </p:sp>
      <p:sp>
        <p:nvSpPr>
          <p:cNvPr id="4" name="Footer Placeholder 3"/>
          <p:cNvSpPr>
            <a:spLocks noGrp="1"/>
          </p:cNvSpPr>
          <p:nvPr>
            <p:ph type="ftr" sz="quarter" idx="3"/>
          </p:nvPr>
        </p:nvSpPr>
        <p:spPr/>
        <p:txBody>
          <a:bodyPr/>
          <a:lstStyle/>
          <a:p>
            <a:r>
              <a:rPr lang="en-US"/>
              <a:t> © 2016 Pearson Education, Inc.</a:t>
            </a:r>
            <a:endParaRPr lang="en-US" dirty="0"/>
          </a:p>
        </p:txBody>
      </p:sp>
    </p:spTree>
    <p:extLst>
      <p:ext uri="{BB962C8B-B14F-4D97-AF65-F5344CB8AC3E}">
        <p14:creationId xmlns:p14="http://schemas.microsoft.com/office/powerpoint/2010/main" val="22888886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is not part of a prokaryotic cell?</a:t>
            </a:r>
            <a:br>
              <a:rPr lang="en-US" dirty="0"/>
            </a:br>
            <a:endParaRPr lang="en-US" dirty="0"/>
          </a:p>
        </p:txBody>
      </p:sp>
      <p:sp>
        <p:nvSpPr>
          <p:cNvPr id="3" name="Content Placeholder 2"/>
          <p:cNvSpPr>
            <a:spLocks noGrp="1"/>
          </p:cNvSpPr>
          <p:nvPr>
            <p:ph idx="1"/>
          </p:nvPr>
        </p:nvSpPr>
        <p:spPr/>
        <p:txBody>
          <a:bodyPr/>
          <a:lstStyle/>
          <a:p>
            <a:r>
              <a:rPr lang="en-US" dirty="0"/>
              <a:t>nucleoid</a:t>
            </a:r>
          </a:p>
          <a:p>
            <a:r>
              <a:rPr lang="en-US" dirty="0"/>
              <a:t>chloroplast</a:t>
            </a:r>
          </a:p>
          <a:p>
            <a:r>
              <a:rPr lang="en-US" dirty="0"/>
              <a:t>ribosome</a:t>
            </a:r>
          </a:p>
          <a:p>
            <a:r>
              <a:rPr lang="en-US" dirty="0"/>
              <a:t>plasma membrane</a:t>
            </a:r>
          </a:p>
          <a:p>
            <a:r>
              <a:rPr lang="en-US" dirty="0"/>
              <a:t>cell wall</a:t>
            </a:r>
          </a:p>
        </p:txBody>
      </p:sp>
      <p:sp>
        <p:nvSpPr>
          <p:cNvPr id="6" name="Footer Placeholder 5"/>
          <p:cNvSpPr>
            <a:spLocks noGrp="1"/>
          </p:cNvSpPr>
          <p:nvPr>
            <p:ph type="ftr" sz="quarter" idx="3"/>
          </p:nvPr>
        </p:nvSpPr>
        <p:spPr/>
        <p:txBody>
          <a:bodyPr/>
          <a:lstStyle/>
          <a:p>
            <a:r>
              <a:rPr lang="en-US"/>
              <a:t> © 2016 Pearson Education, Inc.</a:t>
            </a: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1550" t="3484" r="45097" b="2407"/>
          <a:stretch/>
        </p:blipFill>
        <p:spPr>
          <a:xfrm>
            <a:off x="4532313" y="814388"/>
            <a:ext cx="3705225" cy="4991100"/>
          </a:xfrm>
          <a:prstGeom prst="rect">
            <a:avLst/>
          </a:prstGeom>
        </p:spPr>
      </p:pic>
    </p:spTree>
    <p:extLst>
      <p:ext uri="{BB962C8B-B14F-4D97-AF65-F5344CB8AC3E}">
        <p14:creationId xmlns:p14="http://schemas.microsoft.com/office/powerpoint/2010/main" val="22705962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is not part of a prokaryotic cell?</a:t>
            </a:r>
            <a:br>
              <a:rPr lang="en-US" dirty="0"/>
            </a:br>
            <a:endParaRPr lang="en-US" dirty="0"/>
          </a:p>
        </p:txBody>
      </p:sp>
      <p:sp>
        <p:nvSpPr>
          <p:cNvPr id="3" name="Content Placeholder 2"/>
          <p:cNvSpPr>
            <a:spLocks noGrp="1"/>
          </p:cNvSpPr>
          <p:nvPr>
            <p:ph idx="1"/>
          </p:nvPr>
        </p:nvSpPr>
        <p:spPr/>
        <p:txBody>
          <a:bodyPr/>
          <a:lstStyle/>
          <a:p>
            <a:r>
              <a:rPr lang="en-US" dirty="0"/>
              <a:t>nucleoid</a:t>
            </a:r>
          </a:p>
          <a:p>
            <a:r>
              <a:rPr lang="en-US" b="1" dirty="0"/>
              <a:t>chloroplast</a:t>
            </a:r>
          </a:p>
          <a:p>
            <a:r>
              <a:rPr lang="en-US" dirty="0"/>
              <a:t>ribosome</a:t>
            </a:r>
          </a:p>
          <a:p>
            <a:r>
              <a:rPr lang="en-US" dirty="0"/>
              <a:t>plasma membrane</a:t>
            </a:r>
          </a:p>
          <a:p>
            <a:r>
              <a:rPr lang="en-US" dirty="0"/>
              <a:t>cell wall</a:t>
            </a:r>
          </a:p>
        </p:txBody>
      </p:sp>
      <p:sp>
        <p:nvSpPr>
          <p:cNvPr id="4" name="Footer Placeholder 3"/>
          <p:cNvSpPr>
            <a:spLocks noGrp="1"/>
          </p:cNvSpPr>
          <p:nvPr>
            <p:ph type="ftr" sz="quarter" idx="3"/>
          </p:nvPr>
        </p:nvSpPr>
        <p:spPr/>
        <p:txBody>
          <a:bodyPr/>
          <a:lstStyle/>
          <a:p>
            <a:r>
              <a:rPr lang="en-US"/>
              <a:t> © 2016 Pearson Education, Inc.</a:t>
            </a:r>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1550" t="3484" r="45097" b="2407"/>
          <a:stretch/>
        </p:blipFill>
        <p:spPr>
          <a:xfrm>
            <a:off x="4532313" y="814388"/>
            <a:ext cx="3705225" cy="4991100"/>
          </a:xfrm>
          <a:prstGeom prst="rect">
            <a:avLst/>
          </a:prstGeom>
        </p:spPr>
      </p:pic>
    </p:spTree>
    <p:extLst>
      <p:ext uri="{BB962C8B-B14F-4D97-AF65-F5344CB8AC3E}">
        <p14:creationId xmlns:p14="http://schemas.microsoft.com/office/powerpoint/2010/main" val="13892120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Which is not part of a eukaryotic cell?</a:t>
            </a:r>
            <a:br>
              <a:rPr lang="en-US"/>
            </a:br>
            <a:endParaRPr lang="en-US" dirty="0"/>
          </a:p>
        </p:txBody>
      </p:sp>
      <p:sp>
        <p:nvSpPr>
          <p:cNvPr id="3" name="Content Placeholder 2"/>
          <p:cNvSpPr>
            <a:spLocks noGrp="1"/>
          </p:cNvSpPr>
          <p:nvPr>
            <p:ph idx="1"/>
          </p:nvPr>
        </p:nvSpPr>
        <p:spPr/>
        <p:txBody>
          <a:bodyPr/>
          <a:lstStyle/>
          <a:p>
            <a:r>
              <a:rPr lang="en-US" dirty="0"/>
              <a:t>nucleoid</a:t>
            </a:r>
          </a:p>
          <a:p>
            <a:r>
              <a:rPr lang="en-US" dirty="0"/>
              <a:t>chloroplast</a:t>
            </a:r>
          </a:p>
          <a:p>
            <a:r>
              <a:rPr lang="en-US" dirty="0"/>
              <a:t>ribosome</a:t>
            </a:r>
          </a:p>
          <a:p>
            <a:r>
              <a:rPr lang="en-US" dirty="0"/>
              <a:t>plasma membrane</a:t>
            </a:r>
          </a:p>
          <a:p>
            <a:r>
              <a:rPr lang="en-US" dirty="0"/>
              <a:t>peroxisome</a:t>
            </a:r>
          </a:p>
        </p:txBody>
      </p:sp>
      <p:sp>
        <p:nvSpPr>
          <p:cNvPr id="6" name="Footer Placeholder 5"/>
          <p:cNvSpPr>
            <a:spLocks noGrp="1"/>
          </p:cNvSpPr>
          <p:nvPr>
            <p:ph type="ftr" sz="quarter" idx="3"/>
          </p:nvPr>
        </p:nvSpPr>
        <p:spPr/>
        <p:txBody>
          <a:bodyPr/>
          <a:lstStyle/>
          <a:p>
            <a:r>
              <a:rPr lang="en-US"/>
              <a:t> © 2016 Pearson Education, Inc.</a:t>
            </a:r>
            <a:endParaRPr lang="en-US" dirty="0"/>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8046" t="4770" r="12054" b="2083"/>
          <a:stretch/>
        </p:blipFill>
        <p:spPr>
          <a:xfrm>
            <a:off x="4393774" y="1755648"/>
            <a:ext cx="4311314" cy="4425696"/>
          </a:xfrm>
          <a:prstGeom prst="rect">
            <a:avLst/>
          </a:prstGeom>
        </p:spPr>
      </p:pic>
    </p:spTree>
    <p:extLst>
      <p:ext uri="{BB962C8B-B14F-4D97-AF65-F5344CB8AC3E}">
        <p14:creationId xmlns:p14="http://schemas.microsoft.com/office/powerpoint/2010/main" val="30739102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Which is not part of a eukaryotic cell?</a:t>
            </a:r>
            <a:br>
              <a:rPr lang="en-US"/>
            </a:br>
            <a:endParaRPr lang="en-US" dirty="0"/>
          </a:p>
        </p:txBody>
      </p:sp>
      <p:sp>
        <p:nvSpPr>
          <p:cNvPr id="3" name="Content Placeholder 2"/>
          <p:cNvSpPr>
            <a:spLocks noGrp="1"/>
          </p:cNvSpPr>
          <p:nvPr>
            <p:ph idx="1"/>
          </p:nvPr>
        </p:nvSpPr>
        <p:spPr/>
        <p:txBody>
          <a:bodyPr/>
          <a:lstStyle/>
          <a:p>
            <a:r>
              <a:rPr lang="en-US" b="1" dirty="0"/>
              <a:t>nucleoid</a:t>
            </a:r>
          </a:p>
          <a:p>
            <a:r>
              <a:rPr lang="en-US" dirty="0"/>
              <a:t>chloroplast</a:t>
            </a:r>
          </a:p>
          <a:p>
            <a:r>
              <a:rPr lang="en-US" dirty="0"/>
              <a:t>ribosome</a:t>
            </a:r>
          </a:p>
          <a:p>
            <a:r>
              <a:rPr lang="en-US" dirty="0"/>
              <a:t>plasma membrane</a:t>
            </a:r>
          </a:p>
          <a:p>
            <a:r>
              <a:rPr lang="en-US" dirty="0"/>
              <a:t>peroxisome</a:t>
            </a:r>
          </a:p>
        </p:txBody>
      </p:sp>
      <p:sp>
        <p:nvSpPr>
          <p:cNvPr id="4" name="Footer Placeholder 3"/>
          <p:cNvSpPr>
            <a:spLocks noGrp="1"/>
          </p:cNvSpPr>
          <p:nvPr>
            <p:ph type="ftr" sz="quarter" idx="3"/>
          </p:nvPr>
        </p:nvSpPr>
        <p:spPr/>
        <p:txBody>
          <a:bodyPr/>
          <a:lstStyle/>
          <a:p>
            <a:r>
              <a:rPr lang="en-US"/>
              <a:t> © 2016 Pearson Education, Inc.</a:t>
            </a:r>
            <a:endParaRPr lang="en-US" dirty="0"/>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8046" t="4770" r="12054" b="2083"/>
          <a:stretch/>
        </p:blipFill>
        <p:spPr>
          <a:xfrm>
            <a:off x="4393774" y="1755648"/>
            <a:ext cx="4311314" cy="4425696"/>
          </a:xfrm>
          <a:prstGeom prst="rect">
            <a:avLst/>
          </a:prstGeom>
        </p:spPr>
      </p:pic>
    </p:spTree>
    <p:extLst>
      <p:ext uri="{BB962C8B-B14F-4D97-AF65-F5344CB8AC3E}">
        <p14:creationId xmlns:p14="http://schemas.microsoft.com/office/powerpoint/2010/main" val="9036227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If you fluorescently labeled a protein and found it ended up in the nucleus, through what must it have passed?</a:t>
            </a:r>
            <a:br>
              <a:rPr lang="en-US"/>
            </a:br>
            <a:endParaRPr lang="en-US" dirty="0"/>
          </a:p>
        </p:txBody>
      </p:sp>
      <p:sp>
        <p:nvSpPr>
          <p:cNvPr id="3" name="Content Placeholder 2"/>
          <p:cNvSpPr>
            <a:spLocks noGrp="1"/>
          </p:cNvSpPr>
          <p:nvPr>
            <p:ph idx="1"/>
          </p:nvPr>
        </p:nvSpPr>
        <p:spPr/>
        <p:txBody>
          <a:bodyPr/>
          <a:lstStyle/>
          <a:p>
            <a:r>
              <a:rPr lang="en-US" dirty="0"/>
              <a:t>pore complex</a:t>
            </a:r>
          </a:p>
          <a:p>
            <a:r>
              <a:rPr lang="en-US" dirty="0"/>
              <a:t>nucleolus</a:t>
            </a:r>
          </a:p>
          <a:p>
            <a:r>
              <a:rPr lang="en-US" dirty="0"/>
              <a:t>chromatin</a:t>
            </a:r>
          </a:p>
          <a:p>
            <a:r>
              <a:rPr lang="en-US" dirty="0"/>
              <a:t>endoplasmic reticulum</a:t>
            </a:r>
          </a:p>
          <a:p>
            <a:r>
              <a:rPr lang="en-US" dirty="0"/>
              <a:t>not necessarily any of these</a:t>
            </a:r>
          </a:p>
        </p:txBody>
      </p:sp>
      <p:sp>
        <p:nvSpPr>
          <p:cNvPr id="6" name="Footer Placeholder 5"/>
          <p:cNvSpPr>
            <a:spLocks noGrp="1"/>
          </p:cNvSpPr>
          <p:nvPr>
            <p:ph type="ftr" sz="quarter" idx="3"/>
          </p:nvPr>
        </p:nvSpPr>
        <p:spPr/>
        <p:txBody>
          <a:bodyPr/>
          <a:lstStyle/>
          <a:p>
            <a:r>
              <a:rPr lang="en-US"/>
              <a:t> © 2016 Pearson Education, Inc.</a:t>
            </a:r>
            <a:endParaRPr lang="en-US" dirty="0"/>
          </a:p>
        </p:txBody>
      </p:sp>
    </p:spTree>
    <p:extLst>
      <p:ext uri="{BB962C8B-B14F-4D97-AF65-F5344CB8AC3E}">
        <p14:creationId xmlns:p14="http://schemas.microsoft.com/office/powerpoint/2010/main" val="27408021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If you fluorescently labeled a protein and found it ended up in the nucleus, through what must it have passed?</a:t>
            </a:r>
            <a:br>
              <a:rPr lang="en-US"/>
            </a:br>
            <a:endParaRPr lang="en-US" dirty="0"/>
          </a:p>
        </p:txBody>
      </p:sp>
      <p:sp>
        <p:nvSpPr>
          <p:cNvPr id="3" name="Content Placeholder 2"/>
          <p:cNvSpPr>
            <a:spLocks noGrp="1"/>
          </p:cNvSpPr>
          <p:nvPr>
            <p:ph idx="1"/>
          </p:nvPr>
        </p:nvSpPr>
        <p:spPr/>
        <p:txBody>
          <a:bodyPr/>
          <a:lstStyle/>
          <a:p>
            <a:r>
              <a:rPr lang="en-US" b="1" dirty="0"/>
              <a:t>pore complex</a:t>
            </a:r>
          </a:p>
          <a:p>
            <a:r>
              <a:rPr lang="en-US" dirty="0"/>
              <a:t>nucleolus</a:t>
            </a:r>
          </a:p>
          <a:p>
            <a:r>
              <a:rPr lang="en-US" dirty="0"/>
              <a:t>chromatin</a:t>
            </a:r>
          </a:p>
          <a:p>
            <a:r>
              <a:rPr lang="en-US" dirty="0"/>
              <a:t>endoplasmic reticulum</a:t>
            </a:r>
          </a:p>
          <a:p>
            <a:r>
              <a:rPr lang="en-US" dirty="0"/>
              <a:t>not necessarily any of these</a:t>
            </a:r>
          </a:p>
        </p:txBody>
      </p:sp>
      <p:sp>
        <p:nvSpPr>
          <p:cNvPr id="4" name="Footer Placeholder 3"/>
          <p:cNvSpPr>
            <a:spLocks noGrp="1"/>
          </p:cNvSpPr>
          <p:nvPr>
            <p:ph type="ftr" sz="quarter" idx="3"/>
          </p:nvPr>
        </p:nvSpPr>
        <p:spPr/>
        <p:txBody>
          <a:bodyPr/>
          <a:lstStyle/>
          <a:p>
            <a:r>
              <a:rPr lang="en-US"/>
              <a:t> © 2016 Pearson Education, Inc.</a:t>
            </a:r>
            <a:endParaRPr lang="en-US" dirty="0"/>
          </a:p>
        </p:txBody>
      </p:sp>
    </p:spTree>
    <p:extLst>
      <p:ext uri="{BB962C8B-B14F-4D97-AF65-F5344CB8AC3E}">
        <p14:creationId xmlns:p14="http://schemas.microsoft.com/office/powerpoint/2010/main" val="18044701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would you place an arrow on a diagram of a cell if the arrow was to point to the place where cytoplasmic proteins are made?</a:t>
            </a:r>
            <a:br>
              <a:rPr lang="en-US" dirty="0"/>
            </a:br>
            <a:endParaRPr lang="en-US" dirty="0"/>
          </a:p>
        </p:txBody>
      </p:sp>
      <p:sp>
        <p:nvSpPr>
          <p:cNvPr id="4" name="Content Placeholder 3"/>
          <p:cNvSpPr>
            <a:spLocks noGrp="1"/>
          </p:cNvSpPr>
          <p:nvPr>
            <p:ph idx="1"/>
          </p:nvPr>
        </p:nvSpPr>
        <p:spPr/>
        <p:txBody>
          <a:bodyPr/>
          <a:lstStyle/>
          <a:p>
            <a:r>
              <a:rPr lang="en-US" dirty="0"/>
              <a:t>rough ER</a:t>
            </a:r>
          </a:p>
          <a:p>
            <a:r>
              <a:rPr lang="en-US" dirty="0"/>
              <a:t>smooth ER</a:t>
            </a:r>
          </a:p>
          <a:p>
            <a:r>
              <a:rPr lang="en-US" dirty="0"/>
              <a:t>free ribosomes</a:t>
            </a:r>
          </a:p>
          <a:p>
            <a:r>
              <a:rPr lang="en-US" dirty="0"/>
              <a:t>peroxisome</a:t>
            </a:r>
          </a:p>
          <a:p>
            <a:r>
              <a:rPr lang="en-US" dirty="0"/>
              <a:t>mitochondrion</a:t>
            </a:r>
          </a:p>
        </p:txBody>
      </p:sp>
      <p:sp>
        <p:nvSpPr>
          <p:cNvPr id="7" name="Footer Placeholder 6"/>
          <p:cNvSpPr>
            <a:spLocks noGrp="1"/>
          </p:cNvSpPr>
          <p:nvPr>
            <p:ph type="ftr" sz="quarter" idx="3"/>
          </p:nvPr>
        </p:nvSpPr>
        <p:spPr/>
        <p:txBody>
          <a:bodyPr/>
          <a:lstStyle/>
          <a:p>
            <a:r>
              <a:rPr lang="en-US"/>
              <a:t> © 2016 Pearson Education, Inc.</a:t>
            </a:r>
            <a:endParaRPr lang="en-US" dirty="0"/>
          </a:p>
        </p:txBody>
      </p:sp>
    </p:spTree>
    <p:extLst>
      <p:ext uri="{BB962C8B-B14F-4D97-AF65-F5344CB8AC3E}">
        <p14:creationId xmlns:p14="http://schemas.microsoft.com/office/powerpoint/2010/main" val="25430362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would you place an arrow on a diagram of a cell if the arrow was to point to the place where cytoplasmic proteins are made?</a:t>
            </a:r>
            <a:br>
              <a:rPr lang="en-US" dirty="0"/>
            </a:br>
            <a:endParaRPr lang="en-US" dirty="0"/>
          </a:p>
        </p:txBody>
      </p:sp>
      <p:sp>
        <p:nvSpPr>
          <p:cNvPr id="4" name="Content Placeholder 3"/>
          <p:cNvSpPr>
            <a:spLocks noGrp="1"/>
          </p:cNvSpPr>
          <p:nvPr>
            <p:ph idx="1"/>
          </p:nvPr>
        </p:nvSpPr>
        <p:spPr/>
        <p:txBody>
          <a:bodyPr/>
          <a:lstStyle/>
          <a:p>
            <a:r>
              <a:rPr lang="en-US" dirty="0"/>
              <a:t>rough ER</a:t>
            </a:r>
          </a:p>
          <a:p>
            <a:r>
              <a:rPr lang="en-US" dirty="0"/>
              <a:t>smooth ER</a:t>
            </a:r>
          </a:p>
          <a:p>
            <a:r>
              <a:rPr lang="en-US" b="1" dirty="0"/>
              <a:t>free ribosomes</a:t>
            </a:r>
          </a:p>
          <a:p>
            <a:r>
              <a:rPr lang="en-US" dirty="0"/>
              <a:t>peroxisome</a:t>
            </a:r>
          </a:p>
          <a:p>
            <a:r>
              <a:rPr lang="en-US" dirty="0"/>
              <a:t>mitochondrion</a:t>
            </a:r>
          </a:p>
        </p:txBody>
      </p:sp>
      <p:sp>
        <p:nvSpPr>
          <p:cNvPr id="3" name="Footer Placeholder 2"/>
          <p:cNvSpPr>
            <a:spLocks noGrp="1"/>
          </p:cNvSpPr>
          <p:nvPr>
            <p:ph type="ftr" sz="quarter" idx="3"/>
          </p:nvPr>
        </p:nvSpPr>
        <p:spPr/>
        <p:txBody>
          <a:bodyPr/>
          <a:lstStyle/>
          <a:p>
            <a:r>
              <a:rPr lang="en-US"/>
              <a:t> © 2016 Pearson Education, Inc.</a:t>
            </a:r>
            <a:endParaRPr lang="en-US" dirty="0"/>
          </a:p>
        </p:txBody>
      </p:sp>
    </p:spTree>
    <p:extLst>
      <p:ext uri="{BB962C8B-B14F-4D97-AF65-F5344CB8AC3E}">
        <p14:creationId xmlns:p14="http://schemas.microsoft.com/office/powerpoint/2010/main" val="104020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lstStyle/>
          <a:p>
            <a:r>
              <a:rPr lang="en-US" dirty="0"/>
              <a:t>Enzymes responsible for biosynthesis of membrane lipids would be located in what part of the cell?</a:t>
            </a:r>
          </a:p>
        </p:txBody>
      </p:sp>
      <p:sp>
        <p:nvSpPr>
          <p:cNvPr id="256003" name="Rectangle 3"/>
          <p:cNvSpPr>
            <a:spLocks noGrp="1" noChangeArrowheads="1"/>
          </p:cNvSpPr>
          <p:nvPr>
            <p:ph idx="1"/>
          </p:nvPr>
        </p:nvSpPr>
        <p:spPr/>
        <p:txBody>
          <a:bodyPr/>
          <a:lstStyle/>
          <a:p>
            <a:r>
              <a:rPr lang="en-US" dirty="0"/>
              <a:t>endoplasmic reticulum</a:t>
            </a:r>
          </a:p>
          <a:p>
            <a:r>
              <a:rPr lang="en-US" dirty="0"/>
              <a:t>nucleus</a:t>
            </a:r>
          </a:p>
          <a:p>
            <a:r>
              <a:rPr lang="en-US" dirty="0"/>
              <a:t>lysosomes</a:t>
            </a:r>
          </a:p>
          <a:p>
            <a:r>
              <a:rPr lang="en-US" dirty="0"/>
              <a:t>Golgi</a:t>
            </a:r>
          </a:p>
          <a:p>
            <a:r>
              <a:rPr lang="en-US" dirty="0"/>
              <a:t>plasma membrane</a:t>
            </a:r>
          </a:p>
        </p:txBody>
      </p:sp>
      <p:sp>
        <p:nvSpPr>
          <p:cNvPr id="6" name="Footer Placeholder 5"/>
          <p:cNvSpPr>
            <a:spLocks noGrp="1"/>
          </p:cNvSpPr>
          <p:nvPr>
            <p:ph type="ftr" sz="quarter" idx="3"/>
          </p:nvPr>
        </p:nvSpPr>
        <p:spPr/>
        <p:txBody>
          <a:bodyPr/>
          <a:lstStyle/>
          <a:p>
            <a:r>
              <a:rPr lang="en-US"/>
              <a:t> © 2016 Pearson Education, Inc.</a:t>
            </a:r>
            <a:endParaRPr lang="en-US"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8046" t="4770" r="12054" b="2083"/>
          <a:stretch/>
        </p:blipFill>
        <p:spPr>
          <a:xfrm>
            <a:off x="4393774" y="1755648"/>
            <a:ext cx="4311314" cy="4425696"/>
          </a:xfrm>
          <a:prstGeom prst="rect">
            <a:avLst/>
          </a:prstGeom>
        </p:spPr>
      </p:pic>
    </p:spTree>
    <p:extLst>
      <p:ext uri="{BB962C8B-B14F-4D97-AF65-F5344CB8AC3E}">
        <p14:creationId xmlns:p14="http://schemas.microsoft.com/office/powerpoint/2010/main" val="25811542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you placed fluorescently labeled protein outside an animal cell, after uptake for digestion, where would it be?</a:t>
            </a:r>
            <a:br>
              <a:rPr lang="en-US" dirty="0"/>
            </a:br>
            <a:endParaRPr lang="en-US" dirty="0"/>
          </a:p>
        </p:txBody>
      </p:sp>
      <p:sp>
        <p:nvSpPr>
          <p:cNvPr id="3" name="Content Placeholder 2"/>
          <p:cNvSpPr>
            <a:spLocks noGrp="1"/>
          </p:cNvSpPr>
          <p:nvPr>
            <p:ph idx="1"/>
          </p:nvPr>
        </p:nvSpPr>
        <p:spPr/>
        <p:txBody>
          <a:bodyPr/>
          <a:lstStyle/>
          <a:p>
            <a:r>
              <a:rPr lang="en-US" dirty="0"/>
              <a:t>rough ER</a:t>
            </a:r>
          </a:p>
          <a:p>
            <a:r>
              <a:rPr lang="en-US" dirty="0"/>
              <a:t>smooth ER</a:t>
            </a:r>
          </a:p>
          <a:p>
            <a:r>
              <a:rPr lang="en-US" dirty="0"/>
              <a:t>lysosome</a:t>
            </a:r>
          </a:p>
          <a:p>
            <a:r>
              <a:rPr lang="en-US" dirty="0"/>
              <a:t>peroxisome</a:t>
            </a:r>
          </a:p>
          <a:p>
            <a:r>
              <a:rPr lang="en-US" dirty="0"/>
              <a:t>mitochondrion</a:t>
            </a:r>
          </a:p>
        </p:txBody>
      </p:sp>
      <p:sp>
        <p:nvSpPr>
          <p:cNvPr id="6" name="Footer Placeholder 5"/>
          <p:cNvSpPr>
            <a:spLocks noGrp="1"/>
          </p:cNvSpPr>
          <p:nvPr>
            <p:ph type="ftr" sz="quarter" idx="3"/>
          </p:nvPr>
        </p:nvSpPr>
        <p:spPr/>
        <p:txBody>
          <a:bodyPr/>
          <a:lstStyle/>
          <a:p>
            <a:r>
              <a:rPr lang="en-US"/>
              <a:t> © 2016 Pearson Education, Inc.</a:t>
            </a:r>
            <a:endParaRPr lang="en-US" dirty="0"/>
          </a:p>
        </p:txBody>
      </p:sp>
    </p:spTree>
    <p:extLst>
      <p:ext uri="{BB962C8B-B14F-4D97-AF65-F5344CB8AC3E}">
        <p14:creationId xmlns:p14="http://schemas.microsoft.com/office/powerpoint/2010/main" val="23635667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you placed fluorescently labeled protein outside an animal cell, after uptake for digestion, where would it be?</a:t>
            </a:r>
            <a:br>
              <a:rPr lang="en-US" dirty="0"/>
            </a:br>
            <a:endParaRPr lang="en-US" dirty="0"/>
          </a:p>
        </p:txBody>
      </p:sp>
      <p:sp>
        <p:nvSpPr>
          <p:cNvPr id="3" name="Content Placeholder 2"/>
          <p:cNvSpPr>
            <a:spLocks noGrp="1"/>
          </p:cNvSpPr>
          <p:nvPr>
            <p:ph idx="1"/>
          </p:nvPr>
        </p:nvSpPr>
        <p:spPr/>
        <p:txBody>
          <a:bodyPr/>
          <a:lstStyle/>
          <a:p>
            <a:r>
              <a:rPr lang="en-US" dirty="0"/>
              <a:t>rough ER</a:t>
            </a:r>
          </a:p>
          <a:p>
            <a:r>
              <a:rPr lang="en-US" dirty="0"/>
              <a:t>smooth ER</a:t>
            </a:r>
          </a:p>
          <a:p>
            <a:r>
              <a:rPr lang="en-US" b="1" dirty="0"/>
              <a:t>lysosome</a:t>
            </a:r>
          </a:p>
          <a:p>
            <a:r>
              <a:rPr lang="en-US" dirty="0"/>
              <a:t>peroxisome</a:t>
            </a:r>
          </a:p>
          <a:p>
            <a:r>
              <a:rPr lang="en-US" dirty="0"/>
              <a:t>mitochondrion</a:t>
            </a:r>
          </a:p>
        </p:txBody>
      </p:sp>
      <p:sp>
        <p:nvSpPr>
          <p:cNvPr id="4" name="Footer Placeholder 3"/>
          <p:cNvSpPr>
            <a:spLocks noGrp="1"/>
          </p:cNvSpPr>
          <p:nvPr>
            <p:ph type="ftr" sz="quarter" idx="3"/>
          </p:nvPr>
        </p:nvSpPr>
        <p:spPr/>
        <p:txBody>
          <a:bodyPr/>
          <a:lstStyle/>
          <a:p>
            <a:r>
              <a:rPr lang="en-US"/>
              <a:t> © 2016 Pearson Education, Inc.</a:t>
            </a:r>
            <a:endParaRPr lang="en-US" dirty="0"/>
          </a:p>
        </p:txBody>
      </p:sp>
    </p:spTree>
    <p:extLst>
      <p:ext uri="{BB962C8B-B14F-4D97-AF65-F5344CB8AC3E}">
        <p14:creationId xmlns:p14="http://schemas.microsoft.com/office/powerpoint/2010/main" val="26047707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you were examining a plant cell, what kind of vacuole would you find?</a:t>
            </a:r>
            <a:br>
              <a:rPr lang="en-US" dirty="0"/>
            </a:br>
            <a:endParaRPr lang="en-US" dirty="0"/>
          </a:p>
        </p:txBody>
      </p:sp>
      <p:sp>
        <p:nvSpPr>
          <p:cNvPr id="3" name="Content Placeholder 2"/>
          <p:cNvSpPr>
            <a:spLocks noGrp="1"/>
          </p:cNvSpPr>
          <p:nvPr>
            <p:ph idx="1"/>
          </p:nvPr>
        </p:nvSpPr>
        <p:spPr/>
        <p:txBody>
          <a:bodyPr/>
          <a:lstStyle/>
          <a:p>
            <a:r>
              <a:rPr lang="en-US" dirty="0"/>
              <a:t>contractile</a:t>
            </a:r>
          </a:p>
          <a:p>
            <a:r>
              <a:rPr lang="en-US" dirty="0"/>
              <a:t>central</a:t>
            </a:r>
          </a:p>
          <a:p>
            <a:r>
              <a:rPr lang="en-US" dirty="0"/>
              <a:t>food</a:t>
            </a:r>
          </a:p>
          <a:p>
            <a:r>
              <a:rPr lang="en-US" dirty="0"/>
              <a:t>A–C</a:t>
            </a:r>
          </a:p>
          <a:p>
            <a:r>
              <a:rPr lang="en-US" dirty="0"/>
              <a:t>A and C</a:t>
            </a:r>
          </a:p>
        </p:txBody>
      </p:sp>
      <p:sp>
        <p:nvSpPr>
          <p:cNvPr id="6" name="Footer Placeholder 5"/>
          <p:cNvSpPr>
            <a:spLocks noGrp="1"/>
          </p:cNvSpPr>
          <p:nvPr>
            <p:ph type="ftr" sz="quarter" idx="3"/>
          </p:nvPr>
        </p:nvSpPr>
        <p:spPr/>
        <p:txBody>
          <a:bodyPr/>
          <a:lstStyle/>
          <a:p>
            <a:r>
              <a:rPr lang="en-US"/>
              <a:t> © 2016 Pearson Education, Inc.</a:t>
            </a:r>
            <a:endParaRPr lang="en-US" dirty="0"/>
          </a:p>
        </p:txBody>
      </p:sp>
    </p:spTree>
    <p:extLst>
      <p:ext uri="{BB962C8B-B14F-4D97-AF65-F5344CB8AC3E}">
        <p14:creationId xmlns:p14="http://schemas.microsoft.com/office/powerpoint/2010/main" val="22992370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you were examining a plant cell, what kind of vacuole would you find?</a:t>
            </a:r>
            <a:br>
              <a:rPr lang="en-US" dirty="0"/>
            </a:br>
            <a:endParaRPr lang="en-US" dirty="0"/>
          </a:p>
        </p:txBody>
      </p:sp>
      <p:sp>
        <p:nvSpPr>
          <p:cNvPr id="3" name="Content Placeholder 2"/>
          <p:cNvSpPr>
            <a:spLocks noGrp="1"/>
          </p:cNvSpPr>
          <p:nvPr>
            <p:ph idx="1"/>
          </p:nvPr>
        </p:nvSpPr>
        <p:spPr/>
        <p:txBody>
          <a:bodyPr/>
          <a:lstStyle/>
          <a:p>
            <a:r>
              <a:rPr lang="en-US" dirty="0"/>
              <a:t>contractile</a:t>
            </a:r>
          </a:p>
          <a:p>
            <a:r>
              <a:rPr lang="en-US" b="1" dirty="0"/>
              <a:t>central</a:t>
            </a:r>
          </a:p>
          <a:p>
            <a:r>
              <a:rPr lang="en-US" dirty="0"/>
              <a:t>food</a:t>
            </a:r>
          </a:p>
          <a:p>
            <a:r>
              <a:rPr lang="en-US" dirty="0"/>
              <a:t>A–C</a:t>
            </a:r>
          </a:p>
          <a:p>
            <a:r>
              <a:rPr lang="en-US" dirty="0"/>
              <a:t>A and C</a:t>
            </a:r>
          </a:p>
        </p:txBody>
      </p:sp>
      <p:sp>
        <p:nvSpPr>
          <p:cNvPr id="4" name="Footer Placeholder 3"/>
          <p:cNvSpPr>
            <a:spLocks noGrp="1"/>
          </p:cNvSpPr>
          <p:nvPr>
            <p:ph type="ftr" sz="quarter" idx="3"/>
          </p:nvPr>
        </p:nvSpPr>
        <p:spPr/>
        <p:txBody>
          <a:bodyPr/>
          <a:lstStyle/>
          <a:p>
            <a:r>
              <a:rPr lang="en-US"/>
              <a:t> © 2016 Pearson Education, Inc.</a:t>
            </a:r>
            <a:endParaRPr lang="en-US" dirty="0"/>
          </a:p>
        </p:txBody>
      </p:sp>
    </p:spTree>
    <p:extLst>
      <p:ext uri="{BB962C8B-B14F-4D97-AF65-F5344CB8AC3E}">
        <p14:creationId xmlns:p14="http://schemas.microsoft.com/office/powerpoint/2010/main" val="2766577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you were working in a cave and discovered an unusual carnivorous plant, what might this plant lack at the cellular level yet still be able to survive using </a:t>
            </a:r>
            <a:r>
              <a:rPr lang="en-US" dirty="0" err="1"/>
              <a:t>carnivory</a:t>
            </a:r>
            <a:r>
              <a:rPr lang="en-US" dirty="0"/>
              <a:t>?</a:t>
            </a:r>
            <a:br>
              <a:rPr lang="en-US" dirty="0"/>
            </a:br>
            <a:endParaRPr lang="en-US" dirty="0"/>
          </a:p>
        </p:txBody>
      </p:sp>
      <p:sp>
        <p:nvSpPr>
          <p:cNvPr id="4" name="Content Placeholder 3"/>
          <p:cNvSpPr>
            <a:spLocks noGrp="1"/>
          </p:cNvSpPr>
          <p:nvPr>
            <p:ph idx="1"/>
          </p:nvPr>
        </p:nvSpPr>
        <p:spPr/>
        <p:txBody>
          <a:bodyPr/>
          <a:lstStyle/>
          <a:p>
            <a:r>
              <a:rPr lang="en-US" dirty="0"/>
              <a:t>ER</a:t>
            </a:r>
          </a:p>
          <a:p>
            <a:r>
              <a:rPr lang="en-US" dirty="0"/>
              <a:t>nucleus</a:t>
            </a:r>
          </a:p>
          <a:p>
            <a:r>
              <a:rPr lang="en-US" dirty="0"/>
              <a:t>mitochondrion</a:t>
            </a:r>
          </a:p>
          <a:p>
            <a:r>
              <a:rPr lang="en-US" dirty="0"/>
              <a:t>chloroplast</a:t>
            </a:r>
          </a:p>
          <a:p>
            <a:r>
              <a:rPr lang="en-US" dirty="0"/>
              <a:t>peroxisome</a:t>
            </a:r>
          </a:p>
        </p:txBody>
      </p:sp>
      <p:sp>
        <p:nvSpPr>
          <p:cNvPr id="7" name="Footer Placeholder 6"/>
          <p:cNvSpPr>
            <a:spLocks noGrp="1"/>
          </p:cNvSpPr>
          <p:nvPr>
            <p:ph type="ftr" sz="quarter" idx="3"/>
          </p:nvPr>
        </p:nvSpPr>
        <p:spPr/>
        <p:txBody>
          <a:bodyPr/>
          <a:lstStyle/>
          <a:p>
            <a:r>
              <a:rPr lang="en-US"/>
              <a:t> © 2016 Pearson Education, Inc.</a:t>
            </a:r>
            <a:endParaRPr lang="en-US" dirty="0"/>
          </a:p>
        </p:txBody>
      </p:sp>
    </p:spTree>
    <p:extLst>
      <p:ext uri="{BB962C8B-B14F-4D97-AF65-F5344CB8AC3E}">
        <p14:creationId xmlns:p14="http://schemas.microsoft.com/office/powerpoint/2010/main" val="25101749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you were working in a cave and discovered an unusual carnivorous plant, what might this plant lack at the cellular level yet still be able to survive using </a:t>
            </a:r>
            <a:r>
              <a:rPr lang="en-US" dirty="0" err="1"/>
              <a:t>carnivory</a:t>
            </a:r>
            <a:r>
              <a:rPr lang="en-US" dirty="0"/>
              <a:t>?</a:t>
            </a:r>
            <a:br>
              <a:rPr lang="en-US" dirty="0"/>
            </a:br>
            <a:endParaRPr lang="en-US" dirty="0"/>
          </a:p>
        </p:txBody>
      </p:sp>
      <p:sp>
        <p:nvSpPr>
          <p:cNvPr id="4" name="Content Placeholder 3"/>
          <p:cNvSpPr>
            <a:spLocks noGrp="1"/>
          </p:cNvSpPr>
          <p:nvPr>
            <p:ph idx="1"/>
          </p:nvPr>
        </p:nvSpPr>
        <p:spPr/>
        <p:txBody>
          <a:bodyPr/>
          <a:lstStyle/>
          <a:p>
            <a:r>
              <a:rPr lang="en-US" dirty="0"/>
              <a:t>ER</a:t>
            </a:r>
          </a:p>
          <a:p>
            <a:r>
              <a:rPr lang="en-US" dirty="0"/>
              <a:t>nucleus</a:t>
            </a:r>
          </a:p>
          <a:p>
            <a:r>
              <a:rPr lang="en-US" dirty="0"/>
              <a:t>mitochondrion</a:t>
            </a:r>
          </a:p>
          <a:p>
            <a:r>
              <a:rPr lang="en-US" b="1" dirty="0"/>
              <a:t>chloroplast</a:t>
            </a:r>
          </a:p>
          <a:p>
            <a:r>
              <a:rPr lang="en-US" dirty="0"/>
              <a:t>peroxisome</a:t>
            </a:r>
          </a:p>
        </p:txBody>
      </p:sp>
      <p:sp>
        <p:nvSpPr>
          <p:cNvPr id="3" name="Footer Placeholder 2"/>
          <p:cNvSpPr>
            <a:spLocks noGrp="1"/>
          </p:cNvSpPr>
          <p:nvPr>
            <p:ph type="ftr" sz="quarter" idx="3"/>
          </p:nvPr>
        </p:nvSpPr>
        <p:spPr/>
        <p:txBody>
          <a:bodyPr/>
          <a:lstStyle/>
          <a:p>
            <a:r>
              <a:rPr lang="en-US"/>
              <a:t> © 2016 Pearson Education, Inc.</a:t>
            </a:r>
            <a:endParaRPr lang="en-US" dirty="0"/>
          </a:p>
        </p:txBody>
      </p:sp>
    </p:spTree>
    <p:extLst>
      <p:ext uri="{BB962C8B-B14F-4D97-AF65-F5344CB8AC3E}">
        <p14:creationId xmlns:p14="http://schemas.microsoft.com/office/powerpoint/2010/main" val="19317764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If you applied a drug to block mitochondrial function, what would an affected cell lack most?</a:t>
            </a:r>
            <a:br>
              <a:rPr lang="en-US" dirty="0"/>
            </a:br>
            <a:endParaRPr lang="en-US" dirty="0"/>
          </a:p>
        </p:txBody>
      </p:sp>
      <p:sp>
        <p:nvSpPr>
          <p:cNvPr id="5" name="Content Placeholder 4"/>
          <p:cNvSpPr>
            <a:spLocks noGrp="1"/>
          </p:cNvSpPr>
          <p:nvPr>
            <p:ph idx="1"/>
          </p:nvPr>
        </p:nvSpPr>
        <p:spPr/>
        <p:txBody>
          <a:bodyPr/>
          <a:lstStyle/>
          <a:p>
            <a:r>
              <a:rPr lang="en-US" dirty="0"/>
              <a:t>protein</a:t>
            </a:r>
          </a:p>
          <a:p>
            <a:r>
              <a:rPr lang="en-US" dirty="0"/>
              <a:t>ATP</a:t>
            </a:r>
          </a:p>
          <a:p>
            <a:r>
              <a:rPr lang="en-US" dirty="0"/>
              <a:t>enzymes</a:t>
            </a:r>
          </a:p>
          <a:p>
            <a:r>
              <a:rPr lang="en-US" dirty="0"/>
              <a:t>vesicles</a:t>
            </a:r>
          </a:p>
          <a:p>
            <a:r>
              <a:rPr lang="en-US" dirty="0"/>
              <a:t>membranes</a:t>
            </a:r>
          </a:p>
          <a:p>
            <a:endParaRPr lang="en-US" dirty="0"/>
          </a:p>
        </p:txBody>
      </p:sp>
      <p:sp>
        <p:nvSpPr>
          <p:cNvPr id="8" name="Footer Placeholder 7"/>
          <p:cNvSpPr>
            <a:spLocks noGrp="1"/>
          </p:cNvSpPr>
          <p:nvPr>
            <p:ph type="ftr" sz="quarter" idx="3"/>
          </p:nvPr>
        </p:nvSpPr>
        <p:spPr/>
        <p:txBody>
          <a:bodyPr/>
          <a:lstStyle/>
          <a:p>
            <a:r>
              <a:rPr lang="en-US"/>
              <a:t> © 2016 Pearson Education, Inc.</a:t>
            </a:r>
            <a:endParaRPr lang="en-US"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1469" t="14152" r="50000" b="12951"/>
          <a:stretch/>
        </p:blipFill>
        <p:spPr>
          <a:xfrm>
            <a:off x="4572000" y="1343470"/>
            <a:ext cx="3279648" cy="4476720"/>
          </a:xfrm>
          <a:prstGeom prst="rect">
            <a:avLst/>
          </a:prstGeom>
        </p:spPr>
      </p:pic>
    </p:spTree>
    <p:extLst>
      <p:ext uri="{BB962C8B-B14F-4D97-AF65-F5344CB8AC3E}">
        <p14:creationId xmlns:p14="http://schemas.microsoft.com/office/powerpoint/2010/main" val="10992021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If you applied a drug to block mitochondrial function, what would an affected cell lack most?</a:t>
            </a:r>
            <a:br>
              <a:rPr lang="en-US"/>
            </a:br>
            <a:endParaRPr lang="en-US" dirty="0"/>
          </a:p>
        </p:txBody>
      </p:sp>
      <p:sp>
        <p:nvSpPr>
          <p:cNvPr id="5" name="Content Placeholder 4"/>
          <p:cNvSpPr>
            <a:spLocks noGrp="1"/>
          </p:cNvSpPr>
          <p:nvPr>
            <p:ph idx="1"/>
          </p:nvPr>
        </p:nvSpPr>
        <p:spPr/>
        <p:txBody>
          <a:bodyPr/>
          <a:lstStyle/>
          <a:p>
            <a:r>
              <a:rPr lang="en-US" dirty="0"/>
              <a:t>protein</a:t>
            </a:r>
          </a:p>
          <a:p>
            <a:r>
              <a:rPr lang="en-US" b="1" dirty="0"/>
              <a:t>ATP</a:t>
            </a:r>
          </a:p>
          <a:p>
            <a:r>
              <a:rPr lang="en-US" dirty="0"/>
              <a:t>enzymes</a:t>
            </a:r>
          </a:p>
          <a:p>
            <a:r>
              <a:rPr lang="en-US" dirty="0"/>
              <a:t>vesicles</a:t>
            </a:r>
          </a:p>
          <a:p>
            <a:r>
              <a:rPr lang="en-US" dirty="0"/>
              <a:t>membranes</a:t>
            </a:r>
          </a:p>
          <a:p>
            <a:endParaRPr lang="en-US" dirty="0"/>
          </a:p>
        </p:txBody>
      </p:sp>
      <p:sp>
        <p:nvSpPr>
          <p:cNvPr id="2" name="Footer Placeholder 1"/>
          <p:cNvSpPr>
            <a:spLocks noGrp="1"/>
          </p:cNvSpPr>
          <p:nvPr>
            <p:ph type="ftr" sz="quarter" idx="3"/>
          </p:nvPr>
        </p:nvSpPr>
        <p:spPr/>
        <p:txBody>
          <a:bodyPr/>
          <a:lstStyle/>
          <a:p>
            <a:r>
              <a:rPr lang="en-US"/>
              <a:t> © 2016 Pearson Education, Inc.</a:t>
            </a:r>
            <a:endParaRPr lang="en-US" dirty="0"/>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21469" t="14152" r="50000" b="12951"/>
          <a:stretch/>
        </p:blipFill>
        <p:spPr>
          <a:xfrm>
            <a:off x="4572000" y="1343470"/>
            <a:ext cx="3279648" cy="4476720"/>
          </a:xfrm>
          <a:prstGeom prst="rect">
            <a:avLst/>
          </a:prstGeom>
        </p:spPr>
      </p:pic>
    </p:spTree>
    <p:extLst>
      <p:ext uri="{BB962C8B-B14F-4D97-AF65-F5344CB8AC3E}">
        <p14:creationId xmlns:p14="http://schemas.microsoft.com/office/powerpoint/2010/main" val="15449015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drug that blocks muscular contraction might have disrupted what?</a:t>
            </a:r>
            <a:br>
              <a:rPr lang="en-US" dirty="0"/>
            </a:br>
            <a:endParaRPr lang="en-US" dirty="0"/>
          </a:p>
        </p:txBody>
      </p:sp>
      <p:sp>
        <p:nvSpPr>
          <p:cNvPr id="3" name="Content Placeholder 2"/>
          <p:cNvSpPr>
            <a:spLocks noGrp="1"/>
          </p:cNvSpPr>
          <p:nvPr>
            <p:ph idx="1"/>
          </p:nvPr>
        </p:nvSpPr>
        <p:spPr/>
        <p:txBody>
          <a:bodyPr/>
          <a:lstStyle/>
          <a:p>
            <a:r>
              <a:rPr lang="en-US" dirty="0"/>
              <a:t>nucleus</a:t>
            </a:r>
          </a:p>
          <a:p>
            <a:r>
              <a:rPr lang="en-US" dirty="0"/>
              <a:t>intermediate filaments</a:t>
            </a:r>
          </a:p>
          <a:p>
            <a:r>
              <a:rPr lang="en-US" dirty="0"/>
              <a:t>microtubules</a:t>
            </a:r>
          </a:p>
          <a:p>
            <a:r>
              <a:rPr lang="en-US" dirty="0"/>
              <a:t>ribosomes</a:t>
            </a:r>
          </a:p>
          <a:p>
            <a:r>
              <a:rPr lang="en-US" dirty="0"/>
              <a:t>microfilaments</a:t>
            </a:r>
          </a:p>
        </p:txBody>
      </p:sp>
      <p:sp>
        <p:nvSpPr>
          <p:cNvPr id="6" name="Footer Placeholder 5"/>
          <p:cNvSpPr>
            <a:spLocks noGrp="1"/>
          </p:cNvSpPr>
          <p:nvPr>
            <p:ph type="ftr" sz="quarter" idx="3"/>
          </p:nvPr>
        </p:nvSpPr>
        <p:spPr/>
        <p:txBody>
          <a:bodyPr/>
          <a:lstStyle/>
          <a:p>
            <a:r>
              <a:rPr lang="en-US"/>
              <a:t> © 2016 Pearson Education, Inc.</a:t>
            </a:r>
            <a:endParaRPr lang="en-US" dirty="0"/>
          </a:p>
        </p:txBody>
      </p:sp>
    </p:spTree>
    <p:extLst>
      <p:ext uri="{BB962C8B-B14F-4D97-AF65-F5344CB8AC3E}">
        <p14:creationId xmlns:p14="http://schemas.microsoft.com/office/powerpoint/2010/main" val="38494167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drug that blocks muscular contraction might have disrupted what?</a:t>
            </a:r>
            <a:br>
              <a:rPr lang="en-US" dirty="0"/>
            </a:br>
            <a:endParaRPr lang="en-US" dirty="0"/>
          </a:p>
        </p:txBody>
      </p:sp>
      <p:sp>
        <p:nvSpPr>
          <p:cNvPr id="3" name="Content Placeholder 2"/>
          <p:cNvSpPr>
            <a:spLocks noGrp="1"/>
          </p:cNvSpPr>
          <p:nvPr>
            <p:ph idx="1"/>
          </p:nvPr>
        </p:nvSpPr>
        <p:spPr/>
        <p:txBody>
          <a:bodyPr/>
          <a:lstStyle/>
          <a:p>
            <a:r>
              <a:rPr lang="en-US" dirty="0"/>
              <a:t>nucleus</a:t>
            </a:r>
          </a:p>
          <a:p>
            <a:r>
              <a:rPr lang="en-US" dirty="0"/>
              <a:t>intermediate filaments</a:t>
            </a:r>
          </a:p>
          <a:p>
            <a:r>
              <a:rPr lang="en-US" dirty="0"/>
              <a:t>microtubules</a:t>
            </a:r>
          </a:p>
          <a:p>
            <a:r>
              <a:rPr lang="en-US" dirty="0"/>
              <a:t>ribosomes</a:t>
            </a:r>
          </a:p>
          <a:p>
            <a:r>
              <a:rPr lang="en-US" b="1" dirty="0"/>
              <a:t>microfilaments</a:t>
            </a:r>
          </a:p>
        </p:txBody>
      </p:sp>
      <p:sp>
        <p:nvSpPr>
          <p:cNvPr id="4" name="Footer Placeholder 3"/>
          <p:cNvSpPr>
            <a:spLocks noGrp="1"/>
          </p:cNvSpPr>
          <p:nvPr>
            <p:ph type="ftr" sz="quarter" idx="3"/>
          </p:nvPr>
        </p:nvSpPr>
        <p:spPr/>
        <p:txBody>
          <a:bodyPr/>
          <a:lstStyle/>
          <a:p>
            <a:r>
              <a:rPr lang="en-US"/>
              <a:t> © 2016 Pearson Education, Inc.</a:t>
            </a:r>
            <a:endParaRPr lang="en-US" dirty="0"/>
          </a:p>
        </p:txBody>
      </p:sp>
    </p:spTree>
    <p:extLst>
      <p:ext uri="{BB962C8B-B14F-4D97-AF65-F5344CB8AC3E}">
        <p14:creationId xmlns:p14="http://schemas.microsoft.com/office/powerpoint/2010/main" val="2836913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p:txBody>
          <a:bodyPr/>
          <a:lstStyle/>
          <a:p>
            <a:r>
              <a:rPr lang="en-US" dirty="0"/>
              <a:t>Enzymes responsible for biosynthesis of membrane lipids would be located in what part of the cell?</a:t>
            </a:r>
          </a:p>
        </p:txBody>
      </p:sp>
      <p:sp>
        <p:nvSpPr>
          <p:cNvPr id="277507" name="Rectangle 3"/>
          <p:cNvSpPr>
            <a:spLocks noGrp="1" noChangeArrowheads="1"/>
          </p:cNvSpPr>
          <p:nvPr>
            <p:ph idx="1"/>
          </p:nvPr>
        </p:nvSpPr>
        <p:spPr/>
        <p:txBody>
          <a:bodyPr/>
          <a:lstStyle/>
          <a:p>
            <a:r>
              <a:rPr lang="en-US" b="1" dirty="0"/>
              <a:t>endoplasmic reticulum</a:t>
            </a:r>
          </a:p>
          <a:p>
            <a:r>
              <a:rPr lang="en-US" dirty="0"/>
              <a:t>nucleus</a:t>
            </a:r>
          </a:p>
          <a:p>
            <a:r>
              <a:rPr lang="en-US" dirty="0"/>
              <a:t>lysosomes</a:t>
            </a:r>
          </a:p>
          <a:p>
            <a:r>
              <a:rPr lang="en-US" dirty="0"/>
              <a:t>Golgi</a:t>
            </a:r>
          </a:p>
          <a:p>
            <a:r>
              <a:rPr lang="en-US" dirty="0"/>
              <a:t>plasma membrane</a:t>
            </a:r>
          </a:p>
        </p:txBody>
      </p:sp>
      <p:sp>
        <p:nvSpPr>
          <p:cNvPr id="4" name="Footer Placeholder 3"/>
          <p:cNvSpPr>
            <a:spLocks noGrp="1"/>
          </p:cNvSpPr>
          <p:nvPr>
            <p:ph type="ftr" sz="quarter" idx="3"/>
          </p:nvPr>
        </p:nvSpPr>
        <p:spPr/>
        <p:txBody>
          <a:bodyPr/>
          <a:lstStyle/>
          <a:p>
            <a:r>
              <a:rPr lang="en-US"/>
              <a:t> © 2016 Pearson Education, Inc.</a:t>
            </a:r>
            <a:endParaRPr lang="en-US" dirty="0"/>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8046" t="4770" r="12054" b="2083"/>
          <a:stretch/>
        </p:blipFill>
        <p:spPr>
          <a:xfrm>
            <a:off x="4393774" y="1755648"/>
            <a:ext cx="4311314" cy="4425696"/>
          </a:xfrm>
          <a:prstGeom prst="rect">
            <a:avLst/>
          </a:prstGeom>
        </p:spPr>
      </p:pic>
    </p:spTree>
    <p:extLst>
      <p:ext uri="{BB962C8B-B14F-4D97-AF65-F5344CB8AC3E}">
        <p14:creationId xmlns:p14="http://schemas.microsoft.com/office/powerpoint/2010/main" val="2893119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p:txBody>
          <a:bodyPr/>
          <a:lstStyle/>
          <a:p>
            <a:r>
              <a:rPr lang="en-US" dirty="0"/>
              <a:t>Which of the following is </a:t>
            </a:r>
            <a:r>
              <a:rPr lang="en-US" i="1" dirty="0"/>
              <a:t>not</a:t>
            </a:r>
            <a:r>
              <a:rPr lang="en-US" dirty="0"/>
              <a:t> an argument for the theory that mitochondria and chloroplasts evolved from prokaryotic </a:t>
            </a:r>
            <a:r>
              <a:rPr lang="en-US" dirty="0" err="1"/>
              <a:t>endosymbionts</a:t>
            </a:r>
            <a:r>
              <a:rPr lang="en-US" dirty="0"/>
              <a:t>? </a:t>
            </a:r>
          </a:p>
        </p:txBody>
      </p:sp>
      <p:sp>
        <p:nvSpPr>
          <p:cNvPr id="258051" name="Rectangle 3"/>
          <p:cNvSpPr>
            <a:spLocks noGrp="1" noChangeArrowheads="1"/>
          </p:cNvSpPr>
          <p:nvPr>
            <p:ph idx="1"/>
          </p:nvPr>
        </p:nvSpPr>
        <p:spPr/>
        <p:txBody>
          <a:bodyPr/>
          <a:lstStyle/>
          <a:p>
            <a:r>
              <a:rPr lang="en-US" dirty="0"/>
              <a:t>Mitochondria and chloroplasts have double membranes.</a:t>
            </a:r>
          </a:p>
          <a:p>
            <a:r>
              <a:rPr lang="en-US" dirty="0"/>
              <a:t>Mitochondria and chloroplasts have their own ribosomes.</a:t>
            </a:r>
          </a:p>
          <a:p>
            <a:r>
              <a:rPr lang="en-US" dirty="0"/>
              <a:t>Mitochondria and chloroplasts have their own DNA.</a:t>
            </a:r>
          </a:p>
          <a:p>
            <a:r>
              <a:rPr lang="en-US" dirty="0"/>
              <a:t>The mitochondrial and chloroplast genomes are circular.</a:t>
            </a:r>
          </a:p>
          <a:p>
            <a:r>
              <a:rPr lang="en-US" dirty="0"/>
              <a:t>All of the above support the </a:t>
            </a:r>
            <a:r>
              <a:rPr lang="en-US" dirty="0" err="1"/>
              <a:t>endosymbiotic</a:t>
            </a:r>
            <a:r>
              <a:rPr lang="en-US" dirty="0"/>
              <a:t> theory.</a:t>
            </a:r>
          </a:p>
        </p:txBody>
      </p:sp>
      <p:sp>
        <p:nvSpPr>
          <p:cNvPr id="6" name="Footer Placeholder 5"/>
          <p:cNvSpPr>
            <a:spLocks noGrp="1"/>
          </p:cNvSpPr>
          <p:nvPr>
            <p:ph type="ftr" sz="quarter" idx="3"/>
          </p:nvPr>
        </p:nvSpPr>
        <p:spPr/>
        <p:txBody>
          <a:bodyPr/>
          <a:lstStyle/>
          <a:p>
            <a:r>
              <a:rPr lang="en-US"/>
              <a:t> © 2016 Pearson Education, Inc.</a:t>
            </a:r>
            <a:endParaRPr lang="en-US" dirty="0"/>
          </a:p>
        </p:txBody>
      </p:sp>
    </p:spTree>
    <p:extLst>
      <p:ext uri="{BB962C8B-B14F-4D97-AF65-F5344CB8AC3E}">
        <p14:creationId xmlns:p14="http://schemas.microsoft.com/office/powerpoint/2010/main" val="1812211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p:txBody>
          <a:bodyPr/>
          <a:lstStyle/>
          <a:p>
            <a:r>
              <a:rPr lang="en-US" dirty="0"/>
              <a:t>Which of the following is </a:t>
            </a:r>
            <a:r>
              <a:rPr lang="en-US" i="1" dirty="0"/>
              <a:t>not</a:t>
            </a:r>
            <a:r>
              <a:rPr lang="en-US" dirty="0"/>
              <a:t> an argument for the theory that mitochondria and chloroplasts evolved from prokaryotic </a:t>
            </a:r>
            <a:r>
              <a:rPr lang="en-US" dirty="0" err="1"/>
              <a:t>endosymbionts</a:t>
            </a:r>
            <a:r>
              <a:rPr lang="en-US" dirty="0"/>
              <a:t>? </a:t>
            </a:r>
          </a:p>
        </p:txBody>
      </p:sp>
      <p:sp>
        <p:nvSpPr>
          <p:cNvPr id="279555" name="Rectangle 3"/>
          <p:cNvSpPr>
            <a:spLocks noGrp="1" noChangeArrowheads="1"/>
          </p:cNvSpPr>
          <p:nvPr>
            <p:ph idx="1"/>
          </p:nvPr>
        </p:nvSpPr>
        <p:spPr/>
        <p:txBody>
          <a:bodyPr/>
          <a:lstStyle/>
          <a:p>
            <a:r>
              <a:rPr lang="en-US" dirty="0"/>
              <a:t>Mitochondria and chloroplasts have double membranes.</a:t>
            </a:r>
          </a:p>
          <a:p>
            <a:r>
              <a:rPr lang="en-US" dirty="0"/>
              <a:t>Mitochondria and chloroplasts have their own ribosomes.</a:t>
            </a:r>
          </a:p>
          <a:p>
            <a:r>
              <a:rPr lang="en-US" dirty="0"/>
              <a:t>Mitochondria and chloroplasts have their own DNA.</a:t>
            </a:r>
          </a:p>
          <a:p>
            <a:r>
              <a:rPr lang="en-US" dirty="0"/>
              <a:t>The mitochondrial and chloroplast genomes are circular.</a:t>
            </a:r>
          </a:p>
          <a:p>
            <a:r>
              <a:rPr lang="en-US" b="1" dirty="0"/>
              <a:t>All of the above support the </a:t>
            </a:r>
            <a:r>
              <a:rPr lang="en-US" b="1" dirty="0" err="1"/>
              <a:t>endosymbiotic</a:t>
            </a:r>
            <a:r>
              <a:rPr lang="en-US" b="1" dirty="0"/>
              <a:t> theory.</a:t>
            </a:r>
          </a:p>
        </p:txBody>
      </p:sp>
      <p:sp>
        <p:nvSpPr>
          <p:cNvPr id="6" name="Footer Placeholder 5"/>
          <p:cNvSpPr>
            <a:spLocks noGrp="1"/>
          </p:cNvSpPr>
          <p:nvPr>
            <p:ph type="ftr" sz="quarter" idx="3"/>
          </p:nvPr>
        </p:nvSpPr>
        <p:spPr/>
        <p:txBody>
          <a:bodyPr/>
          <a:lstStyle/>
          <a:p>
            <a:r>
              <a:rPr lang="en-US"/>
              <a:t> © 2016 Pearson Education, Inc.</a:t>
            </a:r>
            <a:endParaRPr lang="en-US" dirty="0"/>
          </a:p>
        </p:txBody>
      </p:sp>
    </p:spTree>
    <p:extLst>
      <p:ext uri="{BB962C8B-B14F-4D97-AF65-F5344CB8AC3E}">
        <p14:creationId xmlns:p14="http://schemas.microsoft.com/office/powerpoint/2010/main" val="1123573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p:txBody>
          <a:bodyPr/>
          <a:lstStyle/>
          <a:p>
            <a:r>
              <a:rPr lang="en-US" dirty="0"/>
              <a:t>Autophagy removes old, damaged organelles like mitochondria. Which organelle is most critical for autophagy?</a:t>
            </a:r>
          </a:p>
        </p:txBody>
      </p:sp>
      <p:sp>
        <p:nvSpPr>
          <p:cNvPr id="260099" name="Rectangle 3"/>
          <p:cNvSpPr>
            <a:spLocks noGrp="1" noChangeArrowheads="1"/>
          </p:cNvSpPr>
          <p:nvPr>
            <p:ph idx="1"/>
          </p:nvPr>
        </p:nvSpPr>
        <p:spPr/>
        <p:txBody>
          <a:bodyPr/>
          <a:lstStyle/>
          <a:p>
            <a:r>
              <a:rPr lang="en-US" dirty="0"/>
              <a:t>smooth ER</a:t>
            </a:r>
          </a:p>
          <a:p>
            <a:r>
              <a:rPr lang="en-US" dirty="0"/>
              <a:t>peroxisomes</a:t>
            </a:r>
          </a:p>
          <a:p>
            <a:r>
              <a:rPr lang="en-US" dirty="0"/>
              <a:t>rough ER</a:t>
            </a:r>
          </a:p>
          <a:p>
            <a:r>
              <a:rPr lang="en-US" dirty="0"/>
              <a:t>lysosomes</a:t>
            </a:r>
          </a:p>
          <a:p>
            <a:r>
              <a:rPr lang="en-US" dirty="0"/>
              <a:t>Golgi apparatus</a:t>
            </a:r>
          </a:p>
        </p:txBody>
      </p:sp>
      <p:sp>
        <p:nvSpPr>
          <p:cNvPr id="6" name="Footer Placeholder 5"/>
          <p:cNvSpPr>
            <a:spLocks noGrp="1"/>
          </p:cNvSpPr>
          <p:nvPr>
            <p:ph type="ftr" sz="quarter" idx="3"/>
          </p:nvPr>
        </p:nvSpPr>
        <p:spPr/>
        <p:txBody>
          <a:bodyPr/>
          <a:lstStyle/>
          <a:p>
            <a:r>
              <a:rPr lang="en-US"/>
              <a:t> © 2016 Pearson Education, Inc.</a:t>
            </a:r>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54196" b="2546"/>
          <a:stretch/>
        </p:blipFill>
        <p:spPr>
          <a:xfrm>
            <a:off x="3390900" y="1413601"/>
            <a:ext cx="5372862" cy="2348114"/>
          </a:xfrm>
          <a:prstGeom prst="rect">
            <a:avLst/>
          </a:prstGeom>
        </p:spPr>
      </p:pic>
    </p:spTree>
    <p:extLst>
      <p:ext uri="{BB962C8B-B14F-4D97-AF65-F5344CB8AC3E}">
        <p14:creationId xmlns:p14="http://schemas.microsoft.com/office/powerpoint/2010/main" val="2369214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p:txBody>
          <a:bodyPr/>
          <a:lstStyle/>
          <a:p>
            <a:r>
              <a:rPr lang="en-US" dirty="0"/>
              <a:t>Autophagy removes old, damaged organelles like mitochondria. Which organelle is most critical for autophagy?</a:t>
            </a:r>
          </a:p>
        </p:txBody>
      </p:sp>
      <p:sp>
        <p:nvSpPr>
          <p:cNvPr id="281603" name="Rectangle 3"/>
          <p:cNvSpPr>
            <a:spLocks noGrp="1" noChangeArrowheads="1"/>
          </p:cNvSpPr>
          <p:nvPr>
            <p:ph idx="1"/>
          </p:nvPr>
        </p:nvSpPr>
        <p:spPr/>
        <p:txBody>
          <a:bodyPr/>
          <a:lstStyle/>
          <a:p>
            <a:r>
              <a:rPr lang="en-US" dirty="0"/>
              <a:t>smooth ER</a:t>
            </a:r>
          </a:p>
          <a:p>
            <a:r>
              <a:rPr lang="en-US" dirty="0"/>
              <a:t>peroxisomes</a:t>
            </a:r>
          </a:p>
          <a:p>
            <a:r>
              <a:rPr lang="en-US" dirty="0"/>
              <a:t>rough ER</a:t>
            </a:r>
          </a:p>
          <a:p>
            <a:r>
              <a:rPr lang="en-US" b="1" dirty="0"/>
              <a:t>lysosomes</a:t>
            </a:r>
          </a:p>
          <a:p>
            <a:r>
              <a:rPr lang="en-US" dirty="0"/>
              <a:t>Golgi apparatus</a:t>
            </a:r>
          </a:p>
        </p:txBody>
      </p:sp>
      <p:sp>
        <p:nvSpPr>
          <p:cNvPr id="4" name="Footer Placeholder 3"/>
          <p:cNvSpPr>
            <a:spLocks noGrp="1"/>
          </p:cNvSpPr>
          <p:nvPr>
            <p:ph type="ftr" sz="quarter" idx="3"/>
          </p:nvPr>
        </p:nvSpPr>
        <p:spPr/>
        <p:txBody>
          <a:bodyPr/>
          <a:lstStyle/>
          <a:p>
            <a:r>
              <a:rPr lang="en-US"/>
              <a:t> © 2016 Pearson Education, Inc.</a:t>
            </a:r>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54196" b="2546"/>
          <a:stretch/>
        </p:blipFill>
        <p:spPr>
          <a:xfrm>
            <a:off x="3390900" y="1413601"/>
            <a:ext cx="5372862" cy="2348114"/>
          </a:xfrm>
          <a:prstGeom prst="rect">
            <a:avLst/>
          </a:prstGeom>
        </p:spPr>
      </p:pic>
    </p:spTree>
    <p:extLst>
      <p:ext uri="{BB962C8B-B14F-4D97-AF65-F5344CB8AC3E}">
        <p14:creationId xmlns:p14="http://schemas.microsoft.com/office/powerpoint/2010/main" val="9552227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GAMESHOW" val="False"/>
  <p:tag name="PPTVERSION" val="XP"/>
</p:tagLst>
</file>

<file path=ppt/theme/theme1.xml><?xml version="1.0" encoding="utf-8"?>
<a:theme xmlns:a="http://schemas.openxmlformats.org/drawingml/2006/main" name="BIF2e_Clicker_Template">
  <a:themeElements>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fontScheme name="Custom 2">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1_CC4eActiveLectureQues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C4eActiveLectureQuestio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C4eActiveLectureQuestio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C4eActiveLectureQuestio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C4eActiveLectureQuestio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C4eActiveLectureQuestion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C4eActiveLectureQuestio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C4eActiveLectureQuestio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C4eActiveLectureQuestio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C4eActiveLectureQuestio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C4eActiveLectureQuestio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C4eActiveLectureQuestions 13">
        <a:dk1>
          <a:srgbClr val="000000"/>
        </a:dk1>
        <a:lt1>
          <a:srgbClr val="FFFFFF"/>
        </a:lt1>
        <a:dk2>
          <a:srgbClr val="005472"/>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IF2e_Clicker_Template" id="{E27C271B-F905-4E53-9637-7F905E2639B8}" vid="{9B04F184-6B16-4A18-A4BB-2C00D305D9A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BIF2e_Clicker_Template</Template>
  <TotalTime>6819</TotalTime>
  <Words>2496</Words>
  <Application>Microsoft Office PowerPoint</Application>
  <PresentationFormat>On-screen Show (4:3)</PresentationFormat>
  <Paragraphs>381</Paragraphs>
  <Slides>49</Slides>
  <Notes>49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ＭＳ Ｐゴシック</vt:lpstr>
      <vt:lpstr>Arial</vt:lpstr>
      <vt:lpstr>Times New Roman</vt:lpstr>
      <vt:lpstr>Wingdings</vt:lpstr>
      <vt:lpstr>BIF2e_Clicker_Template</vt:lpstr>
      <vt:lpstr>PowerPoint Presentation</vt:lpstr>
      <vt:lpstr>Which cellular structure is common to all three domains of life?</vt:lpstr>
      <vt:lpstr>Which cellular structure is common to all three domains of life?</vt:lpstr>
      <vt:lpstr>Enzymes responsible for biosynthesis of membrane lipids would be located in what part of the cell?</vt:lpstr>
      <vt:lpstr>Enzymes responsible for biosynthesis of membrane lipids would be located in what part of the cell?</vt:lpstr>
      <vt:lpstr>Which of the following is not an argument for the theory that mitochondria and chloroplasts evolved from prokaryotic endosymbionts? </vt:lpstr>
      <vt:lpstr>Which of the following is not an argument for the theory that mitochondria and chloroplasts evolved from prokaryotic endosymbionts? </vt:lpstr>
      <vt:lpstr>Autophagy removes old, damaged organelles like mitochondria. Which organelle is most critical for autophagy?</vt:lpstr>
      <vt:lpstr>Autophagy removes old, damaged organelles like mitochondria. Which organelle is most critical for autophagy?</vt:lpstr>
      <vt:lpstr>What protein(s) is (are) not made at the rough ER?</vt:lpstr>
      <vt:lpstr>What protein(s) is (are) not made at the rough ER?</vt:lpstr>
      <vt:lpstr>What is the correct order for secretion?</vt:lpstr>
      <vt:lpstr>What is the correct order for secretion?</vt:lpstr>
      <vt:lpstr>Brefeldin A disrupts transport from the ER to the Golgi apparatus. What other structures would be affected by Brefeldin A?</vt:lpstr>
      <vt:lpstr>Brefeldin A disrupts transport from the ER to the Golgi apparatus. What other structures would be affected by Brefeldin A?</vt:lpstr>
      <vt:lpstr>Since alcohol is destroyed in the cell by the removal of hydrogen atoms, where does this occur? </vt:lpstr>
      <vt:lpstr>Since alcohol is destroyed in the cell by the removal of hydrogen atoms, where does this occur?</vt:lpstr>
      <vt:lpstr>Taxol, which is used in fighting breast cancer, prevents depolymerization of microtubules. What cellular function might taxol interfere with most in fighting cancer?</vt:lpstr>
      <vt:lpstr>Taxol, which is used in fighting breast cancer, prevents depolymerization of microtubules. What cellular function might taxol interfere with most in fighting cancer?</vt:lpstr>
      <vt:lpstr>What role do integrins play in cells? </vt:lpstr>
      <vt:lpstr>What role do integrins play in cells? </vt:lpstr>
      <vt:lpstr>Which kind of cells make plasmodesmata? </vt:lpstr>
      <vt:lpstr>Which kind of cells make plasmodesmata? </vt:lpstr>
      <vt:lpstr>Which kind of cells make tight junctions? </vt:lpstr>
      <vt:lpstr>Which kind of cells make tight junctions? </vt:lpstr>
      <vt:lpstr>If you were studying frog eggs, what would be most useful for visualizing them? </vt:lpstr>
      <vt:lpstr>If you were studying frog eggs, what would be most useful for visualizing them? </vt:lpstr>
      <vt:lpstr>If you were studying typical bacteria, what would be most useful for visualizing them? </vt:lpstr>
      <vt:lpstr>If you were studying typical bacteria, what would be most useful for visualizing them?</vt:lpstr>
      <vt:lpstr>If you were asked to use a light microscope to locate specific molecules in a cell, what would be the best form of light microscopy to use?</vt:lpstr>
      <vt:lpstr>If you were asked to use a light microscope to locate specific molecules in a cell, what would be the best form of light microscopy to use?</vt:lpstr>
      <vt:lpstr>Which is not part of a prokaryotic cell? </vt:lpstr>
      <vt:lpstr>Which is not part of a prokaryotic cell? </vt:lpstr>
      <vt:lpstr>Which is not part of a eukaryotic cell? </vt:lpstr>
      <vt:lpstr>Which is not part of a eukaryotic cell? </vt:lpstr>
      <vt:lpstr>If you fluorescently labeled a protein and found it ended up in the nucleus, through what must it have passed? </vt:lpstr>
      <vt:lpstr>If you fluorescently labeled a protein and found it ended up in the nucleus, through what must it have passed? </vt:lpstr>
      <vt:lpstr>Where would you place an arrow on a diagram of a cell if the arrow was to point to the place where cytoplasmic proteins are made? </vt:lpstr>
      <vt:lpstr>Where would you place an arrow on a diagram of a cell if the arrow was to point to the place where cytoplasmic proteins are made? </vt:lpstr>
      <vt:lpstr>If you placed fluorescently labeled protein outside an animal cell, after uptake for digestion, where would it be? </vt:lpstr>
      <vt:lpstr>If you placed fluorescently labeled protein outside an animal cell, after uptake for digestion, where would it be? </vt:lpstr>
      <vt:lpstr>If you were examining a plant cell, what kind of vacuole would you find? </vt:lpstr>
      <vt:lpstr>If you were examining a plant cell, what kind of vacuole would you find? </vt:lpstr>
      <vt:lpstr>If you were working in a cave and discovered an unusual carnivorous plant, what might this plant lack at the cellular level yet still be able to survive using carnivory? </vt:lpstr>
      <vt:lpstr>If you were working in a cave and discovered an unusual carnivorous plant, what might this plant lack at the cellular level yet still be able to survive using carnivory? </vt:lpstr>
      <vt:lpstr>If you applied a drug to block mitochondrial function, what would an affected cell lack most? </vt:lpstr>
      <vt:lpstr>If you applied a drug to block mitochondrial function, what would an affected cell lack most? </vt:lpstr>
      <vt:lpstr>A drug that blocks muscular contraction might have disrupted what? </vt:lpstr>
      <vt:lpstr>A drug that blocks muscular contraction might have disrupted what? </vt:lpstr>
    </vt:vector>
  </TitlesOfParts>
  <Manager/>
  <Company>Pearson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Christopher Delgado</dc:creator>
  <cp:keywords/>
  <dc:description/>
  <cp:lastModifiedBy>Holly Bowser</cp:lastModifiedBy>
  <cp:revision>481</cp:revision>
  <cp:lastPrinted>2005-03-24T12:52:04Z</cp:lastPrinted>
  <dcterms:created xsi:type="dcterms:W3CDTF">2010-10-31T21:38:30Z</dcterms:created>
  <dcterms:modified xsi:type="dcterms:W3CDTF">2017-06-28T20:16:50Z</dcterms:modified>
  <cp:category/>
</cp:coreProperties>
</file>