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7"/>
  </p:notesMasterIdLst>
  <p:handoutMasterIdLst>
    <p:handoutMasterId r:id="rId38"/>
  </p:handoutMasterIdLst>
  <p:sldIdLst>
    <p:sldId id="359" r:id="rId2"/>
    <p:sldId id="360" r:id="rId3"/>
    <p:sldId id="361" r:id="rId4"/>
    <p:sldId id="362" r:id="rId5"/>
    <p:sldId id="363" r:id="rId6"/>
    <p:sldId id="364" r:id="rId7"/>
    <p:sldId id="365" r:id="rId8"/>
    <p:sldId id="366" r:id="rId9"/>
    <p:sldId id="367" r:id="rId10"/>
    <p:sldId id="368" r:id="rId11"/>
    <p:sldId id="369" r:id="rId12"/>
    <p:sldId id="370" r:id="rId13"/>
    <p:sldId id="371" r:id="rId14"/>
    <p:sldId id="372" r:id="rId15"/>
    <p:sldId id="373" r:id="rId16"/>
    <p:sldId id="374" r:id="rId17"/>
    <p:sldId id="375" r:id="rId18"/>
    <p:sldId id="376" r:id="rId19"/>
    <p:sldId id="377" r:id="rId20"/>
    <p:sldId id="378" r:id="rId21"/>
    <p:sldId id="379" r:id="rId22"/>
    <p:sldId id="380" r:id="rId23"/>
    <p:sldId id="381" r:id="rId24"/>
    <p:sldId id="382" r:id="rId25"/>
    <p:sldId id="383" r:id="rId26"/>
    <p:sldId id="384" r:id="rId27"/>
    <p:sldId id="385" r:id="rId28"/>
    <p:sldId id="386" r:id="rId29"/>
    <p:sldId id="387" r:id="rId30"/>
    <p:sldId id="388" r:id="rId31"/>
    <p:sldId id="389" r:id="rId32"/>
    <p:sldId id="390" r:id="rId33"/>
    <p:sldId id="391" r:id="rId34"/>
    <p:sldId id="392" r:id="rId35"/>
    <p:sldId id="393" r:id="rId36"/>
  </p:sldIdLst>
  <p:sldSz cx="9144000" cy="6858000" type="screen4x3"/>
  <p:notesSz cx="6858000" cy="9144000"/>
  <p:custDataLst>
    <p:tags r:id="rId39"/>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guide id="6" orient="horz" pos="879">
          <p15:clr>
            <a:srgbClr val="A4A3A4"/>
          </p15:clr>
        </p15:guide>
        <p15:guide id="7" pos="17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0" autoAdjust="0"/>
    <p:restoredTop sz="86187" autoAdjust="0"/>
  </p:normalViewPr>
  <p:slideViewPr>
    <p:cSldViewPr snapToGrid="0">
      <p:cViewPr varScale="1">
        <p:scale>
          <a:sx n="93" d="100"/>
          <a:sy n="93" d="100"/>
        </p:scale>
        <p:origin x="252" y="78"/>
      </p:cViewPr>
      <p:guideLst>
        <p:guide orient="horz" pos="2160"/>
        <p:guide pos="2880"/>
        <p:guide orient="horz" pos="879"/>
        <p:guide pos="17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F897C880-9438-405D-8625-F9CB873CCA63}" type="slidenum">
              <a:rPr lang="en-US" altLang="en-US"/>
              <a:pPr algn="r" eaLnBrk="0" hangingPunct="0"/>
              <a:t>10</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This question relates to Concept 27.4. Mammals diverged from stem reptiles early in </a:t>
            </a:r>
            <a:r>
              <a:rPr lang="en-US" altLang="en-US" dirty="0" err="1" smtClean="0">
                <a:latin typeface="Times New Roman" pitchFamily="18" charset="0"/>
                <a:ea typeface="ＭＳ Ｐゴシック" pitchFamily="34" charset="-128"/>
              </a:rPr>
              <a:t>amniote</a:t>
            </a:r>
            <a:r>
              <a:rPr lang="en-US" altLang="en-US" dirty="0" smtClean="0">
                <a:latin typeface="Times New Roman" pitchFamily="18" charset="0"/>
                <a:ea typeface="ＭＳ Ｐゴシック" pitchFamily="34" charset="-128"/>
              </a:rPr>
              <a:t> evolution. Amniotes include reptiles, birds, and mammals. Options D and E do not correctly describe phylogenetic relationships within amniotes.</a:t>
            </a:r>
          </a:p>
        </p:txBody>
      </p:sp>
    </p:spTree>
    <p:extLst>
      <p:ext uri="{BB962C8B-B14F-4D97-AF65-F5344CB8AC3E}">
        <p14:creationId xmlns:p14="http://schemas.microsoft.com/office/powerpoint/2010/main" val="3970821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A9F787F6-0C2F-470E-8EF3-AE75675BB9AD}" type="slidenum">
              <a:rPr lang="en-US" altLang="en-US"/>
              <a:pPr algn="r" eaLnBrk="0" hangingPunct="0"/>
              <a:t>11</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4029995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DEDEF0A6-9739-4F51-A965-18DDB2495F3F}" type="slidenum">
              <a:rPr lang="en-US" altLang="en-US"/>
              <a:pPr algn="r" eaLnBrk="0" hangingPunct="0"/>
              <a:t>12</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Reptiles have dry, scaly, watertight skin and watertight eggs, which greatly reduced their dependence on water compared to amphibians.</a:t>
            </a:r>
          </a:p>
        </p:txBody>
      </p:sp>
    </p:spTree>
    <p:extLst>
      <p:ext uri="{BB962C8B-B14F-4D97-AF65-F5344CB8AC3E}">
        <p14:creationId xmlns:p14="http://schemas.microsoft.com/office/powerpoint/2010/main" val="9425798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BC36002-50D8-487F-997A-408E7B29E499}" type="slidenum">
              <a:rPr lang="en-US" altLang="en-US"/>
              <a:pPr algn="r" eaLnBrk="0" hangingPunct="0"/>
              <a:t>13</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500970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C779ED36-F2A1-4B80-83B2-C2574D0AE8C6}" type="slidenum">
              <a:rPr lang="en-US" altLang="en-US"/>
              <a:pPr algn="r" eaLnBrk="0" hangingPunct="0"/>
              <a:t>14</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A.</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Lancelets have a notochord, a dorsal nerve cord, pharyngeal slits, and a post-anal tail in their larval as well as adult form.</a:t>
            </a:r>
          </a:p>
        </p:txBody>
      </p:sp>
    </p:spTree>
    <p:extLst>
      <p:ext uri="{BB962C8B-B14F-4D97-AF65-F5344CB8AC3E}">
        <p14:creationId xmlns:p14="http://schemas.microsoft.com/office/powerpoint/2010/main" val="29003771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128209FE-C319-4A41-A79F-B508E01C7128}" type="slidenum">
              <a:rPr lang="en-US" altLang="en-US"/>
              <a:pPr algn="r" eaLnBrk="0" hangingPunct="0"/>
              <a:t>15</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448344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59B89A5-7F5C-4990-B6E5-FBF7E472FF4B}" type="slidenum">
              <a:rPr lang="en-US" altLang="en-US"/>
              <a:pPr algn="r" eaLnBrk="0" hangingPunct="0"/>
              <a:t>16</a:t>
            </a:fld>
            <a:endParaRPr lang="en-US"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The </a:t>
            </a:r>
            <a:r>
              <a:rPr lang="en-US" altLang="en-US" dirty="0" err="1" smtClean="0">
                <a:latin typeface="Times New Roman" pitchFamily="18" charset="0"/>
                <a:ea typeface="ＭＳ Ｐゴシック" pitchFamily="34" charset="-128"/>
              </a:rPr>
              <a:t>Ediacaran</a:t>
            </a:r>
            <a:r>
              <a:rPr lang="en-US" altLang="en-US" dirty="0" smtClean="0">
                <a:latin typeface="Times New Roman" pitchFamily="18" charset="0"/>
                <a:ea typeface="ＭＳ Ｐゴシック" pitchFamily="34" charset="-128"/>
              </a:rPr>
              <a:t> biota were an early group of soft-bodied, multicellular eukaryotes. Their fossils were found 560 million years ago in the </a:t>
            </a:r>
            <a:r>
              <a:rPr lang="en-US" altLang="en-US" dirty="0" err="1" smtClean="0">
                <a:latin typeface="Times New Roman" pitchFamily="18" charset="0"/>
                <a:ea typeface="ＭＳ Ｐゴシック" pitchFamily="34" charset="-128"/>
              </a:rPr>
              <a:t>Ediacara</a:t>
            </a:r>
            <a:r>
              <a:rPr lang="en-US" altLang="en-US" dirty="0" smtClean="0">
                <a:latin typeface="Times New Roman" pitchFamily="18" charset="0"/>
                <a:ea typeface="ＭＳ Ｐゴシック" pitchFamily="34" charset="-128"/>
              </a:rPr>
              <a:t> Hills of Australia.</a:t>
            </a:r>
          </a:p>
        </p:txBody>
      </p:sp>
    </p:spTree>
    <p:extLst>
      <p:ext uri="{BB962C8B-B14F-4D97-AF65-F5344CB8AC3E}">
        <p14:creationId xmlns:p14="http://schemas.microsoft.com/office/powerpoint/2010/main" val="333129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3DAE2F7D-1621-4178-B08C-25A950E277E0}" type="slidenum">
              <a:rPr lang="en-US" altLang="en-US"/>
              <a:pPr algn="r" eaLnBrk="0" hangingPunct="0"/>
              <a:t>17</a:t>
            </a:fld>
            <a:endParaRPr lang="en-US"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23003303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6876F90-008B-4A7E-80FF-63D69E6F2F67}" type="slidenum">
              <a:rPr lang="en-US" altLang="en-US"/>
              <a:pPr algn="r" eaLnBrk="0" hangingPunct="0"/>
              <a:t>18</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Sponges are metazoans.</a:t>
            </a:r>
          </a:p>
        </p:txBody>
      </p:sp>
    </p:spTree>
    <p:extLst>
      <p:ext uri="{BB962C8B-B14F-4D97-AF65-F5344CB8AC3E}">
        <p14:creationId xmlns:p14="http://schemas.microsoft.com/office/powerpoint/2010/main" val="30234605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D56A0A1-76A9-4269-9E3C-D612140A7C07}" type="slidenum">
              <a:rPr lang="en-US" altLang="en-US"/>
              <a:pPr algn="r" eaLnBrk="0" hangingPunct="0"/>
              <a:t>19</a:t>
            </a:fld>
            <a:endParaRPr lang="en-US"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17825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fld id="{733C2F2A-A221-4F40-AC64-20DF66F0CAB6}" type="slidenum">
              <a:rPr lang="en-US" altLang="en-US" smtClean="0">
                <a:cs typeface="Arial" charset="0"/>
              </a:rPr>
              <a:pPr/>
              <a:t>2</a:t>
            </a:fld>
            <a:endParaRPr lang="en-US" altLang="en-US" smtClean="0">
              <a:cs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This question is aimed at Concept 27.3. This question focuses on student misconceptions about radial and bilateral symmetry, one of which is that radial symmetry is always inferior to bilateral symmetry.</a:t>
            </a:r>
          </a:p>
        </p:txBody>
      </p:sp>
    </p:spTree>
    <p:extLst>
      <p:ext uri="{BB962C8B-B14F-4D97-AF65-F5344CB8AC3E}">
        <p14:creationId xmlns:p14="http://schemas.microsoft.com/office/powerpoint/2010/main" val="7901217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602F6C5-6770-47A3-A6FE-EAF11325D5C6}" type="slidenum">
              <a:rPr lang="en-US" altLang="en-US"/>
              <a:pPr algn="r" eaLnBrk="0" hangingPunct="0"/>
              <a:t>20</a:t>
            </a:fld>
            <a:endParaRPr lang="en-US" alt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E.</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The increase in atmospheric oxygen that preceded the Cambrian explosion enabled animals with higher metabolic rates and larger body sizes to thrive while potentially harming other species.</a:t>
            </a:r>
          </a:p>
        </p:txBody>
      </p:sp>
    </p:spTree>
    <p:extLst>
      <p:ext uri="{BB962C8B-B14F-4D97-AF65-F5344CB8AC3E}">
        <p14:creationId xmlns:p14="http://schemas.microsoft.com/office/powerpoint/2010/main" val="8061823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25B540D-6BF3-4713-AE3B-8CAC2177FE02}" type="slidenum">
              <a:rPr lang="en-US" altLang="en-US"/>
              <a:pPr algn="r" eaLnBrk="0" hangingPunct="0"/>
              <a:t>21</a:t>
            </a:fld>
            <a:endParaRPr lang="en-US" alt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2576930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15CC5875-22E7-440F-AE47-99D75D3C04EC}" type="slidenum">
              <a:rPr lang="en-US" altLang="en-US"/>
              <a:pPr algn="r" eaLnBrk="0" hangingPunct="0"/>
              <a:t>22</a:t>
            </a:fld>
            <a:endParaRPr lang="en-US"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The embryonic germ layers are ectoderm, mesoderm, and endoderm (from outside to inside.) Periderm is a secondary covering in plants.</a:t>
            </a:r>
          </a:p>
        </p:txBody>
      </p:sp>
    </p:spTree>
    <p:extLst>
      <p:ext uri="{BB962C8B-B14F-4D97-AF65-F5344CB8AC3E}">
        <p14:creationId xmlns:p14="http://schemas.microsoft.com/office/powerpoint/2010/main" val="24882123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050F0580-0285-4025-B715-A4043E554E7E}" type="slidenum">
              <a:rPr lang="en-US" altLang="en-US"/>
              <a:pPr algn="r" eaLnBrk="0" hangingPunct="0"/>
              <a:t>23</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4246835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05FCA31D-0075-4390-9F4B-747F155B82BE}" type="slidenum">
              <a:rPr lang="en-US" altLang="en-US"/>
              <a:pPr algn="r" eaLnBrk="0" hangingPunct="0"/>
              <a:t>24</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C. The </a:t>
            </a:r>
            <a:r>
              <a:rPr lang="en-US" altLang="en-US" dirty="0" err="1" smtClean="0">
                <a:latin typeface="Times New Roman" pitchFamily="18" charset="0"/>
                <a:ea typeface="ＭＳ Ｐゴシック" pitchFamily="34" charset="-128"/>
              </a:rPr>
              <a:t>coelomic</a:t>
            </a:r>
            <a:r>
              <a:rPr lang="en-US" altLang="en-US" dirty="0" smtClean="0">
                <a:latin typeface="Times New Roman" pitchFamily="18" charset="0"/>
                <a:ea typeface="ＭＳ Ｐゴシック" pitchFamily="34" charset="-128"/>
              </a:rPr>
              <a:t> cavity functions in providing a fluid that cushions suspended organs, in earthworms providing a </a:t>
            </a:r>
            <a:r>
              <a:rPr lang="en-US" altLang="en-US" dirty="0" err="1" smtClean="0">
                <a:latin typeface="Times New Roman" pitchFamily="18" charset="0"/>
                <a:ea typeface="ＭＳ Ｐゴシック" pitchFamily="34" charset="-128"/>
              </a:rPr>
              <a:t>noncompressible</a:t>
            </a:r>
            <a:r>
              <a:rPr lang="en-US" altLang="en-US" dirty="0" smtClean="0">
                <a:latin typeface="Times New Roman" pitchFamily="18" charset="0"/>
                <a:ea typeface="ＭＳ Ｐゴシック" pitchFamily="34" charset="-128"/>
              </a:rPr>
              <a:t> fluid that acts as a skeleton against which muscles work, and allowing internal organs to grow and move independently of the body wall.</a:t>
            </a:r>
          </a:p>
        </p:txBody>
      </p:sp>
    </p:spTree>
    <p:extLst>
      <p:ext uri="{BB962C8B-B14F-4D97-AF65-F5344CB8AC3E}">
        <p14:creationId xmlns:p14="http://schemas.microsoft.com/office/powerpoint/2010/main" val="29028179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2CACD92F-D736-43B8-84A4-CBA9346057C8}" type="slidenum">
              <a:rPr lang="en-US" altLang="en-US"/>
              <a:pPr algn="r" eaLnBrk="0" hangingPunct="0"/>
              <a:t>25</a:t>
            </a:fld>
            <a:endParaRPr lang="en-US" alt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8957198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FCA867AE-87C7-4274-BCBE-68DD1B58E827}" type="slidenum">
              <a:rPr lang="en-US" altLang="en-US"/>
              <a:pPr algn="r" eaLnBrk="0" hangingPunct="0"/>
              <a:t>26</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D.</a:t>
            </a:r>
            <a:r>
              <a:rPr lang="en-US" altLang="en-US" baseline="0" dirty="0" smtClean="0">
                <a:latin typeface="Times New Roman" pitchFamily="18" charset="0"/>
                <a:ea typeface="ＭＳ Ｐゴシック" pitchFamily="34" charset="-128"/>
              </a:rPr>
              <a:t> </a:t>
            </a:r>
            <a:r>
              <a:rPr lang="en-US" altLang="en-US" dirty="0" err="1" smtClean="0">
                <a:latin typeface="Times New Roman" pitchFamily="18" charset="0"/>
                <a:ea typeface="ＭＳ Ｐゴシック" pitchFamily="34" charset="-128"/>
              </a:rPr>
              <a:t>Arthropoda</a:t>
            </a:r>
            <a:r>
              <a:rPr lang="en-US" altLang="en-US" dirty="0" smtClean="0">
                <a:latin typeface="Times New Roman" pitchFamily="18" charset="0"/>
                <a:ea typeface="ＭＳ Ｐゴシック" pitchFamily="34" charset="-128"/>
              </a:rPr>
              <a:t> is the most species-rich of all animal groups, and its members were among the first animals to colonize land. Crustaceans are types of arthropods, Bacteria are not animals, amniotes are animals that lay eggs with shells, and </a:t>
            </a:r>
            <a:r>
              <a:rPr lang="en-US" altLang="en-US" dirty="0" err="1" smtClean="0">
                <a:latin typeface="Times New Roman" pitchFamily="18" charset="0"/>
                <a:ea typeface="ＭＳ Ｐゴシック" pitchFamily="34" charset="-128"/>
              </a:rPr>
              <a:t>Chordata</a:t>
            </a:r>
            <a:r>
              <a:rPr lang="en-US" altLang="en-US" dirty="0" smtClean="0">
                <a:latin typeface="Times New Roman" pitchFamily="18" charset="0"/>
                <a:ea typeface="ＭＳ Ｐゴシック" pitchFamily="34" charset="-128"/>
              </a:rPr>
              <a:t> are a phylum within vertebrata.</a:t>
            </a:r>
          </a:p>
        </p:txBody>
      </p:sp>
    </p:spTree>
    <p:extLst>
      <p:ext uri="{BB962C8B-B14F-4D97-AF65-F5344CB8AC3E}">
        <p14:creationId xmlns:p14="http://schemas.microsoft.com/office/powerpoint/2010/main" val="36211436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086956BB-052C-4C59-A7B2-E0F26A313737}" type="slidenum">
              <a:rPr lang="en-US" altLang="en-US"/>
              <a:pPr algn="r" eaLnBrk="0" hangingPunct="0"/>
              <a:t>27</a:t>
            </a:fld>
            <a:endParaRPr lang="en-US" alt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6924102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37B2D27-9479-4B25-BCAA-0D70335D4EA9}" type="slidenum">
              <a:rPr lang="en-US" altLang="en-US"/>
              <a:pPr algn="r" eaLnBrk="0" hangingPunct="0"/>
              <a:t>28</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 </a:t>
            </a:r>
            <a:r>
              <a:rPr lang="en-US" altLang="en-US" dirty="0" err="1" smtClean="0">
                <a:latin typeface="Times New Roman" pitchFamily="18" charset="0"/>
                <a:ea typeface="ＭＳ Ｐゴシック" pitchFamily="34" charset="-128"/>
              </a:rPr>
              <a:t>Dipnoi</a:t>
            </a:r>
            <a:r>
              <a:rPr lang="en-US" altLang="en-US" dirty="0" smtClean="0">
                <a:latin typeface="Times New Roman" pitchFamily="18" charset="0"/>
                <a:ea typeface="ＭＳ Ｐゴシック" pitchFamily="34" charset="-128"/>
              </a:rPr>
              <a:t> (lungfishes) have a vertebral column, jaws and a mineralized skeleton, lungs or lung derivatives, and lobed fins. They share a common ancestor with </a:t>
            </a:r>
            <a:r>
              <a:rPr lang="en-US" altLang="en-US" dirty="0" err="1" smtClean="0">
                <a:latin typeface="Times New Roman" pitchFamily="18" charset="0"/>
                <a:ea typeface="ＭＳ Ｐゴシック" pitchFamily="34" charset="-128"/>
              </a:rPr>
              <a:t>Tetrapoda</a:t>
            </a:r>
            <a:r>
              <a:rPr lang="en-US" altLang="en-US" dirty="0" smtClean="0">
                <a:latin typeface="Times New Roman" pitchFamily="18" charset="0"/>
                <a:ea typeface="ＭＳ Ｐゴシック" pitchFamily="34" charset="-128"/>
              </a:rPr>
              <a:t> (amphibians, reptiles, and mammals), which have all the above and limbs with digits.</a:t>
            </a:r>
          </a:p>
        </p:txBody>
      </p:sp>
    </p:spTree>
    <p:extLst>
      <p:ext uri="{BB962C8B-B14F-4D97-AF65-F5344CB8AC3E}">
        <p14:creationId xmlns:p14="http://schemas.microsoft.com/office/powerpoint/2010/main" val="983940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0F6F3240-7396-41AC-9440-89395A4CD8D6}" type="slidenum">
              <a:rPr lang="en-US" altLang="en-US"/>
              <a:pPr algn="r" eaLnBrk="0" hangingPunct="0"/>
              <a:t>29</a:t>
            </a:fld>
            <a:endParaRPr lang="en-US"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675617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79CE1FF0-8435-42A1-9FE2-C55107E64849}" type="slidenum">
              <a:rPr lang="en-US" altLang="en-US"/>
              <a:pPr algn="r" eaLnBrk="0" hangingPunct="0"/>
              <a:t>3</a:t>
            </a:fld>
            <a:endParaRPr lang="en-US" alt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0618337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01F11FFD-E353-49A7-8344-75549BCD3522}" type="slidenum">
              <a:rPr lang="en-US" altLang="en-US"/>
              <a:pPr algn="r" eaLnBrk="0" hangingPunct="0"/>
              <a:t>30</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From Figure 27.21, plants colonizing land had many more adaptations that evolved since their lineages diverged from their aquatic relatives than either insects or vertebrates.</a:t>
            </a:r>
          </a:p>
        </p:txBody>
      </p:sp>
    </p:spTree>
    <p:extLst>
      <p:ext uri="{BB962C8B-B14F-4D97-AF65-F5344CB8AC3E}">
        <p14:creationId xmlns:p14="http://schemas.microsoft.com/office/powerpoint/2010/main" val="7352201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69FA4F1B-9790-4CCE-B6BE-69ECEC742C53}" type="slidenum">
              <a:rPr lang="en-US" altLang="en-US"/>
              <a:pPr algn="r" eaLnBrk="0" hangingPunct="0"/>
              <a:t>31</a:t>
            </a:fld>
            <a:endParaRPr lang="en-US" alt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3159546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1D80DAFD-9573-4BC3-93ED-96A895599800}" type="slidenum">
              <a:rPr lang="en-US" altLang="en-US"/>
              <a:pPr algn="r" eaLnBrk="0" hangingPunct="0"/>
              <a:t>32</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E. </a:t>
            </a:r>
            <a:r>
              <a:rPr lang="en-US" altLang="en-US" i="1" dirty="0" err="1" smtClean="0">
                <a:latin typeface="Times New Roman" pitchFamily="18" charset="0"/>
                <a:ea typeface="ＭＳ Ｐゴシック" pitchFamily="34" charset="-128"/>
              </a:rPr>
              <a:t>Tiktaalik</a:t>
            </a:r>
            <a:r>
              <a:rPr lang="en-US" altLang="en-US" dirty="0" smtClean="0">
                <a:latin typeface="Times New Roman" pitchFamily="18" charset="0"/>
                <a:ea typeface="ＭＳ Ｐゴシック" pitchFamily="34" charset="-128"/>
              </a:rPr>
              <a:t> exhibits both fish and tetrapod characters, suggesting that the tetrapod body plan did not evolve from out of nowhere, but was a modification of preexisting structures.</a:t>
            </a:r>
          </a:p>
        </p:txBody>
      </p:sp>
    </p:spTree>
    <p:extLst>
      <p:ext uri="{BB962C8B-B14F-4D97-AF65-F5344CB8AC3E}">
        <p14:creationId xmlns:p14="http://schemas.microsoft.com/office/powerpoint/2010/main" val="30743937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33763005-4A9C-489A-85EC-07C7D630417E}" type="slidenum">
              <a:rPr lang="en-US" altLang="en-US"/>
              <a:pPr algn="r" eaLnBrk="0" hangingPunct="0"/>
              <a:t>33</a:t>
            </a:fld>
            <a:endParaRPr lang="en-US" alt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41554152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0A1D304-771D-450D-9AC8-C322DBA62B0F}" type="slidenum">
              <a:rPr lang="en-US" altLang="en-US"/>
              <a:pPr algn="r" eaLnBrk="0" hangingPunct="0"/>
              <a:t>34</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D.</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Commercial fishing operations are affecting cod evolution by targeting larger and older fish, and natural selection is favoring smaller and younger fish that are more likely to reproduce before being caught.</a:t>
            </a:r>
          </a:p>
        </p:txBody>
      </p:sp>
    </p:spTree>
    <p:extLst>
      <p:ext uri="{BB962C8B-B14F-4D97-AF65-F5344CB8AC3E}">
        <p14:creationId xmlns:p14="http://schemas.microsoft.com/office/powerpoint/2010/main" val="29009165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EDB37ACB-2D14-4048-80A3-AE33CE385051}" type="slidenum">
              <a:rPr lang="en-US" altLang="en-US"/>
              <a:pPr algn="r" eaLnBrk="0" hangingPunct="0"/>
              <a:t>35</a:t>
            </a:fld>
            <a:endParaRPr lang="en-US" alt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22137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4F27543-3C13-4C2B-9765-22C182A23372}" type="slidenum">
              <a:rPr lang="en-US" altLang="en-US"/>
              <a:pPr algn="r" eaLnBrk="0" hangingPunct="0"/>
              <a:t>4</a:t>
            </a:fld>
            <a:endParaRPr lang="en-US"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This question relates to Concept 27.3.</a:t>
            </a:r>
          </a:p>
        </p:txBody>
      </p:sp>
    </p:spTree>
    <p:extLst>
      <p:ext uri="{BB962C8B-B14F-4D97-AF65-F5344CB8AC3E}">
        <p14:creationId xmlns:p14="http://schemas.microsoft.com/office/powerpoint/2010/main" val="1568948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8D42277E-A247-4550-8630-C1776B1D2318}" type="slidenum">
              <a:rPr lang="en-US" altLang="en-US"/>
              <a:pPr algn="r" eaLnBrk="0" hangingPunct="0"/>
              <a:t>5</a:t>
            </a:fld>
            <a:endParaRPr lang="en-US"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499269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2842238D-3D9D-48F7-A3C4-F81D01216776}" type="slidenum">
              <a:rPr lang="en-US" altLang="en-US"/>
              <a:pPr algn="r" eaLnBrk="0" hangingPunct="0"/>
              <a:t>6</a:t>
            </a:fld>
            <a:endParaRPr lang="en-US"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B.</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Echinoderms are equipped with a water vascular system that can power their tube feet as well as distribute oxygen and nutrients throughout the organism.</a:t>
            </a:r>
          </a:p>
        </p:txBody>
      </p:sp>
    </p:spTree>
    <p:extLst>
      <p:ext uri="{BB962C8B-B14F-4D97-AF65-F5344CB8AC3E}">
        <p14:creationId xmlns:p14="http://schemas.microsoft.com/office/powerpoint/2010/main" val="2376679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A2A2AE49-8339-4C46-9CB2-88F85ADC76EC}" type="slidenum">
              <a:rPr lang="en-US" altLang="en-US"/>
              <a:pPr algn="r" eaLnBrk="0" hangingPunct="0"/>
              <a:t>7</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2512097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38FA536-AAA4-40DE-8EBA-D7F8FB4708AD}" type="slidenum">
              <a:rPr lang="en-US" altLang="en-US"/>
              <a:pPr algn="r" eaLnBrk="0" hangingPunct="0"/>
              <a:t>8</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18" charset="0"/>
                <a:ea typeface="ＭＳ Ｐゴシック" pitchFamily="34" charset="-128"/>
              </a:rPr>
              <a:t>Answer: E.</a:t>
            </a:r>
            <a:r>
              <a:rPr lang="en-US" altLang="en-US" baseline="0" dirty="0" smtClean="0">
                <a:latin typeface="Times New Roman" pitchFamily="18" charset="0"/>
                <a:ea typeface="ＭＳ Ｐゴシック" pitchFamily="34" charset="-128"/>
              </a:rPr>
              <a:t> </a:t>
            </a:r>
            <a:r>
              <a:rPr lang="en-US" altLang="en-US" dirty="0" smtClean="0">
                <a:latin typeface="Times New Roman" pitchFamily="18" charset="0"/>
                <a:ea typeface="ＭＳ Ｐゴシック" pitchFamily="34" charset="-128"/>
              </a:rPr>
              <a:t>This question relates to Concept 27.3. Lampreys are jawless fishes, but they have the four other vertebrate features.</a:t>
            </a:r>
          </a:p>
        </p:txBody>
      </p:sp>
    </p:spTree>
    <p:extLst>
      <p:ext uri="{BB962C8B-B14F-4D97-AF65-F5344CB8AC3E}">
        <p14:creationId xmlns:p14="http://schemas.microsoft.com/office/powerpoint/2010/main" val="104034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18" charset="0"/>
                <a:ea typeface="ＭＳ Ｐゴシック" pitchFamily="34" charset="-128"/>
              </a:defRPr>
            </a:lvl1pPr>
            <a:lvl2pPr marL="742950" indent="-285750">
              <a:defRPr sz="1200">
                <a:solidFill>
                  <a:schemeClr val="tx1"/>
                </a:solidFill>
                <a:latin typeface="Times New Roman" pitchFamily="18" charset="0"/>
                <a:ea typeface="ＭＳ Ｐゴシック" pitchFamily="34" charset="-128"/>
              </a:defRPr>
            </a:lvl2pPr>
            <a:lvl3pPr marL="1143000" indent="-228600">
              <a:defRPr sz="1200">
                <a:solidFill>
                  <a:schemeClr val="tx1"/>
                </a:solidFill>
                <a:latin typeface="Times New Roman" pitchFamily="18" charset="0"/>
                <a:ea typeface="ＭＳ Ｐゴシック" pitchFamily="34" charset="-128"/>
              </a:defRPr>
            </a:lvl3pPr>
            <a:lvl4pPr marL="1600200" indent="-228600">
              <a:defRPr sz="1200">
                <a:solidFill>
                  <a:schemeClr val="tx1"/>
                </a:solidFill>
                <a:latin typeface="Times New Roman" pitchFamily="18" charset="0"/>
                <a:ea typeface="ＭＳ Ｐゴシック" pitchFamily="34" charset="-128"/>
              </a:defRPr>
            </a:lvl4pPr>
            <a:lvl5pPr marL="2057400" indent="-228600">
              <a:defRPr sz="1200">
                <a:solidFill>
                  <a:schemeClr val="tx1"/>
                </a:solidFill>
                <a:latin typeface="Times New Roman"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eaLnBrk="0" hangingPunct="0"/>
            <a:fld id="{BC173541-B9BB-480A-923C-883DC76302DB}" type="slidenum">
              <a:rPr lang="en-US" altLang="en-US"/>
              <a:pPr algn="r" eaLnBrk="0" hangingPunct="0"/>
              <a:t>9</a:t>
            </a:fld>
            <a:endParaRPr lang="en-US" alt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a typeface="ＭＳ Ｐゴシック" pitchFamily="34" charset="-128"/>
            </a:endParaRPr>
          </a:p>
        </p:txBody>
      </p:sp>
    </p:spTree>
    <p:extLst>
      <p:ext uri="{BB962C8B-B14F-4D97-AF65-F5344CB8AC3E}">
        <p14:creationId xmlns:p14="http://schemas.microsoft.com/office/powerpoint/2010/main" val="16879536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7" name="Text Box 35"/>
          <p:cNvSpPr txBox="1">
            <a:spLocks noChangeArrowheads="1"/>
          </p:cNvSpPr>
          <p:nvPr/>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ltLang="en-US" dirty="0"/>
              <a:t>The Rise </a:t>
            </a:r>
            <a:br>
              <a:rPr lang="en-US" altLang="en-US" dirty="0"/>
            </a:br>
            <a:r>
              <a:rPr lang="en-US" altLang="en-US" dirty="0"/>
              <a:t>of Animal Diversity</a:t>
            </a:r>
          </a:p>
        </p:txBody>
      </p:sp>
      <p:sp>
        <p:nvSpPr>
          <p:cNvPr id="3" name="Text Placeholder 2"/>
          <p:cNvSpPr>
            <a:spLocks noGrp="1"/>
          </p:cNvSpPr>
          <p:nvPr>
            <p:ph type="body" sz="quarter" idx="12"/>
          </p:nvPr>
        </p:nvSpPr>
        <p:spPr/>
        <p:txBody>
          <a:bodyPr/>
          <a:lstStyle/>
          <a:p>
            <a:r>
              <a:rPr lang="en-US" dirty="0" smtClean="0"/>
              <a:t>27</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Which of these correctly describes phylogenetic relationships among birds, mammals, and reptiles?</a:t>
            </a:r>
          </a:p>
        </p:txBody>
      </p:sp>
      <p:sp>
        <p:nvSpPr>
          <p:cNvPr id="12291" name="Rectangle 3"/>
          <p:cNvSpPr>
            <a:spLocks noGrp="1" noChangeArrowheads="1"/>
          </p:cNvSpPr>
          <p:nvPr>
            <p:ph idx="1"/>
          </p:nvPr>
        </p:nvSpPr>
        <p:spPr/>
        <p:txBody>
          <a:bodyPr/>
          <a:lstStyle/>
          <a:p>
            <a:r>
              <a:rPr lang="en-US" altLang="en-US" smtClean="0"/>
              <a:t>Birds share the closest common ancestor with dinosaurs.</a:t>
            </a:r>
          </a:p>
          <a:p>
            <a:r>
              <a:rPr lang="en-US" altLang="en-US" smtClean="0"/>
              <a:t>Reptiles and birds, but not mammals, are amniotes.</a:t>
            </a:r>
          </a:p>
          <a:p>
            <a:r>
              <a:rPr lang="en-US" altLang="en-US" smtClean="0"/>
              <a:t>Mammals evolved from therapsid reptiles after the fall of the dinosaurs.</a:t>
            </a:r>
          </a:p>
          <a:p>
            <a:r>
              <a:rPr lang="en-US" altLang="en-US" smtClean="0"/>
              <a:t>Birds and mammals are more closely related to each other than either group is to crocodilian reptiles.</a:t>
            </a:r>
          </a:p>
          <a:p>
            <a:r>
              <a:rPr lang="en-US" altLang="en-US" smtClean="0"/>
              <a:t>Among living species in the group we call reptiles, turtles and snakes are most closely related to each other.</a:t>
            </a:r>
          </a:p>
        </p:txBody>
      </p:sp>
      <p:sp>
        <p:nvSpPr>
          <p:cNvPr id="1229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996047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mtClean="0"/>
              <a:t>Which of these correctly describes phylogenetic relationships among birds, mammals, and reptiles?</a:t>
            </a:r>
          </a:p>
        </p:txBody>
      </p:sp>
      <p:sp>
        <p:nvSpPr>
          <p:cNvPr id="13315" name="Rectangle 3"/>
          <p:cNvSpPr>
            <a:spLocks noGrp="1" noChangeArrowheads="1"/>
          </p:cNvSpPr>
          <p:nvPr>
            <p:ph idx="1"/>
          </p:nvPr>
        </p:nvSpPr>
        <p:spPr/>
        <p:txBody>
          <a:bodyPr/>
          <a:lstStyle/>
          <a:p>
            <a:r>
              <a:rPr lang="en-US" altLang="en-US" b="1" smtClean="0"/>
              <a:t>Birds share the closest common ancestor with dinosaurs.</a:t>
            </a:r>
          </a:p>
          <a:p>
            <a:r>
              <a:rPr lang="en-US" altLang="en-US" smtClean="0"/>
              <a:t>Reptiles and birds, but not mammals, are amniotes.</a:t>
            </a:r>
          </a:p>
          <a:p>
            <a:r>
              <a:rPr lang="en-US" altLang="en-US" smtClean="0"/>
              <a:t>Mammals evolved from therapsid reptiles after the fall of the dinosaurs.</a:t>
            </a:r>
          </a:p>
          <a:p>
            <a:r>
              <a:rPr lang="en-US" altLang="en-US" smtClean="0"/>
              <a:t>Birds and mammals are more closely related to each other than either group is to crocodilian reptiles.</a:t>
            </a:r>
          </a:p>
          <a:p>
            <a:r>
              <a:rPr lang="en-US" altLang="en-US" smtClean="0"/>
              <a:t>Among living species in the group we call reptiles, turtles and snakes are most closely related to each other.</a:t>
            </a:r>
            <a:endParaRPr lang="en-US" altLang="en-US" dirty="0" smtClean="0"/>
          </a:p>
        </p:txBody>
      </p:sp>
      <p:sp>
        <p:nvSpPr>
          <p:cNvPr id="1331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5692444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smtClean="0"/>
              <a:t>Which of the following groups soon outcompeted amphibians on land due to their watertight skin and watertight eggs?</a:t>
            </a:r>
          </a:p>
        </p:txBody>
      </p:sp>
      <p:sp>
        <p:nvSpPr>
          <p:cNvPr id="14339" name="Rectangle 3"/>
          <p:cNvSpPr>
            <a:spLocks noGrp="1" noChangeArrowheads="1"/>
          </p:cNvSpPr>
          <p:nvPr>
            <p:ph idx="1"/>
          </p:nvPr>
        </p:nvSpPr>
        <p:spPr/>
        <p:txBody>
          <a:bodyPr/>
          <a:lstStyle/>
          <a:p>
            <a:r>
              <a:rPr lang="en-US" altLang="en-US" smtClean="0"/>
              <a:t>birds</a:t>
            </a:r>
          </a:p>
          <a:p>
            <a:r>
              <a:rPr lang="en-US" altLang="en-US" smtClean="0"/>
              <a:t>mammals</a:t>
            </a:r>
          </a:p>
          <a:p>
            <a:r>
              <a:rPr lang="en-US" altLang="en-US" smtClean="0"/>
              <a:t>reptiles</a:t>
            </a:r>
          </a:p>
          <a:p>
            <a:r>
              <a:rPr lang="en-US" altLang="en-US" smtClean="0"/>
              <a:t>none of the above</a:t>
            </a:r>
          </a:p>
        </p:txBody>
      </p:sp>
      <p:sp>
        <p:nvSpPr>
          <p:cNvPr id="1434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385327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smtClean="0"/>
              <a:t>Which of the following groups soon outcompeted amphibians on land due to their watertight skin and watertight eggs?</a:t>
            </a:r>
          </a:p>
        </p:txBody>
      </p:sp>
      <p:sp>
        <p:nvSpPr>
          <p:cNvPr id="15363" name="Rectangle 3"/>
          <p:cNvSpPr>
            <a:spLocks noGrp="1" noChangeArrowheads="1"/>
          </p:cNvSpPr>
          <p:nvPr>
            <p:ph idx="1"/>
          </p:nvPr>
        </p:nvSpPr>
        <p:spPr/>
        <p:txBody>
          <a:bodyPr/>
          <a:lstStyle/>
          <a:p>
            <a:r>
              <a:rPr lang="en-US" altLang="en-US" smtClean="0"/>
              <a:t>birds</a:t>
            </a:r>
          </a:p>
          <a:p>
            <a:r>
              <a:rPr lang="en-US" altLang="en-US" smtClean="0"/>
              <a:t>mammals</a:t>
            </a:r>
          </a:p>
          <a:p>
            <a:r>
              <a:rPr lang="en-US" altLang="en-US" b="1" smtClean="0"/>
              <a:t>reptiles</a:t>
            </a:r>
            <a:endParaRPr lang="en-US" altLang="en-US" smtClean="0"/>
          </a:p>
          <a:p>
            <a:r>
              <a:rPr lang="en-US" altLang="en-US" smtClean="0"/>
              <a:t>none of the above</a:t>
            </a:r>
          </a:p>
        </p:txBody>
      </p:sp>
      <p:sp>
        <p:nvSpPr>
          <p:cNvPr id="1536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7145481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Which of the following chordate groups has all four key chordate characteristics as an adult?</a:t>
            </a:r>
          </a:p>
        </p:txBody>
      </p:sp>
      <p:sp>
        <p:nvSpPr>
          <p:cNvPr id="16387" name="Rectangle 3"/>
          <p:cNvSpPr>
            <a:spLocks noGrp="1" noChangeArrowheads="1"/>
          </p:cNvSpPr>
          <p:nvPr>
            <p:ph idx="1"/>
          </p:nvPr>
        </p:nvSpPr>
        <p:spPr/>
        <p:txBody>
          <a:bodyPr/>
          <a:lstStyle/>
          <a:p>
            <a:r>
              <a:rPr lang="en-US" altLang="en-US" smtClean="0"/>
              <a:t>lancelets</a:t>
            </a:r>
          </a:p>
          <a:p>
            <a:r>
              <a:rPr lang="en-US" altLang="en-US" smtClean="0"/>
              <a:t>tunicates</a:t>
            </a:r>
          </a:p>
          <a:p>
            <a:r>
              <a:rPr lang="en-US" altLang="en-US" smtClean="0"/>
              <a:t>frogs</a:t>
            </a:r>
          </a:p>
          <a:p>
            <a:r>
              <a:rPr lang="en-US" altLang="en-US" smtClean="0"/>
              <a:t>humans</a:t>
            </a:r>
          </a:p>
        </p:txBody>
      </p:sp>
      <p:sp>
        <p:nvSpPr>
          <p:cNvPr id="1638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598667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mtClean="0"/>
              <a:t>Which of the following chordate groups has all four key chordate characteristics as an adult?</a:t>
            </a:r>
          </a:p>
        </p:txBody>
      </p:sp>
      <p:sp>
        <p:nvSpPr>
          <p:cNvPr id="17411" name="Rectangle 3"/>
          <p:cNvSpPr>
            <a:spLocks noGrp="1" noChangeArrowheads="1"/>
          </p:cNvSpPr>
          <p:nvPr>
            <p:ph idx="1"/>
          </p:nvPr>
        </p:nvSpPr>
        <p:spPr/>
        <p:txBody>
          <a:bodyPr/>
          <a:lstStyle/>
          <a:p>
            <a:r>
              <a:rPr lang="en-US" altLang="en-US" b="1" smtClean="0"/>
              <a:t>lancelets</a:t>
            </a:r>
            <a:endParaRPr lang="en-US" altLang="en-US" smtClean="0"/>
          </a:p>
          <a:p>
            <a:r>
              <a:rPr lang="en-US" altLang="en-US" smtClean="0"/>
              <a:t>tunicates</a:t>
            </a:r>
          </a:p>
          <a:p>
            <a:r>
              <a:rPr lang="en-US" altLang="en-US" smtClean="0"/>
              <a:t>frogs</a:t>
            </a:r>
          </a:p>
          <a:p>
            <a:r>
              <a:rPr lang="en-US" altLang="en-US" smtClean="0"/>
              <a:t>humans</a:t>
            </a:r>
          </a:p>
        </p:txBody>
      </p:sp>
      <p:sp>
        <p:nvSpPr>
          <p:cNvPr id="1741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8197811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t>The </a:t>
            </a:r>
            <a:r>
              <a:rPr lang="en-US" altLang="en-US" dirty="0" err="1" smtClean="0"/>
              <a:t>Ediacaran</a:t>
            </a:r>
            <a:r>
              <a:rPr lang="en-US" altLang="en-US" dirty="0" smtClean="0"/>
              <a:t> biota are</a:t>
            </a:r>
          </a:p>
        </p:txBody>
      </p:sp>
      <p:sp>
        <p:nvSpPr>
          <p:cNvPr id="18435" name="Rectangle 3"/>
          <p:cNvSpPr>
            <a:spLocks noGrp="1" noChangeArrowheads="1"/>
          </p:cNvSpPr>
          <p:nvPr>
            <p:ph idx="1"/>
          </p:nvPr>
        </p:nvSpPr>
        <p:spPr/>
        <p:txBody>
          <a:bodyPr/>
          <a:lstStyle/>
          <a:p>
            <a:r>
              <a:rPr lang="en-US" altLang="en-US" smtClean="0"/>
              <a:t>early fossil evidence of human ancestors discovered in Olduvai Gorge, Tanzania. </a:t>
            </a:r>
          </a:p>
          <a:p>
            <a:r>
              <a:rPr lang="en-US" altLang="en-US" smtClean="0"/>
              <a:t>closely related to living animals and algae.</a:t>
            </a:r>
          </a:p>
          <a:p>
            <a:r>
              <a:rPr lang="en-US" altLang="en-US" smtClean="0"/>
              <a:t>members of an early group of soft-bodied multicellular eukaryotes.</a:t>
            </a:r>
          </a:p>
          <a:p>
            <a:r>
              <a:rPr lang="en-US" altLang="en-US" smtClean="0"/>
              <a:t>fossils dating from about 770 million years ago.</a:t>
            </a:r>
          </a:p>
        </p:txBody>
      </p:sp>
      <p:sp>
        <p:nvSpPr>
          <p:cNvPr id="1843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0969630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smtClean="0"/>
              <a:t>The Ediacaran biota are</a:t>
            </a:r>
          </a:p>
        </p:txBody>
      </p:sp>
      <p:sp>
        <p:nvSpPr>
          <p:cNvPr id="19459" name="Rectangle 3"/>
          <p:cNvSpPr>
            <a:spLocks noGrp="1" noChangeArrowheads="1"/>
          </p:cNvSpPr>
          <p:nvPr>
            <p:ph idx="1"/>
          </p:nvPr>
        </p:nvSpPr>
        <p:spPr/>
        <p:txBody>
          <a:bodyPr/>
          <a:lstStyle/>
          <a:p>
            <a:r>
              <a:rPr lang="en-US" altLang="en-US" smtClean="0"/>
              <a:t>early fossil evidence of human ancestors discovered in Olduvai Gorge, Tanzania. </a:t>
            </a:r>
          </a:p>
          <a:p>
            <a:r>
              <a:rPr lang="en-US" altLang="en-US" smtClean="0"/>
              <a:t>closely related to living animals and algae.</a:t>
            </a:r>
          </a:p>
          <a:p>
            <a:r>
              <a:rPr lang="en-US" altLang="en-US" b="1" smtClean="0"/>
              <a:t>members of an early group of soft-bodied multicellular eukaryotes.</a:t>
            </a:r>
          </a:p>
          <a:p>
            <a:r>
              <a:rPr lang="en-US" altLang="en-US" smtClean="0"/>
              <a:t>fossils dating from about 770 million years ago.</a:t>
            </a:r>
          </a:p>
        </p:txBody>
      </p:sp>
      <p:sp>
        <p:nvSpPr>
          <p:cNvPr id="1946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359237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dirty="0" smtClean="0"/>
              <a:t>Which of the following is an incorrect statement about sponges (phylum </a:t>
            </a:r>
            <a:r>
              <a:rPr lang="en-US" altLang="en-US" dirty="0" err="1" smtClean="0"/>
              <a:t>Porifera</a:t>
            </a:r>
            <a:r>
              <a:rPr lang="en-US" altLang="en-US" dirty="0" smtClean="0"/>
              <a:t>)?</a:t>
            </a:r>
          </a:p>
        </p:txBody>
      </p:sp>
      <p:sp>
        <p:nvSpPr>
          <p:cNvPr id="20483" name="Rectangle 3"/>
          <p:cNvSpPr>
            <a:spLocks noGrp="1" noChangeArrowheads="1"/>
          </p:cNvSpPr>
          <p:nvPr>
            <p:ph idx="1"/>
          </p:nvPr>
        </p:nvSpPr>
        <p:spPr/>
        <p:txBody>
          <a:bodyPr/>
          <a:lstStyle/>
          <a:p>
            <a:r>
              <a:rPr lang="en-US" altLang="en-US" dirty="0" smtClean="0"/>
              <a:t>Current phylogenetic studies indicate that they are monophyletic.</a:t>
            </a:r>
          </a:p>
          <a:p>
            <a:r>
              <a:rPr lang="en-US" altLang="en-US" dirty="0" smtClean="0"/>
              <a:t>They </a:t>
            </a:r>
            <a:r>
              <a:rPr lang="en-US" altLang="en-US" dirty="0"/>
              <a:t>are </a:t>
            </a:r>
            <a:r>
              <a:rPr lang="en-US" altLang="en-US" dirty="0" err="1"/>
              <a:t>eumetazoans</a:t>
            </a:r>
            <a:r>
              <a:rPr lang="en-US" altLang="en-US" dirty="0" smtClean="0"/>
              <a:t>.</a:t>
            </a:r>
          </a:p>
          <a:p>
            <a:r>
              <a:rPr lang="en-US" altLang="en-US" dirty="0" smtClean="0"/>
              <a:t>They lack true tissues.</a:t>
            </a:r>
          </a:p>
          <a:p>
            <a:r>
              <a:rPr lang="en-US" altLang="en-US" dirty="0" smtClean="0"/>
              <a:t>Their collar cells engulf bacteria and food particles by phagocytosis.</a:t>
            </a:r>
          </a:p>
          <a:p>
            <a:r>
              <a:rPr lang="en-US" altLang="en-US" dirty="0" smtClean="0"/>
              <a:t>They were formerly mistaken for plants since they are sedentary.</a:t>
            </a:r>
          </a:p>
        </p:txBody>
      </p:sp>
      <p:sp>
        <p:nvSpPr>
          <p:cNvPr id="2048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2713043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a:t>Which of the following is an incorrect statement about sponges (phylum </a:t>
            </a:r>
            <a:r>
              <a:rPr lang="en-US" altLang="en-US" dirty="0" err="1"/>
              <a:t>Porifera</a:t>
            </a:r>
            <a:r>
              <a:rPr lang="en-US" altLang="en-US" dirty="0"/>
              <a:t>)?</a:t>
            </a:r>
            <a:endParaRPr lang="en-US" altLang="en-US" dirty="0" smtClean="0"/>
          </a:p>
        </p:txBody>
      </p:sp>
      <p:sp>
        <p:nvSpPr>
          <p:cNvPr id="21507" name="Rectangle 3"/>
          <p:cNvSpPr>
            <a:spLocks noGrp="1" noChangeArrowheads="1"/>
          </p:cNvSpPr>
          <p:nvPr>
            <p:ph idx="1"/>
          </p:nvPr>
        </p:nvSpPr>
        <p:spPr/>
        <p:txBody>
          <a:bodyPr/>
          <a:lstStyle/>
          <a:p>
            <a:r>
              <a:rPr lang="en-US" altLang="en-US" dirty="0"/>
              <a:t>Current phylogenetic studies indicate that they are monophyletic.</a:t>
            </a:r>
          </a:p>
          <a:p>
            <a:r>
              <a:rPr lang="en-US" altLang="en-US" b="1" dirty="0"/>
              <a:t>They are </a:t>
            </a:r>
            <a:r>
              <a:rPr lang="en-US" altLang="en-US" b="1" dirty="0" err="1"/>
              <a:t>eumetazoans</a:t>
            </a:r>
            <a:r>
              <a:rPr lang="en-US" altLang="en-US" b="1" dirty="0"/>
              <a:t>.</a:t>
            </a:r>
          </a:p>
          <a:p>
            <a:r>
              <a:rPr lang="en-US" altLang="en-US" dirty="0"/>
              <a:t>They lack true tissues.</a:t>
            </a:r>
          </a:p>
          <a:p>
            <a:r>
              <a:rPr lang="en-US" altLang="en-US" dirty="0"/>
              <a:t>Their collar cells engulf bacteria and food particles by phagocytosis.</a:t>
            </a:r>
          </a:p>
          <a:p>
            <a:r>
              <a:rPr lang="en-US" altLang="en-US" dirty="0"/>
              <a:t>They were formerly mistaken for plants since they are sedentary.</a:t>
            </a:r>
          </a:p>
        </p:txBody>
      </p:sp>
      <p:sp>
        <p:nvSpPr>
          <p:cNvPr id="2150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84414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mtClean="0"/>
              <a:t>What should animals with radial symmetry be better able to do than those with bilateral symmetry?</a:t>
            </a:r>
          </a:p>
        </p:txBody>
      </p:sp>
      <p:sp>
        <p:nvSpPr>
          <p:cNvPr id="4099" name="Rectangle 3"/>
          <p:cNvSpPr>
            <a:spLocks noGrp="1" noChangeArrowheads="1"/>
          </p:cNvSpPr>
          <p:nvPr>
            <p:ph idx="1"/>
          </p:nvPr>
        </p:nvSpPr>
        <p:spPr/>
        <p:txBody>
          <a:bodyPr/>
          <a:lstStyle/>
          <a:p>
            <a:r>
              <a:rPr lang="en-US" altLang="en-US" dirty="0" smtClean="0"/>
              <a:t>move quickly in one direction</a:t>
            </a:r>
          </a:p>
          <a:p>
            <a:r>
              <a:rPr lang="en-US" altLang="en-US" dirty="0" smtClean="0"/>
              <a:t>detect threats from above and below equally well</a:t>
            </a:r>
          </a:p>
          <a:p>
            <a:r>
              <a:rPr lang="en-US" altLang="en-US" dirty="0" smtClean="0"/>
              <a:t>deal effectively with food distributed homogeneously in 360</a:t>
            </a:r>
            <a:r>
              <a:rPr lang="en-US" altLang="en-US" dirty="0" smtClean="0">
                <a:sym typeface="Symbol" pitchFamily="18" charset="2"/>
              </a:rPr>
              <a:t></a:t>
            </a:r>
            <a:endParaRPr lang="en-US" altLang="en-US" dirty="0" smtClean="0"/>
          </a:p>
          <a:p>
            <a:r>
              <a:rPr lang="en-US" altLang="en-US" dirty="0" smtClean="0"/>
              <a:t>focus attention in a single direction</a:t>
            </a:r>
          </a:p>
        </p:txBody>
      </p:sp>
      <p:sp>
        <p:nvSpPr>
          <p:cNvPr id="410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586914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dirty="0" err="1" smtClean="0"/>
              <a:t>Ediacaran</a:t>
            </a:r>
            <a:r>
              <a:rPr lang="en-US" altLang="en-US" dirty="0" smtClean="0"/>
              <a:t> life-forms declined during the Cambrian explosion for all of the following reasons except</a:t>
            </a:r>
          </a:p>
        </p:txBody>
      </p:sp>
      <p:sp>
        <p:nvSpPr>
          <p:cNvPr id="22531" name="Rectangle 3"/>
          <p:cNvSpPr>
            <a:spLocks noGrp="1" noChangeArrowheads="1"/>
          </p:cNvSpPr>
          <p:nvPr>
            <p:ph idx="1"/>
          </p:nvPr>
        </p:nvSpPr>
        <p:spPr/>
        <p:txBody>
          <a:bodyPr/>
          <a:lstStyle/>
          <a:p>
            <a:r>
              <a:rPr lang="en-US" altLang="en-US" dirty="0" smtClean="0"/>
              <a:t>genetic changes affecting the regulation of developmental genes facilitated the evolution of new body forms.</a:t>
            </a:r>
          </a:p>
          <a:p>
            <a:r>
              <a:rPr lang="en-US" altLang="en-US" dirty="0" smtClean="0"/>
              <a:t>there were novel adaptations in locomotion of predators. </a:t>
            </a:r>
          </a:p>
          <a:p>
            <a:r>
              <a:rPr lang="en-US" altLang="en-US" dirty="0" smtClean="0"/>
              <a:t>prey species acquired protective shells. </a:t>
            </a:r>
          </a:p>
          <a:p>
            <a:r>
              <a:rPr lang="en-US" altLang="en-US" dirty="0" smtClean="0"/>
              <a:t>natural selection led to the rise of </a:t>
            </a:r>
            <a:r>
              <a:rPr lang="en-US" altLang="en-US" dirty="0" err="1" smtClean="0"/>
              <a:t>bilaterian</a:t>
            </a:r>
            <a:r>
              <a:rPr lang="en-US" altLang="en-US" dirty="0" smtClean="0"/>
              <a:t> phyla.</a:t>
            </a:r>
          </a:p>
          <a:p>
            <a:r>
              <a:rPr lang="en-US" altLang="en-US" dirty="0" smtClean="0"/>
              <a:t>a decrease in atmospheric oxygen allowed species with lower metabolic rates to thrive.</a:t>
            </a:r>
          </a:p>
          <a:p>
            <a:endParaRPr lang="en-US" altLang="en-US" dirty="0" smtClean="0"/>
          </a:p>
        </p:txBody>
      </p:sp>
      <p:sp>
        <p:nvSpPr>
          <p:cNvPr id="2253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7948114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dirty="0" err="1" smtClean="0"/>
              <a:t>Ediacaran</a:t>
            </a:r>
            <a:r>
              <a:rPr lang="en-US" altLang="en-US" dirty="0" smtClean="0"/>
              <a:t> life-forms declined during the Cambrian explosion for all of the following reasons except</a:t>
            </a:r>
          </a:p>
        </p:txBody>
      </p:sp>
      <p:sp>
        <p:nvSpPr>
          <p:cNvPr id="23555" name="Rectangle 3"/>
          <p:cNvSpPr>
            <a:spLocks noGrp="1" noChangeArrowheads="1"/>
          </p:cNvSpPr>
          <p:nvPr>
            <p:ph idx="1"/>
          </p:nvPr>
        </p:nvSpPr>
        <p:spPr/>
        <p:txBody>
          <a:bodyPr/>
          <a:lstStyle/>
          <a:p>
            <a:r>
              <a:rPr lang="en-US" altLang="en-US" dirty="0"/>
              <a:t>genetic changes affecting the regulation of developmental genes facilitated the evolution of new body forms.</a:t>
            </a:r>
          </a:p>
          <a:p>
            <a:r>
              <a:rPr lang="en-US" altLang="en-US" dirty="0"/>
              <a:t>there were novel adaptations in locomotion of predators. </a:t>
            </a:r>
          </a:p>
          <a:p>
            <a:r>
              <a:rPr lang="en-US" altLang="en-US" dirty="0"/>
              <a:t>prey species acquired protective shells. </a:t>
            </a:r>
          </a:p>
          <a:p>
            <a:r>
              <a:rPr lang="en-US" altLang="en-US" dirty="0"/>
              <a:t>natural selection led to the rise of </a:t>
            </a:r>
            <a:r>
              <a:rPr lang="en-US" altLang="en-US" dirty="0" err="1"/>
              <a:t>bilaterian</a:t>
            </a:r>
            <a:r>
              <a:rPr lang="en-US" altLang="en-US" dirty="0"/>
              <a:t> phyla.</a:t>
            </a:r>
          </a:p>
          <a:p>
            <a:r>
              <a:rPr lang="en-US" altLang="en-US" b="1" dirty="0"/>
              <a:t>a decrease in atmospheric oxygen allowed species with lower metabolic rates to thrive</a:t>
            </a:r>
            <a:r>
              <a:rPr lang="en-US" altLang="en-US" b="1" dirty="0" smtClean="0"/>
              <a:t>.</a:t>
            </a:r>
            <a:endParaRPr lang="en-US" altLang="en-US" b="1" dirty="0"/>
          </a:p>
        </p:txBody>
      </p:sp>
      <p:sp>
        <p:nvSpPr>
          <p:cNvPr id="2355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9411167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mtClean="0"/>
              <a:t>Which of the following is not an embryonic germ layer?</a:t>
            </a:r>
            <a:endParaRPr lang="en-US" altLang="en-US" dirty="0" smtClean="0"/>
          </a:p>
        </p:txBody>
      </p:sp>
      <p:sp>
        <p:nvSpPr>
          <p:cNvPr id="24579" name="Rectangle 3"/>
          <p:cNvSpPr>
            <a:spLocks noGrp="1" noChangeArrowheads="1"/>
          </p:cNvSpPr>
          <p:nvPr>
            <p:ph idx="1"/>
          </p:nvPr>
        </p:nvSpPr>
        <p:spPr/>
        <p:txBody>
          <a:bodyPr/>
          <a:lstStyle/>
          <a:p>
            <a:r>
              <a:rPr lang="en-US" altLang="en-US" smtClean="0"/>
              <a:t>ectoderm</a:t>
            </a:r>
          </a:p>
          <a:p>
            <a:r>
              <a:rPr lang="en-US" altLang="en-US" smtClean="0"/>
              <a:t>endoderm</a:t>
            </a:r>
          </a:p>
          <a:p>
            <a:r>
              <a:rPr lang="en-US" altLang="en-US" smtClean="0"/>
              <a:t>periderm</a:t>
            </a:r>
          </a:p>
          <a:p>
            <a:r>
              <a:rPr lang="en-US" altLang="en-US" smtClean="0"/>
              <a:t>mesoderm</a:t>
            </a:r>
          </a:p>
        </p:txBody>
      </p:sp>
      <p:sp>
        <p:nvSpPr>
          <p:cNvPr id="2458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9091271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smtClean="0"/>
              <a:t>Which of the following is not an embryonic germ layer?</a:t>
            </a:r>
            <a:endParaRPr lang="en-US" altLang="en-US" dirty="0" smtClean="0"/>
          </a:p>
        </p:txBody>
      </p:sp>
      <p:sp>
        <p:nvSpPr>
          <p:cNvPr id="25603" name="Rectangle 3"/>
          <p:cNvSpPr>
            <a:spLocks noGrp="1" noChangeArrowheads="1"/>
          </p:cNvSpPr>
          <p:nvPr>
            <p:ph idx="1"/>
          </p:nvPr>
        </p:nvSpPr>
        <p:spPr/>
        <p:txBody>
          <a:bodyPr/>
          <a:lstStyle/>
          <a:p>
            <a:r>
              <a:rPr lang="en-US" altLang="en-US" smtClean="0"/>
              <a:t>ectoderm</a:t>
            </a:r>
          </a:p>
          <a:p>
            <a:r>
              <a:rPr lang="en-US" altLang="en-US" smtClean="0"/>
              <a:t>endoderm</a:t>
            </a:r>
          </a:p>
          <a:p>
            <a:r>
              <a:rPr lang="en-US" altLang="en-US" b="1" smtClean="0"/>
              <a:t>periderm</a:t>
            </a:r>
          </a:p>
          <a:p>
            <a:r>
              <a:rPr lang="en-US" altLang="en-US" smtClean="0"/>
              <a:t>mesoderm</a:t>
            </a:r>
          </a:p>
        </p:txBody>
      </p:sp>
      <p:sp>
        <p:nvSpPr>
          <p:cNvPr id="2560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2560638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smtClean="0"/>
              <a:t>The functions of a coelom in </a:t>
            </a:r>
            <a:r>
              <a:rPr lang="en-US" altLang="en-US" dirty="0" err="1" smtClean="0"/>
              <a:t>bilaterians</a:t>
            </a:r>
            <a:r>
              <a:rPr lang="en-US" altLang="en-US" dirty="0" smtClean="0"/>
              <a:t> include all of the following except</a:t>
            </a:r>
          </a:p>
        </p:txBody>
      </p:sp>
      <p:sp>
        <p:nvSpPr>
          <p:cNvPr id="26627" name="Rectangle 3"/>
          <p:cNvSpPr>
            <a:spLocks noGrp="1" noChangeArrowheads="1"/>
          </p:cNvSpPr>
          <p:nvPr>
            <p:ph idx="1"/>
          </p:nvPr>
        </p:nvSpPr>
        <p:spPr/>
        <p:txBody>
          <a:bodyPr/>
          <a:lstStyle/>
          <a:p>
            <a:r>
              <a:rPr lang="en-US" altLang="en-US" dirty="0" smtClean="0"/>
              <a:t>keeping heartbeat or intestinal movement from affecting body surface</a:t>
            </a:r>
          </a:p>
          <a:p>
            <a:r>
              <a:rPr lang="en-US" altLang="en-US" dirty="0" smtClean="0"/>
              <a:t>providing a hydrostatic skeleton</a:t>
            </a:r>
          </a:p>
          <a:p>
            <a:r>
              <a:rPr lang="en-US" altLang="en-US" dirty="0" smtClean="0"/>
              <a:t>digesting food</a:t>
            </a:r>
          </a:p>
          <a:p>
            <a:r>
              <a:rPr lang="en-US" altLang="en-US" dirty="0" smtClean="0"/>
              <a:t>cushioning organs</a:t>
            </a:r>
          </a:p>
        </p:txBody>
      </p:sp>
      <p:sp>
        <p:nvSpPr>
          <p:cNvPr id="2662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6621533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dirty="0"/>
              <a:t>The functions of a coelom in </a:t>
            </a:r>
            <a:r>
              <a:rPr lang="en-US" altLang="en-US" dirty="0" err="1"/>
              <a:t>bilaterians</a:t>
            </a:r>
            <a:r>
              <a:rPr lang="en-US" altLang="en-US" dirty="0"/>
              <a:t> include all of the following except</a:t>
            </a:r>
            <a:endParaRPr lang="en-US" altLang="en-US" dirty="0" smtClean="0"/>
          </a:p>
        </p:txBody>
      </p:sp>
      <p:sp>
        <p:nvSpPr>
          <p:cNvPr id="27651" name="Rectangle 3"/>
          <p:cNvSpPr>
            <a:spLocks noGrp="1" noChangeArrowheads="1"/>
          </p:cNvSpPr>
          <p:nvPr>
            <p:ph idx="1"/>
          </p:nvPr>
        </p:nvSpPr>
        <p:spPr/>
        <p:txBody>
          <a:bodyPr/>
          <a:lstStyle/>
          <a:p>
            <a:r>
              <a:rPr lang="en-US" altLang="en-US" dirty="0"/>
              <a:t>keeping heartbeat or intestinal movement from affecting body surface</a:t>
            </a:r>
          </a:p>
          <a:p>
            <a:r>
              <a:rPr lang="en-US" altLang="en-US" dirty="0"/>
              <a:t>providing a hydrostatic skeleton</a:t>
            </a:r>
          </a:p>
          <a:p>
            <a:r>
              <a:rPr lang="en-US" altLang="en-US" b="1" dirty="0"/>
              <a:t>digesting food</a:t>
            </a:r>
          </a:p>
          <a:p>
            <a:r>
              <a:rPr lang="en-US" altLang="en-US" dirty="0"/>
              <a:t>cushioning organs</a:t>
            </a:r>
          </a:p>
        </p:txBody>
      </p:sp>
      <p:sp>
        <p:nvSpPr>
          <p:cNvPr id="2765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4361478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Which is the most species-rich of all the animal groups?</a:t>
            </a:r>
          </a:p>
        </p:txBody>
      </p:sp>
      <p:sp>
        <p:nvSpPr>
          <p:cNvPr id="28675" name="Rectangle 3"/>
          <p:cNvSpPr>
            <a:spLocks noGrp="1" noChangeArrowheads="1"/>
          </p:cNvSpPr>
          <p:nvPr>
            <p:ph idx="1"/>
          </p:nvPr>
        </p:nvSpPr>
        <p:spPr/>
        <p:txBody>
          <a:bodyPr/>
          <a:lstStyle/>
          <a:p>
            <a:r>
              <a:rPr lang="en-US" altLang="en-US" dirty="0" smtClean="0"/>
              <a:t>Bacteria</a:t>
            </a:r>
          </a:p>
          <a:p>
            <a:r>
              <a:rPr lang="en-US" altLang="en-US" dirty="0" err="1" smtClean="0"/>
              <a:t>Crustacea</a:t>
            </a:r>
            <a:endParaRPr lang="en-US" altLang="en-US" dirty="0" smtClean="0"/>
          </a:p>
          <a:p>
            <a:r>
              <a:rPr lang="en-US" altLang="en-US" dirty="0" err="1" smtClean="0"/>
              <a:t>Chordata</a:t>
            </a:r>
            <a:endParaRPr lang="en-US" altLang="en-US" dirty="0" smtClean="0"/>
          </a:p>
          <a:p>
            <a:r>
              <a:rPr lang="en-US" altLang="en-US" dirty="0" err="1" smtClean="0"/>
              <a:t>Arthropoda</a:t>
            </a:r>
            <a:endParaRPr lang="en-US" altLang="en-US" dirty="0" smtClean="0"/>
          </a:p>
          <a:p>
            <a:r>
              <a:rPr lang="en-US" altLang="en-US" dirty="0" smtClean="0"/>
              <a:t>amniotes</a:t>
            </a:r>
          </a:p>
          <a:p>
            <a:endParaRPr lang="en-US" altLang="en-US" dirty="0" smtClean="0"/>
          </a:p>
        </p:txBody>
      </p:sp>
      <p:sp>
        <p:nvSpPr>
          <p:cNvPr id="2867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27118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smtClean="0"/>
              <a:t>Which is the most species-rich of all the animal groups?</a:t>
            </a:r>
          </a:p>
        </p:txBody>
      </p:sp>
      <p:sp>
        <p:nvSpPr>
          <p:cNvPr id="29699" name="Rectangle 3"/>
          <p:cNvSpPr>
            <a:spLocks noGrp="1" noChangeArrowheads="1"/>
          </p:cNvSpPr>
          <p:nvPr>
            <p:ph idx="1"/>
          </p:nvPr>
        </p:nvSpPr>
        <p:spPr/>
        <p:txBody>
          <a:bodyPr/>
          <a:lstStyle/>
          <a:p>
            <a:r>
              <a:rPr lang="en-US" altLang="en-US" dirty="0" smtClean="0"/>
              <a:t>Bacteria</a:t>
            </a:r>
          </a:p>
          <a:p>
            <a:r>
              <a:rPr lang="en-US" altLang="en-US" dirty="0" err="1" smtClean="0"/>
              <a:t>Crustacea</a:t>
            </a:r>
            <a:endParaRPr lang="en-US" altLang="en-US" dirty="0" smtClean="0"/>
          </a:p>
          <a:p>
            <a:r>
              <a:rPr lang="en-US" altLang="en-US" dirty="0" err="1" smtClean="0"/>
              <a:t>Chordata</a:t>
            </a:r>
            <a:endParaRPr lang="en-US" altLang="en-US" dirty="0" smtClean="0"/>
          </a:p>
          <a:p>
            <a:r>
              <a:rPr lang="en-US" altLang="en-US" b="1" dirty="0" err="1" smtClean="0"/>
              <a:t>Arthropoda</a:t>
            </a:r>
            <a:endParaRPr lang="en-US" altLang="en-US" b="1" dirty="0" smtClean="0"/>
          </a:p>
          <a:p>
            <a:r>
              <a:rPr lang="en-US" altLang="en-US" dirty="0" smtClean="0"/>
              <a:t>amniotes</a:t>
            </a:r>
          </a:p>
          <a:p>
            <a:endParaRPr lang="en-US" altLang="en-US" dirty="0" smtClean="0"/>
          </a:p>
        </p:txBody>
      </p:sp>
      <p:sp>
        <p:nvSpPr>
          <p:cNvPr id="2970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1735807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Based on the phylogeny in the figure, which vertebrate group would have jaws and a mineralized skeleton, lungs or lung derivatives, and lobed fins but no limbs with digits?</a:t>
            </a:r>
          </a:p>
        </p:txBody>
      </p:sp>
      <p:sp>
        <p:nvSpPr>
          <p:cNvPr id="30723" name="Rectangle 3"/>
          <p:cNvSpPr>
            <a:spLocks noGrp="1" noChangeArrowheads="1"/>
          </p:cNvSpPr>
          <p:nvPr>
            <p:ph idx="1"/>
          </p:nvPr>
        </p:nvSpPr>
        <p:spPr/>
        <p:txBody>
          <a:bodyPr/>
          <a:lstStyle/>
          <a:p>
            <a:r>
              <a:rPr lang="en-US" altLang="en-US" dirty="0" err="1" smtClean="0"/>
              <a:t>Actinistia</a:t>
            </a:r>
            <a:endParaRPr lang="en-US" altLang="en-US" dirty="0" smtClean="0"/>
          </a:p>
          <a:p>
            <a:r>
              <a:rPr lang="en-US" altLang="en-US" dirty="0" err="1" smtClean="0"/>
              <a:t>Dipnoi</a:t>
            </a:r>
            <a:endParaRPr lang="en-US" altLang="en-US" dirty="0" smtClean="0"/>
          </a:p>
          <a:p>
            <a:r>
              <a:rPr lang="en-US" altLang="en-US" dirty="0" err="1" smtClean="0"/>
              <a:t>Tetrapoda</a:t>
            </a:r>
            <a:endParaRPr lang="en-US" altLang="en-US" dirty="0" smtClean="0"/>
          </a:p>
          <a:p>
            <a:r>
              <a:rPr lang="en-US" altLang="en-US" dirty="0" err="1" smtClean="0"/>
              <a:t>Actinopterygii</a:t>
            </a:r>
            <a:endParaRPr lang="en-US" altLang="en-US" dirty="0" smtClean="0"/>
          </a:p>
          <a:p>
            <a:r>
              <a:rPr lang="en-US" altLang="en-US" dirty="0" err="1" smtClean="0"/>
              <a:t>Chondrichthyes</a:t>
            </a:r>
            <a:endParaRPr lang="en-US" altLang="en-US" dirty="0" smtClean="0"/>
          </a:p>
        </p:txBody>
      </p:sp>
      <p:sp>
        <p:nvSpPr>
          <p:cNvPr id="3072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b="2807"/>
          <a:stretch/>
        </p:blipFill>
        <p:spPr>
          <a:xfrm>
            <a:off x="3086100" y="2084781"/>
            <a:ext cx="5724596" cy="4099497"/>
          </a:xfrm>
          <a:prstGeom prst="rect">
            <a:avLst/>
          </a:prstGeom>
        </p:spPr>
      </p:pic>
    </p:spTree>
    <p:extLst>
      <p:ext uri="{BB962C8B-B14F-4D97-AF65-F5344CB8AC3E}">
        <p14:creationId xmlns:p14="http://schemas.microsoft.com/office/powerpoint/2010/main" val="1921481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dirty="0" smtClean="0"/>
              <a:t>Based on the phylogeny in the figure, which vertebrate group would have jaws and a mineralized skeleton, lungs or lung derivatives, and lobed fins but no limbs with digits?</a:t>
            </a:r>
          </a:p>
        </p:txBody>
      </p:sp>
      <p:sp>
        <p:nvSpPr>
          <p:cNvPr id="31747" name="Rectangle 3"/>
          <p:cNvSpPr>
            <a:spLocks noGrp="1" noChangeArrowheads="1"/>
          </p:cNvSpPr>
          <p:nvPr>
            <p:ph idx="1"/>
          </p:nvPr>
        </p:nvSpPr>
        <p:spPr/>
        <p:txBody>
          <a:bodyPr/>
          <a:lstStyle/>
          <a:p>
            <a:r>
              <a:rPr lang="en-US" altLang="en-US" smtClean="0"/>
              <a:t>Actinistia</a:t>
            </a:r>
          </a:p>
          <a:p>
            <a:r>
              <a:rPr lang="en-US" altLang="en-US" b="1" smtClean="0"/>
              <a:t>Dipnoi</a:t>
            </a:r>
          </a:p>
          <a:p>
            <a:r>
              <a:rPr lang="en-US" altLang="en-US" smtClean="0"/>
              <a:t>Tetrapoda</a:t>
            </a:r>
          </a:p>
          <a:p>
            <a:r>
              <a:rPr lang="en-US" altLang="en-US" smtClean="0"/>
              <a:t>Actinopterygii</a:t>
            </a:r>
          </a:p>
          <a:p>
            <a:r>
              <a:rPr lang="en-US" altLang="en-US" smtClean="0"/>
              <a:t>Chondrichthyes</a:t>
            </a:r>
          </a:p>
        </p:txBody>
      </p:sp>
      <p:sp>
        <p:nvSpPr>
          <p:cNvPr id="317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2807"/>
          <a:stretch/>
        </p:blipFill>
        <p:spPr>
          <a:xfrm>
            <a:off x="3086100" y="2084781"/>
            <a:ext cx="5724596" cy="4099497"/>
          </a:xfrm>
          <a:prstGeom prst="rect">
            <a:avLst/>
          </a:prstGeom>
        </p:spPr>
      </p:pic>
    </p:spTree>
    <p:extLst>
      <p:ext uri="{BB962C8B-B14F-4D97-AF65-F5344CB8AC3E}">
        <p14:creationId xmlns:p14="http://schemas.microsoft.com/office/powerpoint/2010/main" val="31649595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smtClean="0"/>
              <a:t>What should animals with radial symmetry be better able to do than those with bilateral symmetry?</a:t>
            </a:r>
          </a:p>
        </p:txBody>
      </p:sp>
      <p:sp>
        <p:nvSpPr>
          <p:cNvPr id="5123" name="Rectangle 3"/>
          <p:cNvSpPr>
            <a:spLocks noGrp="1" noChangeArrowheads="1"/>
          </p:cNvSpPr>
          <p:nvPr>
            <p:ph idx="1"/>
          </p:nvPr>
        </p:nvSpPr>
        <p:spPr/>
        <p:txBody>
          <a:bodyPr/>
          <a:lstStyle/>
          <a:p>
            <a:r>
              <a:rPr lang="en-US" altLang="en-US" dirty="0"/>
              <a:t>move quickly in one direction</a:t>
            </a:r>
          </a:p>
          <a:p>
            <a:r>
              <a:rPr lang="en-US" altLang="en-US" dirty="0"/>
              <a:t>detect threats from above and below equally well</a:t>
            </a:r>
          </a:p>
          <a:p>
            <a:r>
              <a:rPr lang="en-US" altLang="en-US" b="1" dirty="0"/>
              <a:t>deal effectively with food </a:t>
            </a:r>
            <a:r>
              <a:rPr lang="en-US" altLang="en-US" b="1" dirty="0" smtClean="0"/>
              <a:t>distributed homogeneously </a:t>
            </a:r>
            <a:r>
              <a:rPr lang="en-US" altLang="en-US" b="1" dirty="0"/>
              <a:t>in 360</a:t>
            </a:r>
            <a:r>
              <a:rPr lang="en-US" altLang="en-US" b="1" dirty="0">
                <a:sym typeface="Symbol" pitchFamily="18" charset="2"/>
              </a:rPr>
              <a:t></a:t>
            </a:r>
            <a:endParaRPr lang="en-US" altLang="en-US" b="1" dirty="0"/>
          </a:p>
          <a:p>
            <a:r>
              <a:rPr lang="en-US" altLang="en-US" dirty="0"/>
              <a:t>focus attention in a single direction</a:t>
            </a:r>
          </a:p>
        </p:txBody>
      </p:sp>
      <p:sp>
        <p:nvSpPr>
          <p:cNvPr id="512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0655679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dirty="0" smtClean="0"/>
              <a:t>In comparing the plants, insects, and vertebrates that colonized land, which of the following is not true?</a:t>
            </a:r>
          </a:p>
        </p:txBody>
      </p:sp>
      <p:sp>
        <p:nvSpPr>
          <p:cNvPr id="32771" name="Rectangle 3"/>
          <p:cNvSpPr>
            <a:spLocks noGrp="1" noChangeArrowheads="1"/>
          </p:cNvSpPr>
          <p:nvPr>
            <p:ph idx="1"/>
          </p:nvPr>
        </p:nvSpPr>
        <p:spPr/>
        <p:txBody>
          <a:bodyPr/>
          <a:lstStyle/>
          <a:p>
            <a:r>
              <a:rPr lang="en-US" altLang="en-US" dirty="0" smtClean="0"/>
              <a:t>Roots, lignin, stems, vascular systems, cuticle, and stomata evolved after the split between the aquatic and terrestrial plants.</a:t>
            </a:r>
          </a:p>
          <a:p>
            <a:r>
              <a:rPr lang="en-US" altLang="en-US" dirty="0" smtClean="0"/>
              <a:t>The evolutionary changes involved in the insect and vertebrate transition to terrestrial life were more extensive than those of plants.</a:t>
            </a:r>
          </a:p>
          <a:p>
            <a:r>
              <a:rPr lang="en-US" altLang="en-US" dirty="0" smtClean="0"/>
              <a:t>Plants that colonized land bore little resemblance to their aquatic relatives</a:t>
            </a:r>
          </a:p>
          <a:p>
            <a:r>
              <a:rPr lang="en-US" altLang="en-US" dirty="0" smtClean="0"/>
              <a:t>Plants have more derived characters than either insects or vertebrates.</a:t>
            </a:r>
          </a:p>
        </p:txBody>
      </p:sp>
      <p:sp>
        <p:nvSpPr>
          <p:cNvPr id="327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415450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7" name="Rectangle 2"/>
          <p:cNvSpPr>
            <a:spLocks noGrp="1" noChangeArrowheads="1"/>
          </p:cNvSpPr>
          <p:nvPr>
            <p:ph type="title"/>
          </p:nvPr>
        </p:nvSpPr>
        <p:spPr>
          <a:xfrm>
            <a:off x="182563" y="182563"/>
            <a:ext cx="8775700" cy="822325"/>
          </a:xfrm>
        </p:spPr>
        <p:txBody>
          <a:bodyPr/>
          <a:lstStyle/>
          <a:p>
            <a:r>
              <a:rPr lang="en-US" altLang="en-US" dirty="0" smtClean="0"/>
              <a:t>In comparing the plants, insects, and vertebrates that colonized land, which of the following is not true?</a:t>
            </a:r>
          </a:p>
        </p:txBody>
      </p:sp>
      <p:sp>
        <p:nvSpPr>
          <p:cNvPr id="8" name="Rectangle 3"/>
          <p:cNvSpPr>
            <a:spLocks noGrp="1" noChangeArrowheads="1"/>
          </p:cNvSpPr>
          <p:nvPr>
            <p:ph idx="1"/>
          </p:nvPr>
        </p:nvSpPr>
        <p:spPr>
          <a:xfrm>
            <a:off x="144463" y="1123950"/>
            <a:ext cx="8775700" cy="5229225"/>
          </a:xfrm>
        </p:spPr>
        <p:txBody>
          <a:bodyPr/>
          <a:lstStyle/>
          <a:p>
            <a:r>
              <a:rPr lang="en-US" altLang="en-US" dirty="0" smtClean="0"/>
              <a:t>Roots, lignin, stems, vascular systems, cuticle, and stomata evolved after the split between the aquatic and terrestrial plants.</a:t>
            </a:r>
          </a:p>
          <a:p>
            <a:r>
              <a:rPr lang="en-US" altLang="en-US" b="1" dirty="0" smtClean="0"/>
              <a:t>The evolutionary changes involved in the insect and vertebrate transition to terrestrial life were more extensive than those of plants.</a:t>
            </a:r>
          </a:p>
          <a:p>
            <a:r>
              <a:rPr lang="en-US" altLang="en-US" dirty="0" smtClean="0"/>
              <a:t>Plants that colonized land bore little resemblance to their aquatic relatives</a:t>
            </a:r>
          </a:p>
          <a:p>
            <a:r>
              <a:rPr lang="en-US" altLang="en-US" dirty="0" smtClean="0"/>
              <a:t>Plants have more derived characters than either insects or vertebrates.</a:t>
            </a:r>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5650374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smtClean="0"/>
              <a:t>The “</a:t>
            </a:r>
            <a:r>
              <a:rPr lang="en-US" altLang="en-US" dirty="0" err="1" smtClean="0"/>
              <a:t>fishapod</a:t>
            </a:r>
            <a:r>
              <a:rPr lang="en-US" altLang="en-US" dirty="0" smtClean="0"/>
              <a:t>” </a:t>
            </a:r>
            <a:r>
              <a:rPr lang="en-US" altLang="en-US" i="1" dirty="0" err="1" smtClean="0"/>
              <a:t>Tiktaalik</a:t>
            </a:r>
            <a:r>
              <a:rPr lang="en-US" altLang="en-US" dirty="0" smtClean="0"/>
              <a:t> had fins, gills, and lungs and was covered with scales, but also possessed tetrapod traits like a wrist, ribs, neck, and front fin bones with the same basic pattern as all limbed animals, suggesting that</a:t>
            </a:r>
          </a:p>
        </p:txBody>
      </p:sp>
      <p:sp>
        <p:nvSpPr>
          <p:cNvPr id="34819" name="Rectangle 3"/>
          <p:cNvSpPr>
            <a:spLocks noGrp="1" noChangeArrowheads="1"/>
          </p:cNvSpPr>
          <p:nvPr>
            <p:ph idx="1"/>
          </p:nvPr>
        </p:nvSpPr>
        <p:spPr/>
        <p:txBody>
          <a:bodyPr/>
          <a:lstStyle/>
          <a:p>
            <a:r>
              <a:rPr lang="en-US" altLang="en-US" dirty="0" smtClean="0"/>
              <a:t>it was mostly fish.</a:t>
            </a:r>
          </a:p>
          <a:p>
            <a:r>
              <a:rPr lang="en-US" altLang="en-US" dirty="0"/>
              <a:t>it was mostly </a:t>
            </a:r>
            <a:r>
              <a:rPr lang="en-US" altLang="en-US" dirty="0" smtClean="0"/>
              <a:t>tetrapod.</a:t>
            </a:r>
          </a:p>
          <a:p>
            <a:r>
              <a:rPr lang="en-US" altLang="en-US" dirty="0"/>
              <a:t>it </a:t>
            </a:r>
            <a:r>
              <a:rPr lang="en-US" altLang="en-US" dirty="0" smtClean="0"/>
              <a:t>predated the oldest known tetrapod.</a:t>
            </a:r>
          </a:p>
          <a:p>
            <a:r>
              <a:rPr lang="en-US" altLang="en-US" dirty="0"/>
              <a:t>it was able </a:t>
            </a:r>
            <a:r>
              <a:rPr lang="en-US" altLang="en-US" dirty="0" smtClean="0"/>
              <a:t>to walk on land.</a:t>
            </a:r>
          </a:p>
          <a:p>
            <a:r>
              <a:rPr lang="en-US" altLang="en-US" dirty="0" smtClean="0"/>
              <a:t>further studies may provide details on how the tetrapod body did not evolve from nowhere, but was modified from a preexisting body plan.</a:t>
            </a:r>
          </a:p>
          <a:p>
            <a:endParaRPr lang="en-US" altLang="en-US" dirty="0" smtClean="0"/>
          </a:p>
        </p:txBody>
      </p:sp>
      <p:sp>
        <p:nvSpPr>
          <p:cNvPr id="3482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38859341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7" name="Rectangle 2"/>
          <p:cNvSpPr>
            <a:spLocks noGrp="1" noChangeArrowheads="1"/>
          </p:cNvSpPr>
          <p:nvPr>
            <p:ph type="title"/>
          </p:nvPr>
        </p:nvSpPr>
        <p:spPr>
          <a:xfrm>
            <a:off x="182563" y="182563"/>
            <a:ext cx="8775700" cy="1593986"/>
          </a:xfrm>
        </p:spPr>
        <p:txBody>
          <a:bodyPr/>
          <a:lstStyle/>
          <a:p>
            <a:r>
              <a:rPr lang="en-US" altLang="en-US" dirty="0" smtClean="0"/>
              <a:t>The “</a:t>
            </a:r>
            <a:r>
              <a:rPr lang="en-US" altLang="en-US" dirty="0" err="1" smtClean="0"/>
              <a:t>fishapod</a:t>
            </a:r>
            <a:r>
              <a:rPr lang="en-US" altLang="en-US" dirty="0" smtClean="0"/>
              <a:t>” </a:t>
            </a:r>
            <a:r>
              <a:rPr lang="en-US" altLang="en-US" i="1" dirty="0" err="1" smtClean="0"/>
              <a:t>Tiktaalik</a:t>
            </a:r>
            <a:r>
              <a:rPr lang="en-US" altLang="en-US" dirty="0" smtClean="0"/>
              <a:t> had fins, gills, and lungs and was covered with scales, but also possessed tetrapod traits like a wrist, ribs, neck, and front fin bones with the same basic pattern as all limbed animals, suggesting that</a:t>
            </a:r>
          </a:p>
        </p:txBody>
      </p:sp>
      <p:sp>
        <p:nvSpPr>
          <p:cNvPr id="8" name="Rectangle 3"/>
          <p:cNvSpPr>
            <a:spLocks noGrp="1" noChangeArrowheads="1"/>
          </p:cNvSpPr>
          <p:nvPr>
            <p:ph idx="1"/>
          </p:nvPr>
        </p:nvSpPr>
        <p:spPr>
          <a:xfrm>
            <a:off x="144463" y="1915886"/>
            <a:ext cx="8775700" cy="4437289"/>
          </a:xfrm>
        </p:spPr>
        <p:txBody>
          <a:bodyPr/>
          <a:lstStyle/>
          <a:p>
            <a:r>
              <a:rPr lang="en-US" altLang="en-US" dirty="0" smtClean="0"/>
              <a:t>it was mostly fish.</a:t>
            </a:r>
          </a:p>
          <a:p>
            <a:r>
              <a:rPr lang="en-US" altLang="en-US" dirty="0"/>
              <a:t>it was mostly </a:t>
            </a:r>
            <a:r>
              <a:rPr lang="en-US" altLang="en-US" dirty="0" smtClean="0"/>
              <a:t>tetrapod.</a:t>
            </a:r>
          </a:p>
          <a:p>
            <a:r>
              <a:rPr lang="en-US" altLang="en-US" dirty="0"/>
              <a:t>it </a:t>
            </a:r>
            <a:r>
              <a:rPr lang="en-US" altLang="en-US" dirty="0" smtClean="0"/>
              <a:t>predated the oldest known tetrapod.</a:t>
            </a:r>
          </a:p>
          <a:p>
            <a:r>
              <a:rPr lang="en-US" altLang="en-US" dirty="0"/>
              <a:t>it was able </a:t>
            </a:r>
            <a:r>
              <a:rPr lang="en-US" altLang="en-US" dirty="0" smtClean="0"/>
              <a:t>to walk on land.</a:t>
            </a:r>
          </a:p>
          <a:p>
            <a:r>
              <a:rPr lang="en-US" altLang="en-US" b="1" dirty="0" smtClean="0"/>
              <a:t>further studies may provide details on how the tetrapod body did not evolve from nowhere, but was modified from a preexisting body plan.</a:t>
            </a:r>
          </a:p>
          <a:p>
            <a:endParaRPr lang="en-US" altLang="en-US" dirty="0" smtClean="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23382815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dirty="0" smtClean="0"/>
              <a:t>Study the graph. How does the fact that some northern cod species reach sexual maturity at an earlier age illustrate a human impact on cod evolution?</a:t>
            </a:r>
          </a:p>
        </p:txBody>
      </p:sp>
      <p:sp>
        <p:nvSpPr>
          <p:cNvPr id="3686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9" name="Rectangle 3"/>
          <p:cNvSpPr>
            <a:spLocks noGrp="1" noChangeArrowheads="1"/>
          </p:cNvSpPr>
          <p:nvPr>
            <p:ph idx="1"/>
          </p:nvPr>
        </p:nvSpPr>
        <p:spPr>
          <a:xfrm>
            <a:off x="144463" y="1550126"/>
            <a:ext cx="5028786" cy="4803049"/>
          </a:xfrm>
        </p:spPr>
        <p:txBody>
          <a:bodyPr/>
          <a:lstStyle/>
          <a:p>
            <a:r>
              <a:rPr lang="en-US" altLang="en-US" sz="2100" dirty="0" smtClean="0"/>
              <a:t>A smaller animal is more likely to become extinct than a larger one.</a:t>
            </a:r>
          </a:p>
          <a:p>
            <a:r>
              <a:rPr lang="en-US" altLang="en-US" sz="2100" dirty="0" smtClean="0"/>
              <a:t>Fish that reproduce when younger have fewer offspring and are likely to become extinct.</a:t>
            </a:r>
          </a:p>
          <a:p>
            <a:r>
              <a:rPr lang="en-US" altLang="en-US" sz="2100" dirty="0" smtClean="0"/>
              <a:t>Fish that are smaller are less attractive to other fish, don’t reproduce, and may become extinct.</a:t>
            </a:r>
          </a:p>
          <a:p>
            <a:r>
              <a:rPr lang="en-US" altLang="en-US" sz="2100" dirty="0" smtClean="0"/>
              <a:t>Since fisheries target large fish, natural selection favors smaller fish that mature earlier since they are more likely to reproduce before they are caught.</a:t>
            </a: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b="2954"/>
          <a:stretch/>
        </p:blipFill>
        <p:spPr>
          <a:xfrm>
            <a:off x="5099262" y="2142659"/>
            <a:ext cx="3891686" cy="2825446"/>
          </a:xfrm>
          <a:prstGeom prst="rect">
            <a:avLst/>
          </a:prstGeom>
        </p:spPr>
      </p:pic>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6725702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13" name="Rectangle 2"/>
          <p:cNvSpPr>
            <a:spLocks noGrp="1" noChangeArrowheads="1"/>
          </p:cNvSpPr>
          <p:nvPr>
            <p:ph type="title"/>
          </p:nvPr>
        </p:nvSpPr>
        <p:spPr>
          <a:xfrm>
            <a:off x="182563" y="182563"/>
            <a:ext cx="8775700" cy="1202100"/>
          </a:xfrm>
        </p:spPr>
        <p:txBody>
          <a:bodyPr/>
          <a:lstStyle/>
          <a:p>
            <a:r>
              <a:rPr lang="en-US" altLang="en-US" dirty="0" smtClean="0"/>
              <a:t>Study the graph. How does the fact that some northern cod species reach sexual maturity at an earlier age illustrate a human impact on cod evolution?</a:t>
            </a:r>
          </a:p>
        </p:txBody>
      </p:sp>
      <p:sp>
        <p:nvSpPr>
          <p:cNvPr id="16" name="Rectangle 3"/>
          <p:cNvSpPr>
            <a:spLocks noGrp="1" noChangeArrowheads="1"/>
          </p:cNvSpPr>
          <p:nvPr>
            <p:ph idx="1"/>
          </p:nvPr>
        </p:nvSpPr>
        <p:spPr>
          <a:xfrm>
            <a:off x="144463" y="1550126"/>
            <a:ext cx="5028786" cy="4803049"/>
          </a:xfrm>
        </p:spPr>
        <p:txBody>
          <a:bodyPr/>
          <a:lstStyle/>
          <a:p>
            <a:r>
              <a:rPr lang="en-US" altLang="en-US" sz="2100" dirty="0" smtClean="0"/>
              <a:t>A smaller animal is more likely to become extinct than a larger one.</a:t>
            </a:r>
          </a:p>
          <a:p>
            <a:r>
              <a:rPr lang="en-US" altLang="en-US" sz="2100" dirty="0" smtClean="0"/>
              <a:t>Fish that reproduce when younger have fewer offspring and are likely to become extinct.</a:t>
            </a:r>
          </a:p>
          <a:p>
            <a:r>
              <a:rPr lang="en-US" altLang="en-US" sz="2100" dirty="0" smtClean="0"/>
              <a:t>Fish that are smaller are less attractive to other fish, don’t reproduce, and may become extinct.</a:t>
            </a:r>
          </a:p>
          <a:p>
            <a:r>
              <a:rPr lang="en-US" altLang="en-US" sz="2100" b="1" dirty="0" smtClean="0"/>
              <a:t>Since fisheries target large fish, natural selection favors smaller fish that mature earlier since they are more likely to reproduce before they are caught.</a:t>
            </a:r>
          </a:p>
        </p:txBody>
      </p:sp>
      <p:pic>
        <p:nvPicPr>
          <p:cNvPr id="17" name="Picture 16"/>
          <p:cNvPicPr>
            <a:picLocks noChangeAspect="1"/>
          </p:cNvPicPr>
          <p:nvPr/>
        </p:nvPicPr>
        <p:blipFill rotWithShape="1">
          <a:blip r:embed="rId3">
            <a:extLst>
              <a:ext uri="{28A0092B-C50C-407E-A947-70E740481C1C}">
                <a14:useLocalDpi xmlns:a14="http://schemas.microsoft.com/office/drawing/2010/main" val="0"/>
              </a:ext>
            </a:extLst>
          </a:blip>
          <a:srcRect b="2954"/>
          <a:stretch/>
        </p:blipFill>
        <p:spPr>
          <a:xfrm>
            <a:off x="5099262" y="2142659"/>
            <a:ext cx="3891686" cy="2825446"/>
          </a:xfrm>
          <a:prstGeom prst="rect">
            <a:avLst/>
          </a:prstGeom>
        </p:spPr>
      </p:pic>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740492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t>Which of these genetic changes is thought to have led to the increasing complexity of the arthropod body plan?</a:t>
            </a:r>
            <a:endParaRPr lang="en-US" altLang="en-US" dirty="0" smtClean="0"/>
          </a:p>
        </p:txBody>
      </p:sp>
      <p:sp>
        <p:nvSpPr>
          <p:cNvPr id="6147" name="Rectangle 3"/>
          <p:cNvSpPr>
            <a:spLocks noGrp="1" noChangeArrowheads="1"/>
          </p:cNvSpPr>
          <p:nvPr>
            <p:ph idx="1"/>
          </p:nvPr>
        </p:nvSpPr>
        <p:spPr/>
        <p:txBody>
          <a:bodyPr/>
          <a:lstStyle/>
          <a:p>
            <a:r>
              <a:rPr lang="en-US" altLang="en-US" dirty="0" smtClean="0"/>
              <a:t>increased number of </a:t>
            </a:r>
            <a:r>
              <a:rPr lang="en-US" altLang="en-US" i="1" dirty="0" err="1" smtClean="0"/>
              <a:t>Hox</a:t>
            </a:r>
            <a:r>
              <a:rPr lang="en-US" altLang="en-US" dirty="0" smtClean="0"/>
              <a:t> genes for body segmentation</a:t>
            </a:r>
          </a:p>
          <a:p>
            <a:r>
              <a:rPr lang="en-US" altLang="en-US" dirty="0" smtClean="0"/>
              <a:t>changes in regulation of </a:t>
            </a:r>
            <a:r>
              <a:rPr lang="en-US" altLang="en-US" i="1" dirty="0" err="1" smtClean="0"/>
              <a:t>Hox</a:t>
            </a:r>
            <a:r>
              <a:rPr lang="en-US" altLang="en-US" dirty="0" smtClean="0"/>
              <a:t> genes for body segmentation</a:t>
            </a:r>
          </a:p>
          <a:p>
            <a:r>
              <a:rPr lang="en-US" altLang="en-US" dirty="0" smtClean="0"/>
              <a:t>increased number of </a:t>
            </a:r>
            <a:r>
              <a:rPr lang="en-US" altLang="en-US" i="1" dirty="0" err="1" smtClean="0"/>
              <a:t>Hox</a:t>
            </a:r>
            <a:r>
              <a:rPr lang="en-US" altLang="en-US" dirty="0" smtClean="0"/>
              <a:t> genes for appendages</a:t>
            </a:r>
          </a:p>
          <a:p>
            <a:r>
              <a:rPr lang="en-US" altLang="en-US" dirty="0" smtClean="0"/>
              <a:t>changes in regulation of </a:t>
            </a:r>
            <a:r>
              <a:rPr lang="en-US" altLang="en-US" i="1" dirty="0" err="1" smtClean="0"/>
              <a:t>Hox</a:t>
            </a:r>
            <a:r>
              <a:rPr lang="en-US" altLang="en-US" dirty="0" smtClean="0"/>
              <a:t> genes for appendages</a:t>
            </a:r>
          </a:p>
          <a:p>
            <a:r>
              <a:rPr lang="en-US" altLang="en-US" dirty="0" smtClean="0"/>
              <a:t>increased complexity in genes for exoskeleton arrangements</a:t>
            </a:r>
          </a:p>
        </p:txBody>
      </p:sp>
      <p:sp>
        <p:nvSpPr>
          <p:cNvPr id="614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634624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mtClean="0"/>
              <a:t>Which of these genetic changes is thought to have led to the increasing complexity of the arthropod body plan?</a:t>
            </a:r>
          </a:p>
        </p:txBody>
      </p:sp>
      <p:sp>
        <p:nvSpPr>
          <p:cNvPr id="7171" name="Rectangle 3"/>
          <p:cNvSpPr>
            <a:spLocks noGrp="1" noChangeArrowheads="1"/>
          </p:cNvSpPr>
          <p:nvPr>
            <p:ph idx="1"/>
          </p:nvPr>
        </p:nvSpPr>
        <p:spPr/>
        <p:txBody>
          <a:bodyPr/>
          <a:lstStyle/>
          <a:p>
            <a:r>
              <a:rPr lang="en-US" altLang="en-US" dirty="0" smtClean="0"/>
              <a:t>increased number of </a:t>
            </a:r>
            <a:r>
              <a:rPr lang="en-US" altLang="en-US" i="1" dirty="0" err="1" smtClean="0"/>
              <a:t>Hox</a:t>
            </a:r>
            <a:r>
              <a:rPr lang="en-US" altLang="en-US" dirty="0" smtClean="0"/>
              <a:t> genes for body segmentation</a:t>
            </a:r>
          </a:p>
          <a:p>
            <a:r>
              <a:rPr lang="en-US" altLang="en-US" b="1" dirty="0" smtClean="0"/>
              <a:t>changes in regulation of </a:t>
            </a:r>
            <a:r>
              <a:rPr lang="en-US" altLang="en-US" b="1" i="1" dirty="0" err="1" smtClean="0"/>
              <a:t>Hox</a:t>
            </a:r>
            <a:r>
              <a:rPr lang="en-US" altLang="en-US" b="1" dirty="0" smtClean="0"/>
              <a:t> genes for body segmentation</a:t>
            </a:r>
          </a:p>
          <a:p>
            <a:r>
              <a:rPr lang="en-US" altLang="en-US" dirty="0" smtClean="0"/>
              <a:t>increased number </a:t>
            </a:r>
            <a:r>
              <a:rPr lang="en-US" altLang="en-US" smtClean="0"/>
              <a:t>of </a:t>
            </a:r>
            <a:r>
              <a:rPr lang="en-US" altLang="en-US" i="1" smtClean="0"/>
              <a:t>Hox</a:t>
            </a:r>
            <a:r>
              <a:rPr lang="en-US" altLang="en-US" smtClean="0"/>
              <a:t> </a:t>
            </a:r>
            <a:r>
              <a:rPr lang="en-US" altLang="en-US" dirty="0" smtClean="0"/>
              <a:t>genes for appendages</a:t>
            </a:r>
          </a:p>
          <a:p>
            <a:r>
              <a:rPr lang="en-US" altLang="en-US" dirty="0" smtClean="0"/>
              <a:t>changes in regulation </a:t>
            </a:r>
            <a:r>
              <a:rPr lang="en-US" altLang="en-US" smtClean="0"/>
              <a:t>of </a:t>
            </a:r>
            <a:r>
              <a:rPr lang="en-US" altLang="en-US" i="1" smtClean="0"/>
              <a:t>Hox</a:t>
            </a:r>
            <a:r>
              <a:rPr lang="en-US" altLang="en-US" smtClean="0"/>
              <a:t> </a:t>
            </a:r>
            <a:r>
              <a:rPr lang="en-US" altLang="en-US" dirty="0" smtClean="0"/>
              <a:t>genes for appendages</a:t>
            </a:r>
          </a:p>
          <a:p>
            <a:r>
              <a:rPr lang="en-US" altLang="en-US" dirty="0" smtClean="0"/>
              <a:t>increased complexity in genes for exoskeleton arrangements</a:t>
            </a:r>
          </a:p>
        </p:txBody>
      </p:sp>
      <p:sp>
        <p:nvSpPr>
          <p:cNvPr id="7172"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834345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smtClean="0"/>
              <a:t>Which of the following phyla have a water vascular system?</a:t>
            </a:r>
          </a:p>
        </p:txBody>
      </p:sp>
      <p:sp>
        <p:nvSpPr>
          <p:cNvPr id="8195" name="Rectangle 3"/>
          <p:cNvSpPr>
            <a:spLocks noGrp="1" noChangeArrowheads="1"/>
          </p:cNvSpPr>
          <p:nvPr>
            <p:ph idx="1"/>
          </p:nvPr>
        </p:nvSpPr>
        <p:spPr/>
        <p:txBody>
          <a:bodyPr/>
          <a:lstStyle/>
          <a:p>
            <a:r>
              <a:rPr lang="en-US" altLang="en-US" smtClean="0"/>
              <a:t>molluscs</a:t>
            </a:r>
          </a:p>
          <a:p>
            <a:r>
              <a:rPr lang="en-US" altLang="en-US" smtClean="0"/>
              <a:t>echinoderms</a:t>
            </a:r>
          </a:p>
          <a:p>
            <a:r>
              <a:rPr lang="en-US" altLang="en-US" smtClean="0"/>
              <a:t>cnidarians</a:t>
            </a:r>
          </a:p>
          <a:p>
            <a:r>
              <a:rPr lang="en-US" altLang="en-US" smtClean="0"/>
              <a:t>annelids</a:t>
            </a:r>
          </a:p>
          <a:p>
            <a:r>
              <a:rPr lang="en-US" altLang="en-US" smtClean="0"/>
              <a:t>arthropods</a:t>
            </a:r>
          </a:p>
        </p:txBody>
      </p:sp>
      <p:sp>
        <p:nvSpPr>
          <p:cNvPr id="8196"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0235510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smtClean="0"/>
              <a:t>Which of the following phyla have a water vascular system?</a:t>
            </a:r>
          </a:p>
        </p:txBody>
      </p:sp>
      <p:sp>
        <p:nvSpPr>
          <p:cNvPr id="9219" name="Rectangle 3"/>
          <p:cNvSpPr>
            <a:spLocks noGrp="1" noChangeArrowheads="1"/>
          </p:cNvSpPr>
          <p:nvPr>
            <p:ph idx="1"/>
          </p:nvPr>
        </p:nvSpPr>
        <p:spPr/>
        <p:txBody>
          <a:bodyPr/>
          <a:lstStyle/>
          <a:p>
            <a:r>
              <a:rPr lang="en-US" altLang="en-US" smtClean="0"/>
              <a:t>molluscs</a:t>
            </a:r>
          </a:p>
          <a:p>
            <a:r>
              <a:rPr lang="en-US" altLang="en-US" b="1" smtClean="0"/>
              <a:t>echinoderms</a:t>
            </a:r>
          </a:p>
          <a:p>
            <a:r>
              <a:rPr lang="en-US" altLang="en-US" smtClean="0"/>
              <a:t>cnidarians</a:t>
            </a:r>
          </a:p>
          <a:p>
            <a:r>
              <a:rPr lang="en-US" altLang="en-US" smtClean="0"/>
              <a:t>annelids</a:t>
            </a:r>
          </a:p>
          <a:p>
            <a:r>
              <a:rPr lang="en-US" altLang="en-US" smtClean="0"/>
              <a:t>arthropods</a:t>
            </a:r>
          </a:p>
        </p:txBody>
      </p:sp>
      <p:sp>
        <p:nvSpPr>
          <p:cNvPr id="9220"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394329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smtClean="0"/>
              <a:t>Which of the following traits is shared by all vertebrates, at least in some developmental stages, except the lampreys?</a:t>
            </a:r>
          </a:p>
        </p:txBody>
      </p:sp>
      <p:sp>
        <p:nvSpPr>
          <p:cNvPr id="10243" name="Rectangle 3"/>
          <p:cNvSpPr>
            <a:spLocks noGrp="1" noChangeArrowheads="1"/>
          </p:cNvSpPr>
          <p:nvPr>
            <p:ph idx="1"/>
          </p:nvPr>
        </p:nvSpPr>
        <p:spPr/>
        <p:txBody>
          <a:bodyPr/>
          <a:lstStyle/>
          <a:p>
            <a:r>
              <a:rPr lang="en-US" altLang="en-US" smtClean="0"/>
              <a:t>notochord</a:t>
            </a:r>
          </a:p>
          <a:p>
            <a:r>
              <a:rPr lang="en-US" altLang="en-US" smtClean="0"/>
              <a:t>vertebrae</a:t>
            </a:r>
          </a:p>
          <a:p>
            <a:r>
              <a:rPr lang="en-US" altLang="en-US" smtClean="0"/>
              <a:t>cartilaginous skeleton</a:t>
            </a:r>
          </a:p>
          <a:p>
            <a:r>
              <a:rPr lang="en-US" altLang="en-US" smtClean="0"/>
              <a:t>cranium (head)</a:t>
            </a:r>
          </a:p>
          <a:p>
            <a:r>
              <a:rPr lang="en-US" altLang="en-US" smtClean="0"/>
              <a:t>mouth with jaws</a:t>
            </a:r>
          </a:p>
        </p:txBody>
      </p:sp>
      <p:sp>
        <p:nvSpPr>
          <p:cNvPr id="10244"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456471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smtClean="0"/>
              <a:t>Which of the following traits is shared by all vertebrates, at least in some developmental stages, except the lampreys?</a:t>
            </a:r>
          </a:p>
        </p:txBody>
      </p:sp>
      <p:sp>
        <p:nvSpPr>
          <p:cNvPr id="11267" name="Rectangle 3"/>
          <p:cNvSpPr>
            <a:spLocks noGrp="1" noChangeArrowheads="1"/>
          </p:cNvSpPr>
          <p:nvPr>
            <p:ph idx="1"/>
          </p:nvPr>
        </p:nvSpPr>
        <p:spPr/>
        <p:txBody>
          <a:bodyPr/>
          <a:lstStyle/>
          <a:p>
            <a:r>
              <a:rPr lang="en-US" altLang="en-US" smtClean="0"/>
              <a:t>notochord</a:t>
            </a:r>
          </a:p>
          <a:p>
            <a:r>
              <a:rPr lang="en-US" altLang="en-US" smtClean="0"/>
              <a:t>vertebrae</a:t>
            </a:r>
          </a:p>
          <a:p>
            <a:r>
              <a:rPr lang="en-US" altLang="en-US" smtClean="0"/>
              <a:t>cartilaginous skeleton</a:t>
            </a:r>
          </a:p>
          <a:p>
            <a:r>
              <a:rPr lang="en-US" altLang="en-US" smtClean="0"/>
              <a:t>cranium (head)</a:t>
            </a:r>
          </a:p>
          <a:p>
            <a:r>
              <a:rPr lang="en-US" altLang="en-US" b="1" smtClean="0"/>
              <a:t>mouth with jaws</a:t>
            </a:r>
            <a:endParaRPr lang="en-US" altLang="en-US" smtClean="0"/>
          </a:p>
        </p:txBody>
      </p:sp>
      <p:sp>
        <p:nvSpPr>
          <p:cNvPr id="11268" name="Text Box 4"/>
          <p:cNvSpPr txBox="1">
            <a:spLocks noChangeArrowheads="1"/>
          </p:cNvSpPr>
          <p:nvPr/>
        </p:nvSpPr>
        <p:spPr bwMode="auto">
          <a:xfrm>
            <a:off x="6362700" y="5183188"/>
            <a:ext cx="162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charset="0"/>
                <a:cs typeface="Arial" charset="0"/>
              </a:defRPr>
            </a:lvl1pPr>
            <a:lvl2pPr marL="742950" indent="-285750">
              <a:defRPr sz="26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200">
                <a:solidFill>
                  <a:schemeClr val="tx1"/>
                </a:solidFill>
                <a:latin typeface="Arial" charset="0"/>
                <a:cs typeface="Arial" charset="0"/>
              </a:defRPr>
            </a:lvl4pPr>
            <a:lvl5pPr marL="2057400" indent="-228600">
              <a:defRPr sz="2200">
                <a:solidFill>
                  <a:schemeClr val="tx1"/>
                </a:solidFill>
                <a:latin typeface="Arial" charset="0"/>
                <a:cs typeface="Arial" charset="0"/>
              </a:defRPr>
            </a:lvl5pPr>
            <a:lvl6pPr marL="2514600" indent="-228600" eaLnBrk="0" hangingPunct="0">
              <a:spcBef>
                <a:spcPct val="20000"/>
              </a:spcBef>
              <a:defRPr sz="2200">
                <a:solidFill>
                  <a:schemeClr val="tx1"/>
                </a:solidFill>
                <a:latin typeface="Arial" charset="0"/>
                <a:cs typeface="Arial" charset="0"/>
              </a:defRPr>
            </a:lvl6pPr>
            <a:lvl7pPr marL="2971800" indent="-228600" eaLnBrk="0" hangingPunct="0">
              <a:spcBef>
                <a:spcPct val="20000"/>
              </a:spcBef>
              <a:defRPr sz="2200">
                <a:solidFill>
                  <a:schemeClr val="tx1"/>
                </a:solidFill>
                <a:latin typeface="Arial" charset="0"/>
                <a:cs typeface="Arial" charset="0"/>
              </a:defRPr>
            </a:lvl7pPr>
            <a:lvl8pPr marL="3429000" indent="-228600" eaLnBrk="0" hangingPunct="0">
              <a:spcBef>
                <a:spcPct val="20000"/>
              </a:spcBef>
              <a:defRPr sz="2200">
                <a:solidFill>
                  <a:schemeClr val="tx1"/>
                </a:solidFill>
                <a:latin typeface="Arial" charset="0"/>
                <a:cs typeface="Arial" charset="0"/>
              </a:defRPr>
            </a:lvl8pPr>
            <a:lvl9pPr marL="3886200" indent="-228600" eaLnBrk="0" hangingPunct="0">
              <a:spcBef>
                <a:spcPct val="20000"/>
              </a:spcBef>
              <a:defRPr sz="2200">
                <a:solidFill>
                  <a:schemeClr val="tx1"/>
                </a:solidFill>
                <a:latin typeface="Arial" charset="0"/>
                <a:cs typeface="Arial" charset="0"/>
              </a:defRPr>
            </a:lvl9pPr>
          </a:lstStyle>
          <a:p>
            <a:pPr algn="r" eaLnBrk="0" hangingPunct="0"/>
            <a:endParaRPr lang="en-US" altLang="en-US" sz="1800"/>
          </a:p>
        </p:txBody>
      </p:sp>
      <p:sp>
        <p:nvSpPr>
          <p:cNvPr id="2" name="Footer Placeholder 1"/>
          <p:cNvSpPr>
            <a:spLocks noGrp="1"/>
          </p:cNvSpPr>
          <p:nvPr>
            <p:ph type="ftr" sz="quarter" idx="3"/>
          </p:nvPr>
        </p:nvSpPr>
        <p:spPr/>
        <p:txBody>
          <a:bodyPr/>
          <a:lstStyle/>
          <a:p>
            <a:r>
              <a:rPr lang="en-US" smtClean="0"/>
              <a:t>© 2016 Pearson Education, Inc.</a:t>
            </a:r>
            <a:endParaRPr lang="en-US" dirty="0"/>
          </a:p>
        </p:txBody>
      </p:sp>
    </p:spTree>
    <p:extLst>
      <p:ext uri="{BB962C8B-B14F-4D97-AF65-F5344CB8AC3E}">
        <p14:creationId xmlns:p14="http://schemas.microsoft.com/office/powerpoint/2010/main" val="137030610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14310</TotalTime>
  <Words>2512</Words>
  <Application>Microsoft Office PowerPoint</Application>
  <PresentationFormat>On-screen Show (4:3)</PresentationFormat>
  <Paragraphs>276</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ＭＳ Ｐゴシック</vt:lpstr>
      <vt:lpstr>Arial</vt:lpstr>
      <vt:lpstr>Symbol</vt:lpstr>
      <vt:lpstr>Times New Roman</vt:lpstr>
      <vt:lpstr>Wingdings</vt:lpstr>
      <vt:lpstr>BIF2e_Clicker_Template</vt:lpstr>
      <vt:lpstr>PowerPoint Presentation</vt:lpstr>
      <vt:lpstr>What should animals with radial symmetry be better able to do than those with bilateral symmetry?</vt:lpstr>
      <vt:lpstr>What should animals with radial symmetry be better able to do than those with bilateral symmetry?</vt:lpstr>
      <vt:lpstr>Which of these genetic changes is thought to have led to the increasing complexity of the arthropod body plan?</vt:lpstr>
      <vt:lpstr>Which of these genetic changes is thought to have led to the increasing complexity of the arthropod body plan?</vt:lpstr>
      <vt:lpstr>Which of the following phyla have a water vascular system?</vt:lpstr>
      <vt:lpstr>Which of the following phyla have a water vascular system?</vt:lpstr>
      <vt:lpstr>Which of the following traits is shared by all vertebrates, at least in some developmental stages, except the lampreys?</vt:lpstr>
      <vt:lpstr>Which of the following traits is shared by all vertebrates, at least in some developmental stages, except the lampreys?</vt:lpstr>
      <vt:lpstr>Which of these correctly describes phylogenetic relationships among birds, mammals, and reptiles?</vt:lpstr>
      <vt:lpstr>Which of these correctly describes phylogenetic relationships among birds, mammals, and reptiles?</vt:lpstr>
      <vt:lpstr>Which of the following groups soon outcompeted amphibians on land due to their watertight skin and watertight eggs?</vt:lpstr>
      <vt:lpstr>Which of the following groups soon outcompeted amphibians on land due to their watertight skin and watertight eggs?</vt:lpstr>
      <vt:lpstr>Which of the following chordate groups has all four key chordate characteristics as an adult?</vt:lpstr>
      <vt:lpstr>Which of the following chordate groups has all four key chordate characteristics as an adult?</vt:lpstr>
      <vt:lpstr>The Ediacaran biota are</vt:lpstr>
      <vt:lpstr>The Ediacaran biota are</vt:lpstr>
      <vt:lpstr>Which of the following is an incorrect statement about sponges (phylum Porifera)?</vt:lpstr>
      <vt:lpstr>Which of the following is an incorrect statement about sponges (phylum Porifera)?</vt:lpstr>
      <vt:lpstr>Ediacaran life-forms declined during the Cambrian explosion for all of the following reasons except</vt:lpstr>
      <vt:lpstr>Ediacaran life-forms declined during the Cambrian explosion for all of the following reasons except</vt:lpstr>
      <vt:lpstr>Which of the following is not an embryonic germ layer?</vt:lpstr>
      <vt:lpstr>Which of the following is not an embryonic germ layer?</vt:lpstr>
      <vt:lpstr>The functions of a coelom in bilaterians include all of the following except</vt:lpstr>
      <vt:lpstr>The functions of a coelom in bilaterians include all of the following except</vt:lpstr>
      <vt:lpstr>Which is the most species-rich of all the animal groups?</vt:lpstr>
      <vt:lpstr>Which is the most species-rich of all the animal groups?</vt:lpstr>
      <vt:lpstr>Based on the phylogeny in the figure, which vertebrate group would have jaws and a mineralized skeleton, lungs or lung derivatives, and lobed fins but no limbs with digits?</vt:lpstr>
      <vt:lpstr>Based on the phylogeny in the figure, which vertebrate group would have jaws and a mineralized skeleton, lungs or lung derivatives, and lobed fins but no limbs with digits?</vt:lpstr>
      <vt:lpstr>In comparing the plants, insects, and vertebrates that colonized land, which of the following is not true?</vt:lpstr>
      <vt:lpstr>In comparing the plants, insects, and vertebrates that colonized land, which of the following is not true?</vt:lpstr>
      <vt:lpstr>The “fishapod” Tiktaalik had fins, gills, and lungs and was covered with scales, but also possessed tetrapod traits like a wrist, ribs, neck, and front fin bones with the same basic pattern as all limbed animals, suggesting that</vt:lpstr>
      <vt:lpstr>The “fishapod” Tiktaalik had fins, gills, and lungs and was covered with scales, but also possessed tetrapod traits like a wrist, ribs, neck, and front fin bones with the same basic pattern as all limbed animals, suggesting that</vt:lpstr>
      <vt:lpstr>Study the graph. How does the fact that some northern cod species reach sexual maturity at an earlier age illustrate a human impact on cod evolution?</vt:lpstr>
      <vt:lpstr>Study the graph. How does the fact that some northern cod species reach sexual maturity at an earlier age illustrate a human impact on cod evolution?</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934</cp:revision>
  <cp:lastPrinted>2005-03-24T12:52:04Z</cp:lastPrinted>
  <dcterms:created xsi:type="dcterms:W3CDTF">2010-10-31T21:38:30Z</dcterms:created>
  <dcterms:modified xsi:type="dcterms:W3CDTF">2015-10-30T14:44:15Z</dcterms:modified>
  <cp:category/>
</cp:coreProperties>
</file>