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8" r:id="rId1"/>
  </p:sldMasterIdLst>
  <p:notesMasterIdLst>
    <p:notesMasterId r:id="rId37"/>
  </p:notesMasterIdLst>
  <p:handoutMasterIdLst>
    <p:handoutMasterId r:id="rId38"/>
  </p:handoutMasterIdLst>
  <p:sldIdLst>
    <p:sldId id="359" r:id="rId2"/>
    <p:sldId id="360" r:id="rId3"/>
    <p:sldId id="393" r:id="rId4"/>
    <p:sldId id="362" r:id="rId5"/>
    <p:sldId id="394" r:id="rId6"/>
    <p:sldId id="364" r:id="rId7"/>
    <p:sldId id="395" r:id="rId8"/>
    <p:sldId id="366" r:id="rId9"/>
    <p:sldId id="396" r:id="rId10"/>
    <p:sldId id="368" r:id="rId11"/>
    <p:sldId id="397" r:id="rId12"/>
    <p:sldId id="370" r:id="rId13"/>
    <p:sldId id="398" r:id="rId14"/>
    <p:sldId id="372" r:id="rId15"/>
    <p:sldId id="399" r:id="rId16"/>
    <p:sldId id="374" r:id="rId17"/>
    <p:sldId id="400" r:id="rId18"/>
    <p:sldId id="376" r:id="rId19"/>
    <p:sldId id="401" r:id="rId20"/>
    <p:sldId id="378" r:id="rId21"/>
    <p:sldId id="402" r:id="rId22"/>
    <p:sldId id="380" r:id="rId23"/>
    <p:sldId id="403" r:id="rId24"/>
    <p:sldId id="382" r:id="rId25"/>
    <p:sldId id="404" r:id="rId26"/>
    <p:sldId id="384" r:id="rId27"/>
    <p:sldId id="405" r:id="rId28"/>
    <p:sldId id="386" r:id="rId29"/>
    <p:sldId id="406" r:id="rId30"/>
    <p:sldId id="388" r:id="rId31"/>
    <p:sldId id="407" r:id="rId32"/>
    <p:sldId id="390" r:id="rId33"/>
    <p:sldId id="408" r:id="rId34"/>
    <p:sldId id="392" r:id="rId35"/>
    <p:sldId id="409" r:id="rId36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orient="horz" pos="879">
          <p15:clr>
            <a:srgbClr val="A4A3A4"/>
          </p15:clr>
        </p15:guide>
        <p15:guide id="7" pos="17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209"/>
    <a:srgbClr val="990066"/>
    <a:srgbClr val="0051A2"/>
    <a:srgbClr val="9D0016"/>
    <a:srgbClr val="F9E33B"/>
    <a:srgbClr val="ABA49A"/>
    <a:srgbClr val="F6C932"/>
    <a:srgbClr val="474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5" autoAdjust="0"/>
    <p:restoredTop sz="86187" autoAdjust="0"/>
  </p:normalViewPr>
  <p:slideViewPr>
    <p:cSldViewPr snapToGrid="0">
      <p:cViewPr varScale="1">
        <p:scale>
          <a:sx n="93" d="100"/>
          <a:sy n="93" d="100"/>
        </p:scale>
        <p:origin x="504" y="78"/>
      </p:cViewPr>
      <p:guideLst>
        <p:guide orient="horz" pos="2160"/>
        <p:guide pos="2880"/>
        <p:guide orient="horz" pos="879"/>
        <p:guide pos="17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22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250F4C01-04A6-4224-BA79-280EE4A08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255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8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8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F41C6CE0-6459-4002-B0FC-B0226444FE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571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C6CE0-6459-4002-B0FC-B0226444FE7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583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1D45CDA-7004-4D56-A773-305C0D8BA8C4}" type="slidenum">
              <a:rPr lang="en-US" altLang="en-US" sz="1200" smtClean="0">
                <a:latin typeface="Times New Roman" pitchFamily="84" charset="0"/>
              </a:rPr>
              <a:pPr/>
              <a:t>10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70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1D45CDA-7004-4D56-A773-305C0D8BA8C4}" type="slidenum">
              <a:rPr lang="en-US" altLang="en-US" sz="1200" smtClean="0">
                <a:latin typeface="Times New Roman" pitchFamily="84" charset="0"/>
              </a:rPr>
              <a:pPr/>
              <a:t>11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103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8C57A8B0-626F-4030-BDFC-93C08A1E620D}" type="slidenum">
              <a:rPr lang="en-US" altLang="en-US"/>
              <a:pPr algn="r"/>
              <a:t>12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D.</a:t>
            </a:r>
          </a:p>
        </p:txBody>
      </p:sp>
    </p:spTree>
    <p:extLst>
      <p:ext uri="{BB962C8B-B14F-4D97-AF65-F5344CB8AC3E}">
        <p14:creationId xmlns:p14="http://schemas.microsoft.com/office/powerpoint/2010/main" val="3134569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8C57A8B0-626F-4030-BDFC-93C08A1E620D}" type="slidenum">
              <a:rPr lang="en-US" altLang="en-US"/>
              <a:pPr algn="r"/>
              <a:t>13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1534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615FEB69-CEA6-4D29-BCF5-49577634A682}" type="slidenum">
              <a:rPr lang="en-US" altLang="en-US"/>
              <a:pPr algn="r"/>
              <a:t>14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</p:spTree>
    <p:extLst>
      <p:ext uri="{BB962C8B-B14F-4D97-AF65-F5344CB8AC3E}">
        <p14:creationId xmlns:p14="http://schemas.microsoft.com/office/powerpoint/2010/main" val="2501461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615FEB69-CEA6-4D29-BCF5-49577634A682}" type="slidenum">
              <a:rPr lang="en-US" altLang="en-US"/>
              <a:pPr algn="r"/>
              <a:t>15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72780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D.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188CF09-5517-490F-9DBC-EAC3C855C0B1}" type="slidenum">
              <a:rPr lang="en-US" altLang="en-US" sz="1200" smtClean="0">
                <a:latin typeface="Times New Roman" pitchFamily="84" charset="0"/>
              </a:rPr>
              <a:pPr/>
              <a:t>16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5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188CF09-5517-490F-9DBC-EAC3C855C0B1}" type="slidenum">
              <a:rPr lang="en-US" altLang="en-US" sz="1200" smtClean="0">
                <a:latin typeface="Times New Roman" pitchFamily="84" charset="0"/>
              </a:rPr>
              <a:pPr/>
              <a:t>17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5185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C.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C855659-F74C-48BA-880F-9EF530E8361F}" type="slidenum">
              <a:rPr lang="en-US" altLang="en-US" sz="1200" smtClean="0">
                <a:latin typeface="Times New Roman" pitchFamily="84" charset="0"/>
              </a:rPr>
              <a:pPr/>
              <a:t>18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8735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C855659-F74C-48BA-880F-9EF530E8361F}" type="slidenum">
              <a:rPr lang="en-US" altLang="en-US" sz="1200" smtClean="0">
                <a:latin typeface="Times New Roman" pitchFamily="84" charset="0"/>
              </a:rPr>
              <a:pPr/>
              <a:t>19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084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fld id="{75A2C45C-C179-4346-B1D0-D39197C23484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B.</a:t>
            </a:r>
          </a:p>
        </p:txBody>
      </p:sp>
    </p:spTree>
    <p:extLst>
      <p:ext uri="{BB962C8B-B14F-4D97-AF65-F5344CB8AC3E}">
        <p14:creationId xmlns:p14="http://schemas.microsoft.com/office/powerpoint/2010/main" val="24900676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74B1E578-A174-4E26-B7AB-2A0D512DB016}" type="slidenum">
              <a:rPr lang="en-US" altLang="en-US"/>
              <a:pPr algn="r"/>
              <a:t>20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D.</a:t>
            </a:r>
          </a:p>
        </p:txBody>
      </p:sp>
    </p:spTree>
    <p:extLst>
      <p:ext uri="{BB962C8B-B14F-4D97-AF65-F5344CB8AC3E}">
        <p14:creationId xmlns:p14="http://schemas.microsoft.com/office/powerpoint/2010/main" val="22524651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74B1E578-A174-4E26-B7AB-2A0D512DB016}" type="slidenum">
              <a:rPr lang="en-US" altLang="en-US"/>
              <a:pPr algn="r"/>
              <a:t>21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9668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084F0897-AEF1-4C99-AC85-8A96037647A8}" type="slidenum">
              <a:rPr lang="en-US" altLang="en-US"/>
              <a:pPr algn="r"/>
              <a:t>22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C.</a:t>
            </a:r>
          </a:p>
        </p:txBody>
      </p:sp>
    </p:spTree>
    <p:extLst>
      <p:ext uri="{BB962C8B-B14F-4D97-AF65-F5344CB8AC3E}">
        <p14:creationId xmlns:p14="http://schemas.microsoft.com/office/powerpoint/2010/main" val="4926054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084F0897-AEF1-4C99-AC85-8A96037647A8}" type="slidenum">
              <a:rPr lang="en-US" altLang="en-US"/>
              <a:pPr algn="r"/>
              <a:t>23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700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BA5DA705-F914-4A1F-8540-8F6952E0286B}" type="slidenum">
              <a:rPr lang="en-US" altLang="en-US"/>
              <a:pPr algn="r"/>
              <a:t>24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B.</a:t>
            </a:r>
          </a:p>
        </p:txBody>
      </p:sp>
    </p:spTree>
    <p:extLst>
      <p:ext uri="{BB962C8B-B14F-4D97-AF65-F5344CB8AC3E}">
        <p14:creationId xmlns:p14="http://schemas.microsoft.com/office/powerpoint/2010/main" val="33780934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BA5DA705-F914-4A1F-8540-8F6952E0286B}" type="slidenum">
              <a:rPr lang="en-US" altLang="en-US"/>
              <a:pPr algn="r"/>
              <a:t>25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35498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BAF47CDB-A7B7-4EA7-ABFC-1DB1B04FB4F4}" type="slidenum">
              <a:rPr lang="en-US" altLang="en-US"/>
              <a:pPr algn="r"/>
              <a:t>26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</p:spTree>
    <p:extLst>
      <p:ext uri="{BB962C8B-B14F-4D97-AF65-F5344CB8AC3E}">
        <p14:creationId xmlns:p14="http://schemas.microsoft.com/office/powerpoint/2010/main" val="22190200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BAF47CDB-A7B7-4EA7-ABFC-1DB1B04FB4F4}" type="slidenum">
              <a:rPr lang="en-US" altLang="en-US"/>
              <a:pPr algn="r"/>
              <a:t>27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13212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C3B221D8-1E95-42FA-A858-4C5F33670079}" type="slidenum">
              <a:rPr lang="en-US" altLang="en-US"/>
              <a:pPr algn="r"/>
              <a:t>28</a:t>
            </a:fld>
            <a:endParaRPr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</a:t>
            </a:r>
          </a:p>
        </p:txBody>
      </p:sp>
    </p:spTree>
    <p:extLst>
      <p:ext uri="{BB962C8B-B14F-4D97-AF65-F5344CB8AC3E}">
        <p14:creationId xmlns:p14="http://schemas.microsoft.com/office/powerpoint/2010/main" val="8896428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C3B221D8-1E95-42FA-A858-4C5F33670079}" type="slidenum">
              <a:rPr lang="en-US" altLang="en-US"/>
              <a:pPr algn="r"/>
              <a:t>29</a:t>
            </a:fld>
            <a:endParaRPr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84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fld id="{75A2C45C-C179-4346-B1D0-D39197C23484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95721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B68EFBEA-E38A-490E-B68A-FF2E0CAD7ED5}" type="slidenum">
              <a:rPr lang="en-US" altLang="en-US"/>
              <a:pPr algn="r"/>
              <a:t>30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</p:spTree>
    <p:extLst>
      <p:ext uri="{BB962C8B-B14F-4D97-AF65-F5344CB8AC3E}">
        <p14:creationId xmlns:p14="http://schemas.microsoft.com/office/powerpoint/2010/main" val="1382541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B68EFBEA-E38A-490E-B68A-FF2E0CAD7ED5}" type="slidenum">
              <a:rPr lang="en-US" altLang="en-US"/>
              <a:pPr algn="r"/>
              <a:t>31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80318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33426FA9-757B-4F2C-B197-77F39F31AA08}" type="slidenum">
              <a:rPr lang="en-US" altLang="en-US"/>
              <a:pPr algn="r"/>
              <a:t>32</a:t>
            </a:fld>
            <a:endParaRPr lang="en-US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D.</a:t>
            </a:r>
          </a:p>
        </p:txBody>
      </p:sp>
    </p:spTree>
    <p:extLst>
      <p:ext uri="{BB962C8B-B14F-4D97-AF65-F5344CB8AC3E}">
        <p14:creationId xmlns:p14="http://schemas.microsoft.com/office/powerpoint/2010/main" val="30302977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84" charset="0"/>
                <a:ea typeface="ＭＳ Ｐゴシック" pitchFamily="84" charset="-128"/>
              </a:defRPr>
            </a:lvl9pPr>
          </a:lstStyle>
          <a:p>
            <a:pPr algn="r"/>
            <a:fld id="{33426FA9-757B-4F2C-B197-77F39F31AA08}" type="slidenum">
              <a:rPr lang="en-US" altLang="en-US"/>
              <a:pPr algn="r"/>
              <a:t>33</a:t>
            </a:fld>
            <a:endParaRPr lang="en-US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71396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39BBF26-F682-4A1F-878C-6BDEF83F3F01}" type="slidenum">
              <a:rPr lang="en-US" altLang="en-US" sz="1200" smtClean="0">
                <a:latin typeface="Times New Roman" pitchFamily="84" charset="0"/>
              </a:rPr>
              <a:pPr/>
              <a:t>34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94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39BBF26-F682-4A1F-878C-6BDEF83F3F01}" type="slidenum">
              <a:rPr lang="en-US" altLang="en-US" sz="1200" smtClean="0">
                <a:latin typeface="Times New Roman" pitchFamily="84" charset="0"/>
              </a:rPr>
              <a:pPr/>
              <a:t>35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81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A.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6B6C0A2-B742-44D0-BFAA-AA1A0E04285D}" type="slidenum">
              <a:rPr lang="en-US" altLang="en-US" sz="1200" smtClean="0">
                <a:latin typeface="Times New Roman" pitchFamily="84" charset="0"/>
              </a:rPr>
              <a:pPr/>
              <a:t>4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04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6B6C0A2-B742-44D0-BFAA-AA1A0E04285D}" type="slidenum">
              <a:rPr lang="en-US" altLang="en-US" sz="1200" smtClean="0">
                <a:latin typeface="Times New Roman" pitchFamily="84" charset="0"/>
              </a:rPr>
              <a:pPr/>
              <a:t>5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334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469752D-4E75-48BC-9C06-C2A5EAA05C92}" type="slidenum">
              <a:rPr lang="en-US" altLang="en-US" sz="1200" smtClean="0">
                <a:latin typeface="Times New Roman" pitchFamily="84" charset="0"/>
              </a:rPr>
              <a:pPr/>
              <a:t>6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487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469752D-4E75-48BC-9C06-C2A5EAA05C92}" type="slidenum">
              <a:rPr lang="en-US" altLang="en-US" sz="1200" smtClean="0">
                <a:latin typeface="Times New Roman" pitchFamily="84" charset="0"/>
              </a:rPr>
              <a:pPr/>
              <a:t>7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649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84" charset="0"/>
                <a:ea typeface="ＭＳ Ｐゴシック" pitchFamily="84" charset="-128"/>
              </a:rPr>
              <a:t>Answer: E.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FD1BFED-21CF-442E-93F5-61635DCB88DA}" type="slidenum">
              <a:rPr lang="en-US" altLang="en-US" sz="1200" smtClean="0">
                <a:latin typeface="Times New Roman" pitchFamily="84" charset="0"/>
              </a:rPr>
              <a:pPr/>
              <a:t>8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311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84" charset="0"/>
              <a:ea typeface="ＭＳ Ｐゴシック" pitchFamily="84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FD1BFED-21CF-442E-93F5-61635DCB88DA}" type="slidenum">
              <a:rPr lang="en-US" altLang="en-US" sz="1200" smtClean="0">
                <a:latin typeface="Times New Roman" pitchFamily="84" charset="0"/>
              </a:rPr>
              <a:pPr/>
              <a:t>9</a:t>
            </a:fld>
            <a:endParaRPr lang="en-US" altLang="en-US" sz="1200" smtClean="0">
              <a:latin typeface="Times New Roman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0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9966"/>
          <a:stretch/>
        </p:blipFill>
        <p:spPr>
          <a:xfrm>
            <a:off x="0" y="1006891"/>
            <a:ext cx="9144000" cy="5308183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6C93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000" b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CAMPBELL</a:t>
            </a:r>
            <a:r>
              <a:rPr lang="en-US" sz="3200" b="1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</a:t>
            </a:r>
            <a:r>
              <a:rPr lang="en-US" sz="34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84" charset="0"/>
                <a:cs typeface="Times New Roman" pitchFamily="84" charset="0"/>
              </a:rPr>
              <a:t>BIOLOGY IN FOCUS</a:t>
            </a:r>
            <a:endParaRPr lang="en-US" sz="1200" b="0" dirty="0" smtClean="0">
              <a:solidFill>
                <a:schemeClr val="tx2">
                  <a:lumMod val="40000"/>
                  <a:lumOff val="60000"/>
                </a:schemeClr>
              </a:solidFill>
              <a:latin typeface="Times New Roman" pitchFamily="84" charset="0"/>
              <a:cs typeface="Times New Roman" pitchFamily="8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0" y="6315075"/>
            <a:ext cx="9144000" cy="5397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900" dirty="0" smtClean="0">
                <a:solidFill>
                  <a:schemeClr val="bg1"/>
                </a:solidFill>
              </a:rPr>
              <a:t>     © 2016 Pearson Education, Inc.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0" y="614363"/>
            <a:ext cx="9144000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1600" cap="all" baseline="0" dirty="0" err="1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Urry</a:t>
            </a:r>
            <a:r>
              <a:rPr lang="en-US" sz="1600" cap="all" baseline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 •  Cain  •  Wasserman  •  </a:t>
            </a:r>
            <a:r>
              <a:rPr lang="en-US" sz="1600" cap="all" baseline="0" dirty="0" err="1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Minorsky</a:t>
            </a:r>
            <a:r>
              <a:rPr lang="en-US" sz="1600" cap="all" baseline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  •  Reece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49047" y="5146766"/>
            <a:ext cx="5381625" cy="1093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prepared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</a:p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Douglas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Darnowski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Indiana University Southeast</a:t>
            </a:r>
          </a:p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Langeland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Kalamazoo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College</a:t>
            </a:r>
          </a:p>
          <a:p>
            <a:pPr algn="l">
              <a:defRPr/>
            </a:pP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Murty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S. </a:t>
            </a: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Kambhampati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Southern University at New Orleans</a:t>
            </a:r>
          </a:p>
          <a:p>
            <a:pPr algn="l">
              <a:defRPr/>
            </a:pP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Roberta </a:t>
            </a: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Batorsky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Temple University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0" y="6400284"/>
            <a:ext cx="210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rPr>
              <a:t>SECOND EDITION</a:t>
            </a:r>
            <a:endParaRPr lang="en-US" sz="1800" dirty="0">
              <a:solidFill>
                <a:schemeClr val="tx2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40408" y="3117669"/>
            <a:ext cx="4310062" cy="1732913"/>
          </a:xfrm>
        </p:spPr>
        <p:txBody>
          <a:bodyPr/>
          <a:lstStyle>
            <a:lvl1pPr marL="57150" indent="0">
              <a:buNone/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878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 marL="917575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 marL="136683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 marL="182403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296863" y="1219200"/>
            <a:ext cx="3517491" cy="2201863"/>
          </a:xfrm>
        </p:spPr>
        <p:txBody>
          <a:bodyPr/>
          <a:lstStyle>
            <a:lvl1pPr marL="57150" indent="0">
              <a:buNone/>
              <a:defRPr sz="1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56503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and 2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4245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3"/>
            <a:ext cx="8775700" cy="12021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1550126"/>
            <a:ext cx="8775700" cy="4803049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95745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3"/>
            <a:ext cx="8775700" cy="1593986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1915886"/>
            <a:ext cx="8775700" cy="4437289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7516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2"/>
            <a:ext cx="8775700" cy="1985871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2307771"/>
            <a:ext cx="8775700" cy="4045404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4193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7049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0649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82563"/>
            <a:ext cx="8775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463" y="1123950"/>
            <a:ext cx="877570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13716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9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3" r:id="rId3"/>
    <p:sldLayoutId id="2147483704" r:id="rId4"/>
    <p:sldLayoutId id="2147483705" r:id="rId5"/>
    <p:sldLayoutId id="2147483701" r:id="rId6"/>
    <p:sldLayoutId id="2147483702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marL="0" indent="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2pPr>
      <a:lvl3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3pPr>
      <a:lvl4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4pPr>
      <a:lvl5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5pPr>
      <a:lvl6pPr marL="9080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6pPr>
      <a:lvl7pPr marL="13652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7pPr>
      <a:lvl8pPr marL="18224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8pPr>
      <a:lvl9pPr marL="22796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9pPr>
    </p:titleStyle>
    <p:bodyStyle>
      <a:lvl1pPr marL="400050" indent="-342900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charset="0"/>
          <a:ea typeface="+mn-ea"/>
          <a:cs typeface="+mn-cs"/>
        </a:defRPr>
      </a:lvl1pPr>
      <a:lvl2pPr marL="800100" indent="-34131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charset="0"/>
          <a:ea typeface="+mn-ea"/>
          <a:cs typeface="+mn-cs"/>
        </a:defRPr>
      </a:lvl2pPr>
      <a:lvl3pPr marL="1257300" indent="-339725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charset="0"/>
          <a:ea typeface="+mn-ea"/>
          <a:cs typeface="+mn-cs"/>
        </a:defRPr>
      </a:lvl3pPr>
      <a:lvl4pPr marL="1714500" indent="-34766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tabLst/>
        <a:defRPr sz="2200">
          <a:solidFill>
            <a:schemeClr val="tx1"/>
          </a:solidFill>
          <a:latin typeface="Arial" charset="0"/>
          <a:ea typeface="+mn-ea"/>
          <a:cs typeface="+mn-cs"/>
        </a:defRPr>
      </a:lvl4pPr>
      <a:lvl5pPr marL="2171700" indent="-34766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  <a:ea typeface="+mn-ea"/>
          <a:cs typeface="+mn-cs"/>
        </a:defRPr>
      </a:lvl5pPr>
      <a:lvl6pPr marL="33162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37734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42306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46878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smtClean="0"/>
              <a:t>Reproduction and Domestication of Flowering Plants</a:t>
            </a:r>
            <a:endParaRPr lang="en-US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4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sequences in an angiosperm life cycle is incorrect?</a:t>
            </a:r>
            <a:br>
              <a:rPr lang="en-US" altLang="en-US" smtClean="0"/>
            </a:b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meiosis </a:t>
            </a:r>
            <a:r>
              <a:rPr lang="en-US" dirty="0" smtClean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megaspore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microsporangium</a:t>
            </a:r>
          </a:p>
          <a:p>
            <a:r>
              <a:rPr lang="en-US" dirty="0" err="1">
                <a:sym typeface="Wingdings" panose="05000000000000000000" pitchFamily="2" charset="2"/>
              </a:rPr>
              <a:t>m</a:t>
            </a:r>
            <a:r>
              <a:rPr lang="en-US" dirty="0" err="1" smtClean="0">
                <a:sym typeface="Wingdings" panose="05000000000000000000" pitchFamily="2" charset="2"/>
              </a:rPr>
              <a:t>egasporangium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meiosis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megaspore</a:t>
            </a:r>
          </a:p>
          <a:p>
            <a:r>
              <a:rPr lang="en-US" dirty="0"/>
              <a:t>g</a:t>
            </a:r>
            <a:r>
              <a:rPr lang="en-US" dirty="0" smtClean="0"/>
              <a:t>ametes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f</a:t>
            </a:r>
            <a:r>
              <a:rPr lang="en-US" dirty="0" smtClean="0"/>
              <a:t>ertilization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zygote and endosperm</a:t>
            </a:r>
          </a:p>
          <a:p>
            <a:r>
              <a:rPr lang="en-US" dirty="0">
                <a:sym typeface="Wingdings" panose="05000000000000000000" pitchFamily="2" charset="2"/>
              </a:rPr>
              <a:t>m</a:t>
            </a:r>
            <a:r>
              <a:rPr lang="en-US" dirty="0" smtClean="0">
                <a:sym typeface="Wingdings" panose="05000000000000000000" pitchFamily="2" charset="2"/>
              </a:rPr>
              <a:t>icrosporocyte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meiosis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microspore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sequences in an angiosperm life cycle is incorrect?</a:t>
            </a:r>
            <a:br>
              <a:rPr lang="en-US" altLang="en-US" smtClean="0"/>
            </a:b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meiosis </a:t>
            </a:r>
            <a:r>
              <a:rPr lang="en-US" b="1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b="1" dirty="0" smtClean="0">
                <a:sym typeface="Wingdings" panose="05000000000000000000" pitchFamily="2" charset="2"/>
              </a:rPr>
              <a:t> megaspore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b="1" dirty="0" smtClean="0">
                <a:sym typeface="Wingdings" panose="05000000000000000000" pitchFamily="2" charset="2"/>
              </a:rPr>
              <a:t> microsporangium</a:t>
            </a:r>
          </a:p>
          <a:p>
            <a:r>
              <a:rPr lang="en-US" dirty="0" err="1">
                <a:sym typeface="Wingdings" panose="05000000000000000000" pitchFamily="2" charset="2"/>
              </a:rPr>
              <a:t>m</a:t>
            </a:r>
            <a:r>
              <a:rPr lang="en-US" dirty="0" err="1" smtClean="0">
                <a:sym typeface="Wingdings" panose="05000000000000000000" pitchFamily="2" charset="2"/>
              </a:rPr>
              <a:t>egasporangium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meiosis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megaspore</a:t>
            </a:r>
          </a:p>
          <a:p>
            <a:r>
              <a:rPr lang="en-US" dirty="0"/>
              <a:t>g</a:t>
            </a:r>
            <a:r>
              <a:rPr lang="en-US" dirty="0" smtClean="0"/>
              <a:t>ametes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f</a:t>
            </a:r>
            <a:r>
              <a:rPr lang="en-US" dirty="0" smtClean="0"/>
              <a:t>ertilization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zygote and endosperm</a:t>
            </a:r>
          </a:p>
          <a:p>
            <a:r>
              <a:rPr lang="en-US" dirty="0">
                <a:sym typeface="Wingdings" panose="05000000000000000000" pitchFamily="2" charset="2"/>
              </a:rPr>
              <a:t>m</a:t>
            </a:r>
            <a:r>
              <a:rPr lang="en-US" dirty="0" smtClean="0">
                <a:sym typeface="Wingdings" panose="05000000000000000000" pitchFamily="2" charset="2"/>
              </a:rPr>
              <a:t>icrosporocyte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meiosis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dirty="0" smtClean="0">
                <a:sym typeface="Wingdings" panose="05000000000000000000" pitchFamily="2" charset="2"/>
              </a:rPr>
              <a:t> microspore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 dicotyledon seed germination, usually the first organ to emerge from the seed is the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shoot tip, as the most important function to get under way is breaking through the soil.</a:t>
            </a:r>
          </a:p>
          <a:p>
            <a:r>
              <a:rPr lang="en-US" altLang="en-US" smtClean="0"/>
              <a:t>hypocotyl, as the most important function to get under way is breaking through the soil.</a:t>
            </a:r>
          </a:p>
          <a:p>
            <a:r>
              <a:rPr lang="en-US" altLang="en-US" smtClean="0"/>
              <a:t>cotyledon(s), as the most important function to get under way is photosynthesis.</a:t>
            </a:r>
          </a:p>
          <a:p>
            <a:r>
              <a:rPr lang="en-US" altLang="en-US" smtClean="0"/>
              <a:t>radicle, as the most important function to get </a:t>
            </a:r>
            <a:br>
              <a:rPr lang="en-US" altLang="en-US" smtClean="0"/>
            </a:br>
            <a:r>
              <a:rPr lang="en-US" altLang="en-US" smtClean="0"/>
              <a:t>under way is the absorption of water and </a:t>
            </a:r>
            <a:br>
              <a:rPr lang="en-US" altLang="en-US" smtClean="0"/>
            </a:br>
            <a:r>
              <a:rPr lang="en-US" altLang="en-US" smtClean="0"/>
              <a:t>nutrients.</a:t>
            </a:r>
          </a:p>
          <a:p>
            <a:r>
              <a:rPr lang="en-US" altLang="en-US" smtClean="0"/>
              <a:t>root, as the most important function to get under way is the anchoring of the plant to the soil.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9791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 dicotyledon seed germination, usually the first organ to emerge from the seed is the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shoot tip, as the most important function to get under way is breaking through the soil.</a:t>
            </a:r>
          </a:p>
          <a:p>
            <a:r>
              <a:rPr lang="en-US" altLang="en-US" dirty="0" smtClean="0"/>
              <a:t>hypocotyl, as the most important function to get under way is breaking through the soil.</a:t>
            </a:r>
          </a:p>
          <a:p>
            <a:r>
              <a:rPr lang="en-US" altLang="en-US" dirty="0" smtClean="0"/>
              <a:t>cotyledon(s), as the most important function to get under way is photosynthesis.</a:t>
            </a:r>
          </a:p>
          <a:p>
            <a:r>
              <a:rPr lang="en-US" altLang="en-US" b="1" dirty="0" smtClean="0"/>
              <a:t>radicle, as the most important function to get </a:t>
            </a:r>
            <a:br>
              <a:rPr lang="en-US" altLang="en-US" b="1" dirty="0" smtClean="0"/>
            </a:br>
            <a:r>
              <a:rPr lang="en-US" altLang="en-US" b="1" dirty="0" smtClean="0"/>
              <a:t>under way is the absorption of water and </a:t>
            </a:r>
            <a:br>
              <a:rPr lang="en-US" altLang="en-US" b="1" dirty="0" smtClean="0"/>
            </a:br>
            <a:r>
              <a:rPr lang="en-US" altLang="en-US" b="1" dirty="0" smtClean="0"/>
              <a:t>nutrients.</a:t>
            </a:r>
          </a:p>
          <a:p>
            <a:r>
              <a:rPr lang="en-US" altLang="en-US" dirty="0" smtClean="0"/>
              <a:t>root, as the most important function to get under way is the anchoring of the plant to the soil.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1424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reproductive trait of a hybrid crop plant that is advantageous in plant breeding 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male sterility.</a:t>
            </a:r>
          </a:p>
          <a:p>
            <a:r>
              <a:rPr lang="en-US" altLang="en-US" smtClean="0"/>
              <a:t>seed dormancy.</a:t>
            </a:r>
          </a:p>
          <a:p>
            <a:r>
              <a:rPr lang="en-US" altLang="en-US" smtClean="0"/>
              <a:t>self-incompatibility.</a:t>
            </a:r>
          </a:p>
          <a:p>
            <a:r>
              <a:rPr lang="en-US" altLang="en-US" smtClean="0"/>
              <a:t>rapid pollen tube growth.</a:t>
            </a:r>
          </a:p>
          <a:p>
            <a:r>
              <a:rPr lang="en-US" altLang="en-US" smtClean="0"/>
              <a:t>apomixis.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76444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reproductive trait of a hybrid crop plant that is advantageous in plant breeding 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male sterility.</a:t>
            </a:r>
          </a:p>
          <a:p>
            <a:r>
              <a:rPr lang="en-US" altLang="en-US" dirty="0" smtClean="0"/>
              <a:t>seed dormancy.</a:t>
            </a:r>
          </a:p>
          <a:p>
            <a:r>
              <a:rPr lang="en-US" altLang="en-US" dirty="0" smtClean="0"/>
              <a:t>self-incompatibility.</a:t>
            </a:r>
          </a:p>
          <a:p>
            <a:r>
              <a:rPr lang="en-US" altLang="en-US" dirty="0" smtClean="0"/>
              <a:t>rapid pollen tube growth.</a:t>
            </a:r>
          </a:p>
          <a:p>
            <a:r>
              <a:rPr lang="en-US" altLang="en-US" b="1" dirty="0" err="1" smtClean="0"/>
              <a:t>apomixis</a:t>
            </a:r>
            <a:r>
              <a:rPr lang="en-US" altLang="en-US" b="1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6824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</a:t>
            </a:r>
            <a:r>
              <a:rPr lang="en-US" dirty="0"/>
              <a:t>sequences in </a:t>
            </a:r>
            <a:r>
              <a:rPr lang="en-US" dirty="0" smtClean="0"/>
              <a:t>the </a:t>
            </a:r>
            <a:r>
              <a:rPr lang="en-US" altLang="en-US" dirty="0" smtClean="0"/>
              <a:t>stages of development from a flower to a seed in a typical angiosperm life cycle is/are correct?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ovule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altLang="en-US" dirty="0">
                <a:sym typeface="Wingdings" pitchFamily="84" charset="2"/>
              </a:rPr>
              <a:t> zygote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altLang="en-US" dirty="0">
                <a:sym typeface="Wingdings" pitchFamily="84" charset="2"/>
              </a:rPr>
              <a:t> </a:t>
            </a:r>
            <a:r>
              <a:rPr lang="en-US" altLang="en-US" dirty="0" err="1">
                <a:sym typeface="Wingdings" pitchFamily="84" charset="2"/>
              </a:rPr>
              <a:t>proembryo</a:t>
            </a:r>
            <a:r>
              <a:rPr lang="en-US" altLang="en-US" dirty="0">
                <a:sym typeface="Wingdings" pitchFamily="84" charset="2"/>
              </a:rPr>
              <a:t> → seed</a:t>
            </a:r>
          </a:p>
          <a:p>
            <a:r>
              <a:rPr lang="en-US" altLang="en-US" dirty="0">
                <a:sym typeface="Wingdings" pitchFamily="84" charset="2"/>
              </a:rPr>
              <a:t>ovule → zygote → suspensor → seed</a:t>
            </a:r>
          </a:p>
          <a:p>
            <a:r>
              <a:rPr lang="en-US" altLang="en-US" dirty="0">
                <a:sym typeface="Wingdings" pitchFamily="84" charset="2"/>
              </a:rPr>
              <a:t>zygote → seed → ovule → carpel</a:t>
            </a:r>
          </a:p>
          <a:p>
            <a:r>
              <a:rPr lang="en-US" altLang="en-US" dirty="0" smtClean="0">
                <a:sym typeface="Wingdings" pitchFamily="84" charset="2"/>
              </a:rPr>
              <a:t>both A and B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04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</a:t>
            </a:r>
            <a:r>
              <a:rPr lang="en-US" dirty="0"/>
              <a:t>sequences in </a:t>
            </a:r>
            <a:r>
              <a:rPr lang="en-US" dirty="0" smtClean="0"/>
              <a:t>the </a:t>
            </a:r>
            <a:r>
              <a:rPr lang="en-US" altLang="en-US" dirty="0" smtClean="0"/>
              <a:t>stages of development from a flower to a seed in a typical angiosperm life cycle is/are correct?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ovule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zygote </a:t>
            </a:r>
            <a:r>
              <a:rPr lang="en-US" dirty="0">
                <a:latin typeface="Times New Roman"/>
                <a:cs typeface="Times New Roman"/>
                <a:sym typeface="Wingdings" panose="05000000000000000000" pitchFamily="2" charset="2"/>
              </a:rPr>
              <a:t>→</a:t>
            </a:r>
            <a:r>
              <a:rPr lang="en-US" altLang="en-US" dirty="0" smtClean="0">
                <a:sym typeface="Wingdings" pitchFamily="84" charset="2"/>
              </a:rPr>
              <a:t> </a:t>
            </a:r>
            <a:r>
              <a:rPr lang="en-US" altLang="en-US" dirty="0" err="1" smtClean="0">
                <a:sym typeface="Wingdings" pitchFamily="84" charset="2"/>
              </a:rPr>
              <a:t>proembryo</a:t>
            </a:r>
            <a:r>
              <a:rPr lang="en-US" altLang="en-US" dirty="0" smtClean="0">
                <a:sym typeface="Wingdings" pitchFamily="84" charset="2"/>
              </a:rPr>
              <a:t> → seed</a:t>
            </a:r>
          </a:p>
          <a:p>
            <a:r>
              <a:rPr lang="en-US" altLang="en-US" dirty="0">
                <a:sym typeface="Wingdings" pitchFamily="84" charset="2"/>
              </a:rPr>
              <a:t>ovule</a:t>
            </a:r>
            <a:r>
              <a:rPr lang="en-US" altLang="en-US" dirty="0" smtClean="0">
                <a:sym typeface="Wingdings" pitchFamily="84" charset="2"/>
              </a:rPr>
              <a:t> → </a:t>
            </a:r>
            <a:r>
              <a:rPr lang="en-US" altLang="en-US" dirty="0">
                <a:sym typeface="Wingdings" pitchFamily="84" charset="2"/>
              </a:rPr>
              <a:t>zygote</a:t>
            </a:r>
            <a:r>
              <a:rPr lang="en-US" altLang="en-US" dirty="0" smtClean="0">
                <a:sym typeface="Wingdings" pitchFamily="84" charset="2"/>
              </a:rPr>
              <a:t> → </a:t>
            </a:r>
            <a:r>
              <a:rPr lang="en-US" altLang="en-US" dirty="0">
                <a:sym typeface="Wingdings" pitchFamily="84" charset="2"/>
              </a:rPr>
              <a:t>suspensor</a:t>
            </a:r>
            <a:r>
              <a:rPr lang="en-US" altLang="en-US" dirty="0" smtClean="0">
                <a:sym typeface="Wingdings" pitchFamily="84" charset="2"/>
              </a:rPr>
              <a:t> → </a:t>
            </a:r>
            <a:r>
              <a:rPr lang="en-US" altLang="en-US" dirty="0">
                <a:sym typeface="Wingdings" pitchFamily="84" charset="2"/>
              </a:rPr>
              <a:t>seed</a:t>
            </a:r>
          </a:p>
          <a:p>
            <a:r>
              <a:rPr lang="en-US" altLang="en-US" dirty="0" smtClean="0">
                <a:sym typeface="Wingdings" pitchFamily="84" charset="2"/>
              </a:rPr>
              <a:t>zygote → seed → ovule → carpel</a:t>
            </a:r>
          </a:p>
          <a:p>
            <a:r>
              <a:rPr lang="en-US" altLang="en-US" b="1" dirty="0">
                <a:sym typeface="Wingdings" pitchFamily="84" charset="2"/>
              </a:rPr>
              <a:t>b</a:t>
            </a:r>
            <a:r>
              <a:rPr lang="en-US" altLang="en-US" b="1" dirty="0" smtClean="0">
                <a:sym typeface="Wingdings" pitchFamily="84" charset="2"/>
              </a:rPr>
              <a:t>oth A and B</a:t>
            </a:r>
            <a:endParaRPr lang="en-US" altLang="en-US" b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9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is incorrectly matched?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</a:t>
            </a:r>
            <a:r>
              <a:rPr lang="en-US" altLang="en-US" dirty="0" smtClean="0"/>
              <a:t>eed coat—formed from the integuments of the ovule</a:t>
            </a:r>
          </a:p>
          <a:p>
            <a:r>
              <a:rPr lang="en-US" altLang="en-US" dirty="0" smtClean="0"/>
              <a:t>coleoptile</a:t>
            </a:r>
            <a:r>
              <a:rPr lang="en-US" altLang="en-US" dirty="0"/>
              <a:t>—</a:t>
            </a:r>
            <a:r>
              <a:rPr lang="en-US" altLang="en-US" dirty="0" smtClean="0"/>
              <a:t>covers the young shoot</a:t>
            </a:r>
          </a:p>
          <a:p>
            <a:r>
              <a:rPr lang="en-US" altLang="en-US" dirty="0" err="1" smtClean="0"/>
              <a:t>plumule</a:t>
            </a:r>
            <a:r>
              <a:rPr lang="en-US" altLang="en-US" dirty="0"/>
              <a:t>—</a:t>
            </a:r>
            <a:r>
              <a:rPr lang="en-US" altLang="en-US" dirty="0" smtClean="0"/>
              <a:t>the collective part of the coleoptile and coleorhiza</a:t>
            </a:r>
          </a:p>
          <a:p>
            <a:r>
              <a:rPr lang="en-US" altLang="en-US" dirty="0" smtClean="0"/>
              <a:t>radicle</a:t>
            </a:r>
            <a:r>
              <a:rPr lang="en-US" altLang="en-US" dirty="0"/>
              <a:t>—</a:t>
            </a:r>
            <a:r>
              <a:rPr lang="en-US" altLang="en-US" dirty="0" smtClean="0"/>
              <a:t>embryonic root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49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is incorrectly matched?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</a:t>
            </a:r>
            <a:r>
              <a:rPr lang="en-US" altLang="en-US" dirty="0" smtClean="0"/>
              <a:t>eed coat—formed from the integuments of the ovule</a:t>
            </a:r>
          </a:p>
          <a:p>
            <a:r>
              <a:rPr lang="en-US" altLang="en-US" dirty="0" smtClean="0"/>
              <a:t>coleoptile</a:t>
            </a:r>
            <a:r>
              <a:rPr lang="en-US" altLang="en-US" dirty="0"/>
              <a:t>—</a:t>
            </a:r>
            <a:r>
              <a:rPr lang="en-US" altLang="en-US" dirty="0" smtClean="0"/>
              <a:t>covers the young shoot</a:t>
            </a:r>
          </a:p>
          <a:p>
            <a:r>
              <a:rPr lang="en-US" altLang="en-US" b="1" dirty="0" err="1" smtClean="0"/>
              <a:t>plumule</a:t>
            </a:r>
            <a:r>
              <a:rPr lang="en-US" altLang="en-US" b="1" dirty="0"/>
              <a:t>—</a:t>
            </a:r>
            <a:r>
              <a:rPr lang="en-US" altLang="en-US" b="1" dirty="0" smtClean="0"/>
              <a:t>the collective part of the coleoptile and coleorhiza</a:t>
            </a:r>
          </a:p>
          <a:p>
            <a:r>
              <a:rPr lang="en-US" altLang="en-US" dirty="0" smtClean="0"/>
              <a:t>radicle</a:t>
            </a:r>
            <a:r>
              <a:rPr lang="en-US" altLang="en-US" dirty="0"/>
              <a:t>—</a:t>
            </a:r>
            <a:r>
              <a:rPr lang="en-US" altLang="en-US" dirty="0" smtClean="0"/>
              <a:t>embryonic root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0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dirty="0" smtClean="0"/>
              <a:t>reason that two sperm nuclei travel down the pollen tube is </a:t>
            </a:r>
            <a:r>
              <a:rPr lang="en-US" altLang="en-US" smtClean="0"/>
              <a:t>that </a:t>
            </a:r>
            <a:endParaRPr lang="en-US" alt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they both stimulate growth of the pollen tube.</a:t>
            </a:r>
          </a:p>
          <a:p>
            <a:r>
              <a:rPr lang="en-US" altLang="en-US" dirty="0" smtClean="0"/>
              <a:t>one fertilizes the egg, and the other combines with the two polar nuclei.</a:t>
            </a:r>
          </a:p>
          <a:p>
            <a:r>
              <a:rPr lang="en-US" altLang="en-US" dirty="0" smtClean="0"/>
              <a:t>one fertilizes the egg, the other fertilizes the </a:t>
            </a:r>
            <a:r>
              <a:rPr lang="en-US" altLang="en-US" dirty="0" err="1" smtClean="0"/>
              <a:t>synergid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one is for fertilizing the egg, and one directs the pollen tube toward the </a:t>
            </a:r>
            <a:r>
              <a:rPr lang="en-US" altLang="en-US" dirty="0" err="1" smtClean="0"/>
              <a:t>micropyle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if one fails in fertilization, there is a backup nucleus.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61069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double fertilization in the angiosperms, all of the following are true </a:t>
            </a:r>
            <a:r>
              <a:rPr lang="en-US" altLang="en-US" i="1" dirty="0" smtClean="0"/>
              <a:t>except</a:t>
            </a:r>
            <a:r>
              <a:rPr lang="en-US" altLang="en-US" dirty="0" smtClean="0"/>
              <a:t> which one?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angiosperm embryo is diploid.</a:t>
            </a:r>
          </a:p>
          <a:p>
            <a:r>
              <a:rPr lang="en-US" altLang="en-US" dirty="0" smtClean="0"/>
              <a:t>The pollen tube reaching the </a:t>
            </a:r>
            <a:r>
              <a:rPr lang="en-US" altLang="en-US" dirty="0" err="1" smtClean="0"/>
              <a:t>micropyle</a:t>
            </a:r>
            <a:r>
              <a:rPr lang="en-US" altLang="en-US" dirty="0" smtClean="0"/>
              <a:t> results in the death of one of the </a:t>
            </a:r>
            <a:r>
              <a:rPr lang="en-US" altLang="en-US" dirty="0" err="1" smtClean="0"/>
              <a:t>synergids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The fertilized angiosperm ovule consists of diploid and triploid cells.</a:t>
            </a:r>
          </a:p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megasporangium</a:t>
            </a:r>
            <a:r>
              <a:rPr lang="en-US" altLang="en-US" dirty="0" smtClean="0"/>
              <a:t> gives rise to four haploid eggs through meiosis.</a:t>
            </a:r>
          </a:p>
          <a:p>
            <a:r>
              <a:rPr lang="en-US" altLang="en-US" dirty="0" smtClean="0"/>
              <a:t>One of the pollen nuclei contributes to the genome of the endosperm.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7091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double fertilization in the angiosperms, all of the following are true </a:t>
            </a:r>
            <a:r>
              <a:rPr lang="en-US" altLang="en-US" i="1" dirty="0" smtClean="0"/>
              <a:t>except</a:t>
            </a:r>
            <a:r>
              <a:rPr lang="en-US" altLang="en-US" dirty="0" smtClean="0"/>
              <a:t> which one?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angiosperm embryo is diploid.</a:t>
            </a:r>
          </a:p>
          <a:p>
            <a:r>
              <a:rPr lang="en-US" altLang="en-US" dirty="0" smtClean="0"/>
              <a:t>The pollen tube reaching the </a:t>
            </a:r>
            <a:r>
              <a:rPr lang="en-US" altLang="en-US" dirty="0" err="1" smtClean="0"/>
              <a:t>micropyle</a:t>
            </a:r>
            <a:r>
              <a:rPr lang="en-US" altLang="en-US" dirty="0" smtClean="0"/>
              <a:t> results in the death of one of the </a:t>
            </a:r>
            <a:r>
              <a:rPr lang="en-US" altLang="en-US" dirty="0" err="1" smtClean="0"/>
              <a:t>synergids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The fertilized angiosperm ovule consists of diploid and triploid cells.</a:t>
            </a:r>
          </a:p>
          <a:p>
            <a:r>
              <a:rPr lang="en-US" altLang="en-US" b="1" dirty="0" smtClean="0"/>
              <a:t>The </a:t>
            </a:r>
            <a:r>
              <a:rPr lang="en-US" altLang="en-US" b="1" dirty="0" err="1" smtClean="0"/>
              <a:t>megasporangium</a:t>
            </a:r>
            <a:r>
              <a:rPr lang="en-US" altLang="en-US" b="1" dirty="0" smtClean="0"/>
              <a:t> gives rise to four haploid eggs through meiosis.</a:t>
            </a:r>
          </a:p>
          <a:p>
            <a:r>
              <a:rPr lang="en-US" altLang="en-US" dirty="0" smtClean="0"/>
              <a:t>One of the pollen nuclei contributes to the genome of the endosperm.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41811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flowers of wind-pollinated plants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usually have flat blades to direct the wind.</a:t>
            </a:r>
          </a:p>
          <a:p>
            <a:r>
              <a:rPr lang="en-US" altLang="en-US" smtClean="0"/>
              <a:t>produce sticky pollen. </a:t>
            </a:r>
          </a:p>
          <a:p>
            <a:r>
              <a:rPr lang="en-US" altLang="en-US" smtClean="0"/>
              <a:t>are usually green and inconspicuous.</a:t>
            </a:r>
          </a:p>
          <a:p>
            <a:r>
              <a:rPr lang="en-US" altLang="en-US" smtClean="0"/>
              <a:t>are usually white and small.</a:t>
            </a:r>
          </a:p>
          <a:p>
            <a:r>
              <a:rPr lang="en-US" altLang="en-US" smtClean="0"/>
              <a:t>usually occur on separate male and female plants.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7643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flowers of wind-pollinated plants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usually have flat blades to direct the wind.</a:t>
            </a:r>
          </a:p>
          <a:p>
            <a:r>
              <a:rPr lang="en-US" altLang="en-US" dirty="0" smtClean="0"/>
              <a:t>produce sticky pollen. </a:t>
            </a:r>
          </a:p>
          <a:p>
            <a:r>
              <a:rPr lang="en-US" altLang="en-US" b="1" dirty="0" smtClean="0"/>
              <a:t>are usually green and inconspicuous.</a:t>
            </a:r>
          </a:p>
          <a:p>
            <a:r>
              <a:rPr lang="en-US" altLang="en-US" dirty="0" smtClean="0"/>
              <a:t>are usually white and small.</a:t>
            </a:r>
          </a:p>
          <a:p>
            <a:r>
              <a:rPr lang="en-US" altLang="en-US" dirty="0" smtClean="0"/>
              <a:t>usually occur on separate male and female plants.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4537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 accessory fruit is one that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grows from a lateral meristem.</a:t>
            </a:r>
          </a:p>
          <a:p>
            <a:r>
              <a:rPr lang="en-US" altLang="en-US" smtClean="0"/>
              <a:t>develops from tissue other than the ovary.</a:t>
            </a:r>
          </a:p>
          <a:p>
            <a:r>
              <a:rPr lang="en-US" altLang="en-US" smtClean="0"/>
              <a:t>develops from the pericarp.</a:t>
            </a:r>
          </a:p>
          <a:p>
            <a:r>
              <a:rPr lang="en-US" altLang="en-US" smtClean="0"/>
              <a:t>consists of multiple receptacles.</a:t>
            </a:r>
          </a:p>
          <a:p>
            <a:r>
              <a:rPr lang="en-US" altLang="en-US" smtClean="0"/>
              <a:t>is not necessary for reproduction.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0414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 accessory fruit is one that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grows from a lateral meristem.</a:t>
            </a:r>
          </a:p>
          <a:p>
            <a:r>
              <a:rPr lang="en-US" altLang="en-US" b="1" dirty="0" smtClean="0"/>
              <a:t>develops from tissue other than the ovary.</a:t>
            </a:r>
          </a:p>
          <a:p>
            <a:r>
              <a:rPr lang="en-US" altLang="en-US" dirty="0" smtClean="0"/>
              <a:t>develops from the pericarp.</a:t>
            </a:r>
          </a:p>
          <a:p>
            <a:r>
              <a:rPr lang="en-US" altLang="en-US" dirty="0" smtClean="0"/>
              <a:t>consists of multiple receptacles.</a:t>
            </a:r>
          </a:p>
          <a:p>
            <a:r>
              <a:rPr lang="en-US" altLang="en-US" dirty="0" smtClean="0"/>
              <a:t>is not necessary for reproduction.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0687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three fruits consist of an aggregate fruit, a multiple fruit, and an accessory fruit, in that order?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guava, blackberry, cherry</a:t>
            </a:r>
          </a:p>
          <a:p>
            <a:r>
              <a:rPr lang="en-US" altLang="en-US" smtClean="0"/>
              <a:t>watermelon, orange, fig </a:t>
            </a:r>
          </a:p>
          <a:p>
            <a:r>
              <a:rPr lang="en-US" altLang="en-US" smtClean="0"/>
              <a:t>apple, pear, cherry</a:t>
            </a:r>
          </a:p>
          <a:p>
            <a:r>
              <a:rPr lang="en-US" altLang="en-US" smtClean="0"/>
              <a:t>pineapple, tangerine, cranberry</a:t>
            </a:r>
          </a:p>
          <a:p>
            <a:r>
              <a:rPr lang="en-US" altLang="en-US" smtClean="0"/>
              <a:t>strawberry, fig, pear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45496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three fruits consist of an aggregate fruit, a multiple fruit, and an accessory fruit, in that order?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guava, blackberry, cherry</a:t>
            </a:r>
          </a:p>
          <a:p>
            <a:r>
              <a:rPr lang="en-US" altLang="en-US" dirty="0" smtClean="0"/>
              <a:t>watermelon, orange, fig </a:t>
            </a:r>
          </a:p>
          <a:p>
            <a:r>
              <a:rPr lang="en-US" altLang="en-US" dirty="0" smtClean="0"/>
              <a:t>apple, pear, cherry</a:t>
            </a:r>
          </a:p>
          <a:p>
            <a:r>
              <a:rPr lang="en-US" altLang="en-US" dirty="0" smtClean="0"/>
              <a:t>pineapple, tangerine, cranberry</a:t>
            </a:r>
          </a:p>
          <a:p>
            <a:r>
              <a:rPr lang="en-US" altLang="en-US" b="1" dirty="0" smtClean="0"/>
              <a:t>strawberry, fig, pear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7334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One approach to reducing the spread of transgenes of engineered crop plants into wild congeneric populations is to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engineer the gene into the chloroplast DNA.</a:t>
            </a:r>
          </a:p>
          <a:p>
            <a:r>
              <a:rPr lang="en-US" altLang="en-US" dirty="0" smtClean="0"/>
              <a:t>insert the desired gene into the nucleus of the crop plant. </a:t>
            </a:r>
          </a:p>
          <a:p>
            <a:r>
              <a:rPr lang="en-US" altLang="en-US" dirty="0" smtClean="0"/>
              <a:t>engineer only species that </a:t>
            </a:r>
            <a:r>
              <a:rPr lang="en-US" altLang="en-US" dirty="0" err="1" smtClean="0"/>
              <a:t>obligately</a:t>
            </a:r>
            <a:r>
              <a:rPr lang="en-US" altLang="en-US" dirty="0" smtClean="0"/>
              <a:t> outcross.</a:t>
            </a:r>
          </a:p>
          <a:p>
            <a:r>
              <a:rPr lang="en-US" altLang="en-US" dirty="0" smtClean="0"/>
              <a:t>engineer only plants that spread by cloning.</a:t>
            </a:r>
          </a:p>
          <a:p>
            <a:r>
              <a:rPr lang="en-US" altLang="en-US" dirty="0" smtClean="0"/>
              <a:t>plant the engineered plants far away from pollinators.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4255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One approach to reducing the spread of transgenes of engineered crop plants into wild congeneric populations is to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engineer the gene into the chloroplast DNA.</a:t>
            </a:r>
          </a:p>
          <a:p>
            <a:r>
              <a:rPr lang="en-US" altLang="en-US" dirty="0" smtClean="0"/>
              <a:t>insert the desired gene into the nucleus of the crop plant. </a:t>
            </a:r>
          </a:p>
          <a:p>
            <a:r>
              <a:rPr lang="en-US" altLang="en-US" dirty="0" smtClean="0"/>
              <a:t>engineer only species that </a:t>
            </a:r>
            <a:r>
              <a:rPr lang="en-US" altLang="en-US" dirty="0" err="1" smtClean="0"/>
              <a:t>obligately</a:t>
            </a:r>
            <a:r>
              <a:rPr lang="en-US" altLang="en-US" dirty="0" smtClean="0"/>
              <a:t> outcross.</a:t>
            </a:r>
          </a:p>
          <a:p>
            <a:r>
              <a:rPr lang="en-US" altLang="en-US" dirty="0" smtClean="0"/>
              <a:t>engineer only plants that spread by cloning.</a:t>
            </a:r>
          </a:p>
          <a:p>
            <a:r>
              <a:rPr lang="en-US" altLang="en-US" dirty="0" smtClean="0"/>
              <a:t>plant the engineered plants far away from pollinators.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8876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dirty="0" smtClean="0"/>
              <a:t>reason that two sperm nuclei travel down the pollen tube is </a:t>
            </a:r>
            <a:r>
              <a:rPr lang="en-US" altLang="en-US" smtClean="0"/>
              <a:t>that </a:t>
            </a:r>
            <a:endParaRPr lang="en-US" alt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they both stimulate growth of the pollen tube.</a:t>
            </a:r>
          </a:p>
          <a:p>
            <a:r>
              <a:rPr lang="en-US" altLang="en-US" b="1" dirty="0" smtClean="0"/>
              <a:t>one fertilizes the egg, and the other combines with the two polar nuclei.</a:t>
            </a:r>
          </a:p>
          <a:p>
            <a:r>
              <a:rPr lang="en-US" altLang="en-US" dirty="0" smtClean="0"/>
              <a:t>one fertilizes the egg, the other fertilizes the </a:t>
            </a:r>
            <a:r>
              <a:rPr lang="en-US" altLang="en-US" dirty="0" err="1" smtClean="0"/>
              <a:t>synergid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one is for fertilizing the egg, and one directs the pollen tube toward the </a:t>
            </a:r>
            <a:r>
              <a:rPr lang="en-US" altLang="en-US" dirty="0" err="1" smtClean="0"/>
              <a:t>micropyle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if one fails in fertilization, there is a backup nucleus.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4257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All of the following are examples of asexual reproduction </a:t>
            </a:r>
            <a:r>
              <a:rPr lang="en-US" altLang="en-US" i="1" dirty="0" smtClean="0"/>
              <a:t>except</a:t>
            </a:r>
            <a:r>
              <a:rPr lang="en-US" altLang="en-US" dirty="0" smtClean="0"/>
              <a:t> which one?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rhizomatous spread </a:t>
            </a:r>
          </a:p>
          <a:p>
            <a:r>
              <a:rPr lang="en-US" altLang="en-US" smtClean="0"/>
              <a:t>agamospermy</a:t>
            </a:r>
          </a:p>
          <a:p>
            <a:r>
              <a:rPr lang="en-US" altLang="en-US" smtClean="0"/>
              <a:t>apomixis</a:t>
            </a:r>
          </a:p>
          <a:p>
            <a:r>
              <a:rPr lang="en-US" altLang="en-US" smtClean="0"/>
              <a:t>fragmentation</a:t>
            </a:r>
          </a:p>
          <a:p>
            <a:r>
              <a:rPr lang="en-US" altLang="en-US" smtClean="0"/>
              <a:t>totipotency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49015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All of the following are examples of asexual reproduction </a:t>
            </a:r>
            <a:r>
              <a:rPr lang="en-US" altLang="en-US" i="1" dirty="0" smtClean="0"/>
              <a:t>except</a:t>
            </a:r>
            <a:r>
              <a:rPr lang="en-US" altLang="en-US" dirty="0" smtClean="0"/>
              <a:t> which one?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rhizomatous spread </a:t>
            </a:r>
          </a:p>
          <a:p>
            <a:r>
              <a:rPr lang="en-US" altLang="en-US" dirty="0" err="1" smtClean="0"/>
              <a:t>agamospermy</a:t>
            </a:r>
            <a:endParaRPr lang="en-US" altLang="en-US" dirty="0" smtClean="0"/>
          </a:p>
          <a:p>
            <a:r>
              <a:rPr lang="en-US" altLang="en-US" dirty="0" err="1" smtClean="0"/>
              <a:t>apomixis</a:t>
            </a:r>
            <a:endParaRPr lang="en-US" altLang="en-US" dirty="0" smtClean="0"/>
          </a:p>
          <a:p>
            <a:r>
              <a:rPr lang="en-US" altLang="en-US" dirty="0" smtClean="0"/>
              <a:t>fragmentation</a:t>
            </a:r>
          </a:p>
          <a:p>
            <a:r>
              <a:rPr lang="en-US" altLang="en-US" b="1" dirty="0" err="1" smtClean="0"/>
              <a:t>totipotency</a:t>
            </a:r>
            <a:endParaRPr lang="en-US" altLang="en-US" b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10689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Asexual reproduction in plants may be an evolutionarily advantageous strategy where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pollinators are in short supply, as in the arctic tundra.</a:t>
            </a:r>
          </a:p>
          <a:p>
            <a:r>
              <a:rPr lang="en-US" altLang="en-US" dirty="0" smtClean="0"/>
              <a:t>the environment is uniform and predictable, as in the short grass prairie. </a:t>
            </a:r>
          </a:p>
          <a:p>
            <a:r>
              <a:rPr lang="en-US" altLang="en-US" dirty="0" smtClean="0"/>
              <a:t>the environment is disturbed, as along the side of a road. </a:t>
            </a:r>
          </a:p>
          <a:p>
            <a:r>
              <a:rPr lang="en-US" altLang="en-US" dirty="0" smtClean="0"/>
              <a:t>all of the above</a:t>
            </a:r>
          </a:p>
          <a:p>
            <a:r>
              <a:rPr lang="en-US" altLang="en-US" dirty="0" smtClean="0"/>
              <a:t>none of the above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37849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Asexual reproduction in plants may be an evolutionarily advantageous strategy where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pollinators are in short supply, as in the arctic tundra.</a:t>
            </a:r>
          </a:p>
          <a:p>
            <a:r>
              <a:rPr lang="en-US" altLang="en-US" dirty="0" smtClean="0"/>
              <a:t>the environment is uniform and predictable, as in the short grass prairie. </a:t>
            </a:r>
          </a:p>
          <a:p>
            <a:r>
              <a:rPr lang="en-US" altLang="en-US" dirty="0" smtClean="0"/>
              <a:t>the environment is disturbed, as along the side of a road. </a:t>
            </a:r>
          </a:p>
          <a:p>
            <a:r>
              <a:rPr lang="en-US" altLang="en-US" b="1" dirty="0" smtClean="0"/>
              <a:t>all of the above</a:t>
            </a:r>
          </a:p>
          <a:p>
            <a:r>
              <a:rPr lang="en-US" altLang="en-US" dirty="0" smtClean="0"/>
              <a:t>none of the above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317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fields in biology </a:t>
            </a:r>
            <a:r>
              <a:rPr lang="en-US" dirty="0" smtClean="0"/>
              <a:t>may </a:t>
            </a:r>
            <a:r>
              <a:rPr lang="en-US" dirty="0"/>
              <a:t>help us</a:t>
            </a:r>
            <a:r>
              <a:rPr lang="en-US" altLang="en-US" dirty="0" smtClean="0"/>
              <a:t> meet the future demands for food on Earth?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botany</a:t>
            </a:r>
          </a:p>
          <a:p>
            <a:r>
              <a:rPr lang="en-US" altLang="en-US" dirty="0"/>
              <a:t>z</a:t>
            </a:r>
            <a:r>
              <a:rPr lang="en-US" altLang="en-US" dirty="0" smtClean="0"/>
              <a:t>oology</a:t>
            </a:r>
          </a:p>
          <a:p>
            <a:r>
              <a:rPr lang="en-US" altLang="en-US" dirty="0"/>
              <a:t>p</a:t>
            </a:r>
            <a:r>
              <a:rPr lang="en-US" altLang="en-US" dirty="0" smtClean="0"/>
              <a:t>lant biotechnology</a:t>
            </a:r>
          </a:p>
          <a:p>
            <a:r>
              <a:rPr lang="en-US" altLang="en-US" dirty="0"/>
              <a:t>c</a:t>
            </a:r>
            <a:r>
              <a:rPr lang="en-US" altLang="en-US" dirty="0" smtClean="0"/>
              <a:t>rop breeding</a:t>
            </a:r>
          </a:p>
          <a:p>
            <a:r>
              <a:rPr lang="en-US" altLang="en-US" dirty="0"/>
              <a:t>b</a:t>
            </a:r>
            <a:r>
              <a:rPr lang="en-US" altLang="en-US" dirty="0" smtClean="0"/>
              <a:t>oth C and D</a:t>
            </a:r>
          </a:p>
          <a:p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46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fields in biology </a:t>
            </a:r>
            <a:r>
              <a:rPr lang="en-US" dirty="0" smtClean="0"/>
              <a:t>may </a:t>
            </a:r>
            <a:r>
              <a:rPr lang="en-US" dirty="0"/>
              <a:t>help us</a:t>
            </a:r>
            <a:r>
              <a:rPr lang="en-US" altLang="en-US" dirty="0" smtClean="0"/>
              <a:t> meet the future demands for food on Earth?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botany</a:t>
            </a:r>
          </a:p>
          <a:p>
            <a:r>
              <a:rPr lang="en-US" altLang="en-US" dirty="0"/>
              <a:t>z</a:t>
            </a:r>
            <a:r>
              <a:rPr lang="en-US" altLang="en-US" dirty="0" smtClean="0"/>
              <a:t>oology</a:t>
            </a:r>
          </a:p>
          <a:p>
            <a:r>
              <a:rPr lang="en-US" altLang="en-US" dirty="0"/>
              <a:t>p</a:t>
            </a:r>
            <a:r>
              <a:rPr lang="en-US" altLang="en-US" dirty="0" smtClean="0"/>
              <a:t>lant biotechnology</a:t>
            </a:r>
          </a:p>
          <a:p>
            <a:r>
              <a:rPr lang="en-US" altLang="en-US" dirty="0"/>
              <a:t>c</a:t>
            </a:r>
            <a:r>
              <a:rPr lang="en-US" altLang="en-US" dirty="0" smtClean="0"/>
              <a:t>rop breeding</a:t>
            </a:r>
          </a:p>
          <a:p>
            <a:r>
              <a:rPr lang="en-US" altLang="en-US" b="1" dirty="0"/>
              <a:t>b</a:t>
            </a:r>
            <a:r>
              <a:rPr lang="en-US" altLang="en-US" b="1" dirty="0" smtClean="0"/>
              <a:t>oth C and D</a:t>
            </a:r>
          </a:p>
          <a:p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is not a part of the female reproductive structures in an angiosperm flower?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epicotyl</a:t>
            </a:r>
          </a:p>
          <a:p>
            <a:r>
              <a:rPr lang="en-US" altLang="en-US" dirty="0" smtClean="0"/>
              <a:t>style</a:t>
            </a:r>
          </a:p>
          <a:p>
            <a:r>
              <a:rPr lang="en-US" altLang="en-US" dirty="0" smtClean="0"/>
              <a:t>stigma</a:t>
            </a:r>
          </a:p>
          <a:p>
            <a:r>
              <a:rPr lang="en-US" altLang="en-US" dirty="0" smtClean="0"/>
              <a:t>carpel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is not a part of the female reproductive structures in an angiosperm flower?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epicotyl</a:t>
            </a:r>
          </a:p>
          <a:p>
            <a:r>
              <a:rPr lang="en-US" altLang="en-US" dirty="0" smtClean="0"/>
              <a:t>style</a:t>
            </a:r>
          </a:p>
          <a:p>
            <a:r>
              <a:rPr lang="en-US" altLang="en-US" dirty="0" smtClean="0"/>
              <a:t>stigma</a:t>
            </a:r>
          </a:p>
          <a:p>
            <a:r>
              <a:rPr lang="en-US" altLang="en-US" dirty="0" smtClean="0"/>
              <a:t>carpel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0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</a:t>
            </a:r>
            <a:r>
              <a:rPr lang="en-US" altLang="en-US" dirty="0"/>
              <a:t> </a:t>
            </a:r>
            <a:r>
              <a:rPr lang="en-US" altLang="en-US" dirty="0" smtClean="0"/>
              <a:t>stages in </a:t>
            </a:r>
            <a:r>
              <a:rPr lang="en-US" altLang="en-US" dirty="0"/>
              <a:t>an angiosperm life cycle</a:t>
            </a:r>
            <a:r>
              <a:rPr lang="en-US" altLang="en-US" dirty="0" smtClean="0"/>
              <a:t> is/are not correctly matched with their description?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gametophyte—gamete-producing stage</a:t>
            </a:r>
          </a:p>
          <a:p>
            <a:r>
              <a:rPr lang="en-US" altLang="en-US" dirty="0" smtClean="0"/>
              <a:t>sporophyte—haploid stage</a:t>
            </a:r>
          </a:p>
          <a:p>
            <a:r>
              <a:rPr lang="en-US" altLang="en-US" dirty="0" smtClean="0"/>
              <a:t>fertilization</a:t>
            </a:r>
            <a:r>
              <a:rPr lang="en-US" altLang="en-US" dirty="0"/>
              <a:t>—</a:t>
            </a:r>
            <a:r>
              <a:rPr lang="en-US" altLang="en-US" dirty="0" smtClean="0"/>
              <a:t>followed by mitosis, </a:t>
            </a:r>
            <a:r>
              <a:rPr lang="en-US" altLang="en-US" dirty="0"/>
              <a:t>a stage that </a:t>
            </a:r>
            <a:r>
              <a:rPr lang="en-US" altLang="en-US" dirty="0" smtClean="0"/>
              <a:t>produces </a:t>
            </a:r>
            <a:r>
              <a:rPr lang="en-US" altLang="en-US" dirty="0" smtClean="0"/>
              <a:t>the gametophyte</a:t>
            </a:r>
          </a:p>
          <a:p>
            <a:r>
              <a:rPr lang="en-US" altLang="en-US" dirty="0" smtClean="0"/>
              <a:t>endosperm—triploid stage</a:t>
            </a:r>
          </a:p>
          <a:p>
            <a:r>
              <a:rPr lang="en-US" altLang="en-US" dirty="0"/>
              <a:t>b</a:t>
            </a:r>
            <a:r>
              <a:rPr lang="en-US" altLang="en-US" dirty="0" smtClean="0"/>
              <a:t>oth B and 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4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</a:t>
            </a:r>
            <a:r>
              <a:rPr lang="en-US" altLang="en-US" dirty="0"/>
              <a:t> stages in an angiosperm life cycle</a:t>
            </a:r>
            <a:r>
              <a:rPr lang="en-US" altLang="en-US" dirty="0" smtClean="0"/>
              <a:t> is/are not correctly matched with their description?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gametophyte—gamete-producing stage</a:t>
            </a:r>
          </a:p>
          <a:p>
            <a:r>
              <a:rPr lang="en-US" altLang="en-US" dirty="0" smtClean="0"/>
              <a:t>sporophyte—haploid stage</a:t>
            </a:r>
          </a:p>
          <a:p>
            <a:r>
              <a:rPr lang="en-US" altLang="en-US" dirty="0" smtClean="0"/>
              <a:t>fertilization</a:t>
            </a:r>
            <a:r>
              <a:rPr lang="en-US" altLang="en-US" dirty="0"/>
              <a:t>—</a:t>
            </a:r>
            <a:r>
              <a:rPr lang="en-US" altLang="en-US" dirty="0" smtClean="0"/>
              <a:t>followed by mitosis, </a:t>
            </a:r>
            <a:r>
              <a:rPr lang="en-US" altLang="en-US" dirty="0"/>
              <a:t>a stage that </a:t>
            </a:r>
            <a:r>
              <a:rPr lang="en-US" altLang="en-US" dirty="0" smtClean="0"/>
              <a:t>produces </a:t>
            </a:r>
            <a:r>
              <a:rPr lang="en-US" altLang="en-US" dirty="0" smtClean="0"/>
              <a:t>the gametophyte</a:t>
            </a:r>
          </a:p>
          <a:p>
            <a:r>
              <a:rPr lang="en-US" altLang="en-US" dirty="0" smtClean="0"/>
              <a:t>endosperm—triploid stage</a:t>
            </a:r>
          </a:p>
          <a:p>
            <a:r>
              <a:rPr lang="en-US" altLang="en-US" b="1" dirty="0"/>
              <a:t>b</a:t>
            </a:r>
            <a:r>
              <a:rPr lang="en-US" altLang="en-US" b="1" dirty="0" smtClean="0"/>
              <a:t>oth B and 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6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 typical angiosperm embryo sac does not have _____.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polar nuclei</a:t>
            </a:r>
          </a:p>
          <a:p>
            <a:r>
              <a:rPr lang="en-US" dirty="0" smtClean="0"/>
              <a:t>two </a:t>
            </a:r>
            <a:r>
              <a:rPr lang="en-US" dirty="0" err="1" smtClean="0"/>
              <a:t>synergids</a:t>
            </a:r>
            <a:endParaRPr lang="en-US" dirty="0" smtClean="0"/>
          </a:p>
          <a:p>
            <a:r>
              <a:rPr lang="en-US" dirty="0" smtClean="0"/>
              <a:t>a tube nucleus</a:t>
            </a:r>
          </a:p>
          <a:p>
            <a:r>
              <a:rPr lang="en-US" dirty="0" smtClean="0"/>
              <a:t>three antipodal cells</a:t>
            </a:r>
          </a:p>
          <a:p>
            <a:r>
              <a:rPr lang="en-US" dirty="0" smtClean="0"/>
              <a:t>both C and 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1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 typical angiosperm embryo sac does not have </a:t>
            </a:r>
            <a:r>
              <a:rPr lang="en-US" altLang="en-US" dirty="0"/>
              <a:t>_____.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polar nuclei</a:t>
            </a:r>
          </a:p>
          <a:p>
            <a:r>
              <a:rPr lang="en-US" dirty="0" smtClean="0"/>
              <a:t>two </a:t>
            </a:r>
            <a:r>
              <a:rPr lang="en-US" dirty="0" err="1" smtClean="0"/>
              <a:t>synergids</a:t>
            </a:r>
            <a:endParaRPr lang="en-US" dirty="0" smtClean="0"/>
          </a:p>
          <a:p>
            <a:r>
              <a:rPr lang="en-US" dirty="0" smtClean="0"/>
              <a:t>a tube nucleus</a:t>
            </a:r>
          </a:p>
          <a:p>
            <a:r>
              <a:rPr lang="en-US" dirty="0" smtClean="0"/>
              <a:t>three antipodal cells</a:t>
            </a:r>
          </a:p>
          <a:p>
            <a:r>
              <a:rPr lang="en-US" b="1" dirty="0" smtClean="0"/>
              <a:t>both C and 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3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GAMESHOW" val="False"/>
  <p:tag name="PPTVERSION" val="XP"/>
</p:tagLst>
</file>

<file path=ppt/theme/theme1.xml><?xml version="1.0" encoding="utf-8"?>
<a:theme xmlns:a="http://schemas.openxmlformats.org/drawingml/2006/main" name="BIF2e_Clicker_Template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Custom 2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F2e_Clicker_Template" id="{E27C271B-F905-4E53-9637-7F905E2639B8}" vid="{9B04F184-6B16-4A18-A4BB-2C00D305D9A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BIF2e_Clicker_Template</Template>
  <TotalTime>14080</TotalTime>
  <Words>1870</Words>
  <Application>Microsoft Office PowerPoint</Application>
  <PresentationFormat>On-screen Show (4:3)</PresentationFormat>
  <Paragraphs>286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ＭＳ Ｐゴシック</vt:lpstr>
      <vt:lpstr>Arial</vt:lpstr>
      <vt:lpstr>Times New Roman</vt:lpstr>
      <vt:lpstr>Wingdings</vt:lpstr>
      <vt:lpstr>BIF2e_Clicker_Template</vt:lpstr>
      <vt:lpstr>PowerPoint Presentation</vt:lpstr>
      <vt:lpstr>The reason that two sperm nuclei travel down the pollen tube is that </vt:lpstr>
      <vt:lpstr>The reason that two sperm nuclei travel down the pollen tube is that </vt:lpstr>
      <vt:lpstr>Which of the following is not a part of the female reproductive structures in an angiosperm flower? </vt:lpstr>
      <vt:lpstr>Which of the following is not a part of the female reproductive structures in an angiosperm flower? </vt:lpstr>
      <vt:lpstr>Which of the following stages in an angiosperm life cycle is/are not correctly matched with their description? </vt:lpstr>
      <vt:lpstr>Which of the following stages in an angiosperm life cycle is/are not correctly matched with their description? </vt:lpstr>
      <vt:lpstr>A typical angiosperm embryo sac does not have _____. </vt:lpstr>
      <vt:lpstr>A typical angiosperm embryo sac does not have _____. </vt:lpstr>
      <vt:lpstr>Which of the following sequences in an angiosperm life cycle is incorrect? </vt:lpstr>
      <vt:lpstr>Which of the following sequences in an angiosperm life cycle is incorrect? </vt:lpstr>
      <vt:lpstr>In dicotyledon seed germination, usually the first organ to emerge from the seed is the</vt:lpstr>
      <vt:lpstr>In dicotyledon seed germination, usually the first organ to emerge from the seed is the</vt:lpstr>
      <vt:lpstr>A reproductive trait of a hybrid crop plant that is advantageous in plant breeding is</vt:lpstr>
      <vt:lpstr>A reproductive trait of a hybrid crop plant that is advantageous in plant breeding is</vt:lpstr>
      <vt:lpstr>Which of the following sequences in the stages of development from a flower to a seed in a typical angiosperm life cycle is/are correct?</vt:lpstr>
      <vt:lpstr>Which of the following sequences in the stages of development from a flower to a seed in a typical angiosperm life cycle is/are correct?</vt:lpstr>
      <vt:lpstr>Which of the following is incorrectly matched?</vt:lpstr>
      <vt:lpstr>Which of the following is incorrectly matched?</vt:lpstr>
      <vt:lpstr>In double fertilization in the angiosperms, all of the following are true except which one?</vt:lpstr>
      <vt:lpstr>In double fertilization in the angiosperms, all of the following are true except which one?</vt:lpstr>
      <vt:lpstr>The flowers of wind-pollinated plants </vt:lpstr>
      <vt:lpstr>The flowers of wind-pollinated plants </vt:lpstr>
      <vt:lpstr>An accessory fruit is one that</vt:lpstr>
      <vt:lpstr>An accessory fruit is one that</vt:lpstr>
      <vt:lpstr>Which three fruits consist of an aggregate fruit, a multiple fruit, and an accessory fruit, in that order?</vt:lpstr>
      <vt:lpstr>Which three fruits consist of an aggregate fruit, a multiple fruit, and an accessory fruit, in that order?</vt:lpstr>
      <vt:lpstr>One approach to reducing the spread of transgenes of engineered crop plants into wild congeneric populations is to</vt:lpstr>
      <vt:lpstr>One approach to reducing the spread of transgenes of engineered crop plants into wild congeneric populations is to</vt:lpstr>
      <vt:lpstr>All of the following are examples of asexual reproduction except which one?</vt:lpstr>
      <vt:lpstr>All of the following are examples of asexual reproduction except which one?</vt:lpstr>
      <vt:lpstr>Asexual reproduction in plants may be an evolutionarily advantageous strategy where</vt:lpstr>
      <vt:lpstr>Asexual reproduction in plants may be an evolutionarily advantageous strategy where</vt:lpstr>
      <vt:lpstr>Which of the following fields in biology may help us meet the future demands for food on Earth?</vt:lpstr>
      <vt:lpstr>Which of the following fields in biology may help us meet the future demands for food on Earth?</vt:lpstr>
    </vt:vector>
  </TitlesOfParts>
  <Manager/>
  <Company>Pearson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Christopher Delgado</dc:creator>
  <cp:keywords/>
  <dc:description/>
  <cp:lastModifiedBy>Jennifer Hastings</cp:lastModifiedBy>
  <cp:revision>660</cp:revision>
  <cp:lastPrinted>2005-03-24T12:52:04Z</cp:lastPrinted>
  <dcterms:created xsi:type="dcterms:W3CDTF">2010-10-31T21:38:30Z</dcterms:created>
  <dcterms:modified xsi:type="dcterms:W3CDTF">2015-11-12T19:39:24Z</dcterms:modified>
  <cp:category/>
</cp:coreProperties>
</file>