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39"/>
  </p:notesMasterIdLst>
  <p:handoutMasterIdLst>
    <p:handoutMasterId r:id="rId40"/>
  </p:handoutMasterIdLst>
  <p:sldIdLst>
    <p:sldId id="359" r:id="rId2"/>
    <p:sldId id="360" r:id="rId3"/>
    <p:sldId id="361" r:id="rId4"/>
    <p:sldId id="362" r:id="rId5"/>
    <p:sldId id="363" r:id="rId6"/>
    <p:sldId id="364" r:id="rId7"/>
    <p:sldId id="365" r:id="rId8"/>
    <p:sldId id="366" r:id="rId9"/>
    <p:sldId id="367" r:id="rId10"/>
    <p:sldId id="368" r:id="rId11"/>
    <p:sldId id="369" r:id="rId12"/>
    <p:sldId id="370" r:id="rId13"/>
    <p:sldId id="371" r:id="rId14"/>
    <p:sldId id="372" r:id="rId15"/>
    <p:sldId id="373" r:id="rId16"/>
    <p:sldId id="374" r:id="rId17"/>
    <p:sldId id="375" r:id="rId18"/>
    <p:sldId id="378" r:id="rId19"/>
    <p:sldId id="379" r:id="rId20"/>
    <p:sldId id="380" r:id="rId21"/>
    <p:sldId id="381" r:id="rId22"/>
    <p:sldId id="382" r:id="rId23"/>
    <p:sldId id="383" r:id="rId24"/>
    <p:sldId id="384" r:id="rId25"/>
    <p:sldId id="385" r:id="rId26"/>
    <p:sldId id="386" r:id="rId27"/>
    <p:sldId id="387" r:id="rId28"/>
    <p:sldId id="388" r:id="rId29"/>
    <p:sldId id="389" r:id="rId30"/>
    <p:sldId id="390" r:id="rId31"/>
    <p:sldId id="391" r:id="rId32"/>
    <p:sldId id="392" r:id="rId33"/>
    <p:sldId id="393" r:id="rId34"/>
    <p:sldId id="394" r:id="rId35"/>
    <p:sldId id="395" r:id="rId36"/>
    <p:sldId id="398" r:id="rId37"/>
    <p:sldId id="399" r:id="rId38"/>
  </p:sldIdLst>
  <p:sldSz cx="9144000" cy="6858000" type="screen4x3"/>
  <p:notesSz cx="6858000" cy="9144000"/>
  <p:custDataLst>
    <p:tags r:id="rId41"/>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guide id="6" orient="horz" pos="759">
          <p15:clr>
            <a:srgbClr val="A4A3A4"/>
          </p15:clr>
        </p15:guide>
        <p15:guide id="7" pos="48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0" autoAdjust="0"/>
    <p:restoredTop sz="86187" autoAdjust="0"/>
  </p:normalViewPr>
  <p:slideViewPr>
    <p:cSldViewPr snapToGrid="0">
      <p:cViewPr varScale="1">
        <p:scale>
          <a:sx n="96" d="100"/>
          <a:sy n="96" d="100"/>
        </p:scale>
        <p:origin x="1410" y="84"/>
      </p:cViewPr>
      <p:guideLst>
        <p:guide orient="horz" pos="2160"/>
        <p:guide pos="2880"/>
        <p:guide orient="horz" pos="759"/>
        <p:guide pos="4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7" d="100"/>
          <a:sy n="67" d="100"/>
        </p:scale>
        <p:origin x="-322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239583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B71740C-4291-4E18-B8E5-8734CC69E40E}" type="slidenum">
              <a:rPr lang="en-US" altLang="en-US" sz="1200">
                <a:latin typeface="Times New Roman" pitchFamily="84" charset="0"/>
                <a:ea typeface="ＭＳ Ｐゴシック" pitchFamily="84" charset="-128"/>
              </a:rPr>
              <a:pPr algn="r"/>
              <a:t>10</a:t>
            </a:fld>
            <a:endParaRPr lang="en-US" altLang="en-US" sz="1200">
              <a:latin typeface="Times New Roman" pitchFamily="84" charset="0"/>
              <a:ea typeface="ＭＳ Ｐゴシック" pitchFamily="84"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2149083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38D4AACE-0647-4BE4-A95A-27CA0F5CDF5B}" type="slidenum">
              <a:rPr lang="en-US" altLang="en-US" sz="1200">
                <a:latin typeface="Times New Roman" pitchFamily="84" charset="0"/>
                <a:ea typeface="ＭＳ Ｐゴシック" pitchFamily="84" charset="-128"/>
              </a:rPr>
              <a:pPr algn="r"/>
              <a:t>11</a:t>
            </a:fld>
            <a:endParaRPr lang="en-US" altLang="en-US" sz="1200">
              <a:latin typeface="Times New Roman" pitchFamily="84" charset="0"/>
              <a:ea typeface="ＭＳ Ｐゴシック" pitchFamily="84"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086024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10757901-19FD-4BA2-B20B-B9405C969B12}" type="slidenum">
              <a:rPr lang="en-US" altLang="en-US" sz="1200">
                <a:latin typeface="Times New Roman" pitchFamily="84" charset="0"/>
                <a:ea typeface="ＭＳ Ｐゴシック" pitchFamily="84" charset="-128"/>
              </a:rPr>
              <a:pPr algn="r"/>
              <a:t>12</a:t>
            </a:fld>
            <a:endParaRPr lang="en-US" altLang="en-US" sz="1200">
              <a:latin typeface="Times New Roman" pitchFamily="84" charset="0"/>
              <a:ea typeface="ＭＳ Ｐゴシック" pitchFamily="8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r>
              <a:rPr lang="en-US" alt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The moss life cycle involves the growth of a brown, nutritionally dependent sporophyte out of the top of the photosynthetic gametophyte.</a:t>
            </a:r>
          </a:p>
        </p:txBody>
      </p:sp>
    </p:spTree>
    <p:extLst>
      <p:ext uri="{BB962C8B-B14F-4D97-AF65-F5344CB8AC3E}">
        <p14:creationId xmlns:p14="http://schemas.microsoft.com/office/powerpoint/2010/main" val="2939037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8E0CDC8-60FD-432D-BB44-17F29D16F6D8}" type="slidenum">
              <a:rPr lang="en-US" altLang="en-US" sz="1200">
                <a:latin typeface="Times New Roman" pitchFamily="84" charset="0"/>
                <a:ea typeface="ＭＳ Ｐゴシック" pitchFamily="84" charset="-128"/>
              </a:rPr>
              <a:pPr algn="r"/>
              <a:t>13</a:t>
            </a:fld>
            <a:endParaRPr lang="en-US" altLang="en-US" sz="1200">
              <a:latin typeface="Times New Roman" pitchFamily="84" charset="0"/>
              <a:ea typeface="ＭＳ Ｐゴシック" pitchFamily="84" charset="-128"/>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279387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C5750309-317A-4419-B796-77F9BDC60102}" type="slidenum">
              <a:rPr lang="en-US" altLang="en-US" sz="1200">
                <a:latin typeface="Times New Roman" pitchFamily="84" charset="0"/>
                <a:ea typeface="ＭＳ Ｐゴシック" pitchFamily="84" charset="-128"/>
              </a:rPr>
              <a:pPr algn="r"/>
              <a:t>14</a:t>
            </a:fld>
            <a:endParaRPr lang="en-US" altLang="en-US" sz="1200">
              <a:latin typeface="Times New Roman" pitchFamily="84" charset="0"/>
              <a:ea typeface="ＭＳ Ｐゴシック" pitchFamily="84"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4274416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3081C3D6-A05C-49BA-815D-38288DCF2EC8}" type="slidenum">
              <a:rPr lang="en-US" altLang="en-US" sz="1200">
                <a:latin typeface="Times New Roman" pitchFamily="84" charset="0"/>
                <a:ea typeface="ＭＳ Ｐゴシック" pitchFamily="84" charset="-128"/>
              </a:rPr>
              <a:pPr algn="r"/>
              <a:t>15</a:t>
            </a:fld>
            <a:endParaRPr lang="en-US" altLang="en-US" sz="1200">
              <a:latin typeface="Times New Roman" pitchFamily="84" charset="0"/>
              <a:ea typeface="ＭＳ Ｐゴシック" pitchFamily="84" charset="-128"/>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551507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97EDE22C-966E-4CCE-AEEA-CE26C46DCD9D}" type="slidenum">
              <a:rPr lang="en-US" altLang="en-US" sz="1200">
                <a:latin typeface="Times New Roman" pitchFamily="84" charset="0"/>
                <a:ea typeface="ＭＳ Ｐゴシック" pitchFamily="84" charset="-128"/>
              </a:rPr>
              <a:pPr algn="r"/>
              <a:t>16</a:t>
            </a:fld>
            <a:endParaRPr lang="en-US" altLang="en-US" sz="1200">
              <a:latin typeface="Times New Roman" pitchFamily="84" charset="0"/>
              <a:ea typeface="ＭＳ Ｐゴシック" pitchFamily="8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 </a:t>
            </a:r>
            <a:r>
              <a:rPr lang="en-US" altLang="en-US" dirty="0" err="1" smtClean="0">
                <a:latin typeface="Times New Roman" pitchFamily="84" charset="0"/>
                <a:ea typeface="ＭＳ Ｐゴシック" pitchFamily="84" charset="-128"/>
              </a:rPr>
              <a:t>Chitinous</a:t>
            </a:r>
            <a:r>
              <a:rPr lang="en-US" altLang="en-US" dirty="0" smtClean="0">
                <a:latin typeface="Times New Roman" pitchFamily="84" charset="0"/>
                <a:ea typeface="ＭＳ Ｐゴシック" pitchFamily="84" charset="-128"/>
              </a:rPr>
              <a:t> cell walls are a distinguishing trait of fungal cells. This question relates to Concept 26.2.</a:t>
            </a:r>
          </a:p>
        </p:txBody>
      </p:sp>
    </p:spTree>
    <p:extLst>
      <p:ext uri="{BB962C8B-B14F-4D97-AF65-F5344CB8AC3E}">
        <p14:creationId xmlns:p14="http://schemas.microsoft.com/office/powerpoint/2010/main" val="572786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317F009-1972-4DDE-B54A-2F8F01BECDB6}" type="slidenum">
              <a:rPr lang="en-US" altLang="en-US" sz="1200">
                <a:latin typeface="Times New Roman" pitchFamily="84" charset="0"/>
                <a:ea typeface="ＭＳ Ｐゴシック" pitchFamily="84" charset="-128"/>
              </a:rPr>
              <a:pPr algn="r"/>
              <a:t>17</a:t>
            </a:fld>
            <a:endParaRPr lang="en-US" altLang="en-US" sz="1200">
              <a:latin typeface="Times New Roman" pitchFamily="84" charset="0"/>
              <a:ea typeface="ＭＳ Ｐゴシック" pitchFamily="84" charset="-128"/>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830702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8975194-B51C-4BA2-A4F6-8F3CD650B56B}" type="slidenum">
              <a:rPr lang="en-US" altLang="en-US" sz="1200">
                <a:latin typeface="Times New Roman" pitchFamily="84" charset="0"/>
                <a:ea typeface="ＭＳ Ｐゴシック" pitchFamily="84" charset="-128"/>
              </a:rPr>
              <a:pPr algn="r"/>
              <a:t>18</a:t>
            </a:fld>
            <a:endParaRPr lang="en-US" altLang="en-US" sz="1200">
              <a:latin typeface="Times New Roman" pitchFamily="84" charset="0"/>
              <a:ea typeface="ＭＳ Ｐゴシック" pitchFamily="84" charset="-128"/>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2763992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A2545927-8E35-48F7-9088-CFE022959F4E}" type="slidenum">
              <a:rPr lang="en-US" altLang="en-US" sz="1200">
                <a:latin typeface="Times New Roman" pitchFamily="84" charset="0"/>
                <a:ea typeface="ＭＳ Ｐゴシック" pitchFamily="84" charset="-128"/>
              </a:rPr>
              <a:pPr algn="r"/>
              <a:t>19</a:t>
            </a:fld>
            <a:endParaRPr lang="en-US" altLang="en-US" sz="1200">
              <a:latin typeface="Times New Roman" pitchFamily="84" charset="0"/>
              <a:ea typeface="ＭＳ Ｐゴシック" pitchFamily="84" charset="-128"/>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74632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cs typeface="Arial" charset="0"/>
              </a:defRPr>
            </a:lvl1pPr>
            <a:lvl2pPr marL="723113" indent="-278120" eaLnBrk="0" hangingPunct="0">
              <a:defRPr sz="2300">
                <a:solidFill>
                  <a:schemeClr val="tx1"/>
                </a:solidFill>
                <a:latin typeface="Arial" charset="0"/>
                <a:cs typeface="Arial" charset="0"/>
              </a:defRPr>
            </a:lvl2pPr>
            <a:lvl3pPr marL="1112482" indent="-222496" eaLnBrk="0" hangingPunct="0">
              <a:defRPr sz="2300">
                <a:solidFill>
                  <a:schemeClr val="tx1"/>
                </a:solidFill>
                <a:latin typeface="Arial" charset="0"/>
                <a:cs typeface="Arial" charset="0"/>
              </a:defRPr>
            </a:lvl3pPr>
            <a:lvl4pPr marL="1557475" indent="-222496" eaLnBrk="0" hangingPunct="0">
              <a:defRPr sz="2300">
                <a:solidFill>
                  <a:schemeClr val="tx1"/>
                </a:solidFill>
                <a:latin typeface="Arial" charset="0"/>
                <a:cs typeface="Arial" charset="0"/>
              </a:defRPr>
            </a:lvl4pPr>
            <a:lvl5pPr marL="2002467" indent="-222496" eaLnBrk="0" hangingPunct="0">
              <a:defRPr sz="2300">
                <a:solidFill>
                  <a:schemeClr val="tx1"/>
                </a:solidFill>
                <a:latin typeface="Arial" charset="0"/>
                <a:cs typeface="Arial" charset="0"/>
              </a:defRPr>
            </a:lvl5pPr>
            <a:lvl6pPr marL="2447460" indent="-222496" eaLnBrk="0" fontAlgn="base" hangingPunct="0">
              <a:spcBef>
                <a:spcPct val="0"/>
              </a:spcBef>
              <a:spcAft>
                <a:spcPct val="0"/>
              </a:spcAft>
              <a:defRPr sz="2300">
                <a:solidFill>
                  <a:schemeClr val="tx1"/>
                </a:solidFill>
                <a:latin typeface="Arial" charset="0"/>
                <a:cs typeface="Arial" charset="0"/>
              </a:defRPr>
            </a:lvl6pPr>
            <a:lvl7pPr marL="2892453" indent="-222496" eaLnBrk="0" fontAlgn="base" hangingPunct="0">
              <a:spcBef>
                <a:spcPct val="0"/>
              </a:spcBef>
              <a:spcAft>
                <a:spcPct val="0"/>
              </a:spcAft>
              <a:defRPr sz="2300">
                <a:solidFill>
                  <a:schemeClr val="tx1"/>
                </a:solidFill>
                <a:latin typeface="Arial" charset="0"/>
                <a:cs typeface="Arial" charset="0"/>
              </a:defRPr>
            </a:lvl7pPr>
            <a:lvl8pPr marL="3337446" indent="-222496" eaLnBrk="0" fontAlgn="base" hangingPunct="0">
              <a:spcBef>
                <a:spcPct val="0"/>
              </a:spcBef>
              <a:spcAft>
                <a:spcPct val="0"/>
              </a:spcAft>
              <a:defRPr sz="2300">
                <a:solidFill>
                  <a:schemeClr val="tx1"/>
                </a:solidFill>
                <a:latin typeface="Arial" charset="0"/>
                <a:cs typeface="Arial" charset="0"/>
              </a:defRPr>
            </a:lvl8pPr>
            <a:lvl9pPr marL="3782438" indent="-222496" eaLnBrk="0" fontAlgn="base" hangingPunct="0">
              <a:spcBef>
                <a:spcPct val="0"/>
              </a:spcBef>
              <a:spcAft>
                <a:spcPct val="0"/>
              </a:spcAft>
              <a:defRPr sz="2300">
                <a:solidFill>
                  <a:schemeClr val="tx1"/>
                </a:solidFill>
                <a:latin typeface="Arial" charset="0"/>
                <a:cs typeface="Arial" charset="0"/>
              </a:defRPr>
            </a:lvl9pPr>
          </a:lstStyle>
          <a:p>
            <a:fld id="{0EC195FA-B191-472F-9CAD-5B8098A6A70C}" type="slidenum">
              <a:rPr lang="en-US" altLang="en-US" sz="1200">
                <a:latin typeface="Times New Roman" pitchFamily="84" charset="0"/>
                <a:ea typeface="ＭＳ Ｐゴシック" pitchFamily="84" charset="-128"/>
              </a:rPr>
              <a:pPr/>
              <a:t>2</a:t>
            </a:fld>
            <a:endParaRPr lang="en-US" altLang="en-US" sz="1200">
              <a:latin typeface="Times New Roman" pitchFamily="84" charset="0"/>
              <a:ea typeface="ＭＳ Ｐゴシック" pitchFamily="84" charset="-128"/>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1110720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FFB99283-B101-46E9-B527-34329FCC3B73}" type="slidenum">
              <a:rPr lang="en-US" altLang="en-US" sz="1200">
                <a:latin typeface="Times New Roman" pitchFamily="84" charset="0"/>
                <a:ea typeface="ＭＳ Ｐゴシック" pitchFamily="84" charset="-128"/>
              </a:rPr>
              <a:pPr algn="r"/>
              <a:t>20</a:t>
            </a:fld>
            <a:endParaRPr lang="en-US" altLang="en-US" sz="1200">
              <a:latin typeface="Times New Roman" pitchFamily="84" charset="0"/>
              <a:ea typeface="ＭＳ Ｐゴシック" pitchFamily="84" charset="-128"/>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 Antibiotics kill bacteria so they can no longer compete with fungi for resources. This question relates to Concept 26.2.</a:t>
            </a:r>
          </a:p>
        </p:txBody>
      </p:sp>
    </p:spTree>
    <p:extLst>
      <p:ext uri="{BB962C8B-B14F-4D97-AF65-F5344CB8AC3E}">
        <p14:creationId xmlns:p14="http://schemas.microsoft.com/office/powerpoint/2010/main" val="3249250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2FE0FEE-B403-40E7-B216-1860C055AF60}" type="slidenum">
              <a:rPr lang="en-US" altLang="en-US" sz="1200">
                <a:latin typeface="Times New Roman" pitchFamily="84" charset="0"/>
                <a:ea typeface="ＭＳ Ｐゴシック" pitchFamily="84" charset="-128"/>
              </a:rPr>
              <a:pPr algn="r"/>
              <a:t>21</a:t>
            </a:fld>
            <a:endParaRPr lang="en-US" altLang="en-US" sz="1200">
              <a:latin typeface="Times New Roman" pitchFamily="84" charset="0"/>
              <a:ea typeface="ＭＳ Ｐゴシック" pitchFamily="84" charset="-128"/>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403536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1AE730A3-47D7-40FB-A1DF-900D7449931C}" type="slidenum">
              <a:rPr lang="en-US" altLang="en-US" sz="1200">
                <a:latin typeface="Times New Roman" pitchFamily="84" charset="0"/>
                <a:ea typeface="ＭＳ Ｐゴシック" pitchFamily="84" charset="-128"/>
              </a:rPr>
              <a:pPr algn="r"/>
              <a:t>22</a:t>
            </a:fld>
            <a:endParaRPr lang="en-US" altLang="en-US" sz="1200">
              <a:latin typeface="Times New Roman" pitchFamily="84" charset="0"/>
              <a:ea typeface="ＭＳ Ｐゴシック" pitchFamily="84" charset="-128"/>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30560779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525B32E-2326-4FF9-950B-4712F164177A}" type="slidenum">
              <a:rPr lang="en-US" altLang="en-US" sz="1200">
                <a:latin typeface="Times New Roman" pitchFamily="84" charset="0"/>
                <a:ea typeface="ＭＳ Ｐゴシック" pitchFamily="84" charset="-128"/>
              </a:rPr>
              <a:pPr algn="r"/>
              <a:t>23</a:t>
            </a:fld>
            <a:endParaRPr lang="en-US" altLang="en-US" sz="1200">
              <a:latin typeface="Times New Roman" pitchFamily="84" charset="0"/>
              <a:ea typeface="ＭＳ Ｐゴシック" pitchFamily="84" charset="-128"/>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088324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669961B-AF43-4E9B-812D-9D3F59AB5B30}" type="slidenum">
              <a:rPr lang="en-US" altLang="en-US" sz="1200">
                <a:latin typeface="Times New Roman" pitchFamily="84" charset="0"/>
                <a:ea typeface="ＭＳ Ｐゴシック" pitchFamily="84" charset="-128"/>
              </a:rPr>
              <a:pPr algn="r"/>
              <a:t>24</a:t>
            </a:fld>
            <a:endParaRPr lang="en-US" altLang="en-US" sz="1200">
              <a:latin typeface="Times New Roman" pitchFamily="84" charset="0"/>
              <a:ea typeface="ＭＳ Ｐゴシック" pitchFamily="84" charset="-128"/>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r>
              <a:rPr lang="en-US" altLang="en-US" baseline="0" dirty="0" smtClean="0">
                <a:latin typeface="Times New Roman" pitchFamily="84" charset="0"/>
                <a:ea typeface="ＭＳ Ｐゴシック" pitchFamily="84" charset="-128"/>
              </a:rPr>
              <a:t> </a:t>
            </a:r>
            <a:r>
              <a:rPr lang="en-US" altLang="en-US" dirty="0" err="1" smtClean="0">
                <a:latin typeface="Times New Roman" pitchFamily="84" charset="0"/>
                <a:ea typeface="ＭＳ Ｐゴシック" pitchFamily="84" charset="-128"/>
              </a:rPr>
              <a:t>Sporopollenin</a:t>
            </a:r>
            <a:r>
              <a:rPr lang="en-US" altLang="en-US" dirty="0" smtClean="0">
                <a:latin typeface="Times New Roman" pitchFamily="84" charset="0"/>
                <a:ea typeface="ＭＳ Ｐゴシック" pitchFamily="84" charset="-128"/>
              </a:rPr>
              <a:t>, present in </a:t>
            </a:r>
            <a:r>
              <a:rPr lang="en-US" altLang="en-US" dirty="0" err="1" smtClean="0">
                <a:latin typeface="Times New Roman" pitchFamily="84" charset="0"/>
                <a:ea typeface="ＭＳ Ｐゴシック" pitchFamily="84" charset="-128"/>
              </a:rPr>
              <a:t>charophytes</a:t>
            </a:r>
            <a:r>
              <a:rPr lang="en-US" altLang="en-US" dirty="0" smtClean="0">
                <a:latin typeface="Times New Roman" pitchFamily="84" charset="0"/>
                <a:ea typeface="ＭＳ Ｐゴシック" pitchFamily="84" charset="-128"/>
              </a:rPr>
              <a:t>, enables individual algae to survive when they are not exposed to water. It is also found in the walls encasing the spores of plants.</a:t>
            </a:r>
          </a:p>
        </p:txBody>
      </p:sp>
    </p:spTree>
    <p:extLst>
      <p:ext uri="{BB962C8B-B14F-4D97-AF65-F5344CB8AC3E}">
        <p14:creationId xmlns:p14="http://schemas.microsoft.com/office/powerpoint/2010/main" val="7321300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130E32F-4A54-4098-AB8F-71D237898C8F}" type="slidenum">
              <a:rPr lang="en-US" altLang="en-US" sz="1200">
                <a:latin typeface="Times New Roman" pitchFamily="84" charset="0"/>
                <a:ea typeface="ＭＳ Ｐゴシック" pitchFamily="84" charset="-128"/>
              </a:rPr>
              <a:pPr algn="r"/>
              <a:t>25</a:t>
            </a:fld>
            <a:endParaRPr lang="en-US" altLang="en-US" sz="1200">
              <a:latin typeface="Times New Roman" pitchFamily="84" charset="0"/>
              <a:ea typeface="ＭＳ Ｐゴシック" pitchFamily="84" charset="-128"/>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7461852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7013326-F11F-43D8-9FDA-7A7ADC25A36F}" type="slidenum">
              <a:rPr lang="en-US" altLang="en-US" sz="1200">
                <a:latin typeface="Times New Roman" pitchFamily="84" charset="0"/>
                <a:ea typeface="ＭＳ Ｐゴシック" pitchFamily="84" charset="-128"/>
              </a:rPr>
              <a:pPr algn="r"/>
              <a:t>26</a:t>
            </a:fld>
            <a:endParaRPr lang="en-US" altLang="en-US" sz="1200">
              <a:latin typeface="Times New Roman" pitchFamily="84" charset="0"/>
              <a:ea typeface="ＭＳ Ｐゴシック" pitchFamily="84" charset="-128"/>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1400346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7DAB3794-F818-4F95-86A1-86A3DCCEC480}" type="slidenum">
              <a:rPr lang="en-US" altLang="en-US" sz="1200">
                <a:latin typeface="Times New Roman" pitchFamily="84" charset="0"/>
                <a:ea typeface="ＭＳ Ｐゴシック" pitchFamily="84" charset="-128"/>
              </a:rPr>
              <a:pPr algn="r"/>
              <a:t>27</a:t>
            </a:fld>
            <a:endParaRPr lang="en-US" altLang="en-US" sz="1200">
              <a:latin typeface="Times New Roman" pitchFamily="84" charset="0"/>
              <a:ea typeface="ＭＳ Ｐゴシック" pitchFamily="84"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792665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1EDB0BA6-CBEE-4B2F-99E0-FF631AE1BC17}" type="slidenum">
              <a:rPr lang="en-US" altLang="en-US" sz="1200">
                <a:latin typeface="Times New Roman" pitchFamily="84" charset="0"/>
                <a:ea typeface="ＭＳ Ｐゴシック" pitchFamily="84" charset="-128"/>
              </a:rPr>
              <a:pPr algn="r"/>
              <a:t>28</a:t>
            </a:fld>
            <a:endParaRPr lang="en-US" altLang="en-US" sz="1200">
              <a:latin typeface="Times New Roman" pitchFamily="84" charset="0"/>
              <a:ea typeface="ＭＳ Ｐゴシック" pitchFamily="84" charset="-128"/>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7587666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B878BF1D-667F-4E9C-BF6A-A979F4D2A762}" type="slidenum">
              <a:rPr lang="en-US" altLang="en-US" sz="1200">
                <a:latin typeface="Times New Roman" pitchFamily="84" charset="0"/>
                <a:ea typeface="ＭＳ Ｐゴシック" pitchFamily="84" charset="-128"/>
              </a:rPr>
              <a:pPr algn="r"/>
              <a:t>29</a:t>
            </a:fld>
            <a:endParaRPr lang="en-US" altLang="en-US" sz="1200">
              <a:latin typeface="Times New Roman" pitchFamily="84" charset="0"/>
              <a:ea typeface="ＭＳ Ｐゴシック" pitchFamily="84" charset="-128"/>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38113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50F7AAB8-20E7-4B73-A134-402B8D05D3C9}" type="slidenum">
              <a:rPr lang="en-US" altLang="en-US" sz="1200">
                <a:latin typeface="Times New Roman" pitchFamily="84" charset="0"/>
                <a:ea typeface="ＭＳ Ｐゴシック" pitchFamily="84" charset="-128"/>
              </a:rPr>
              <a:pPr algn="r"/>
              <a:t>3</a:t>
            </a:fld>
            <a:endParaRPr lang="en-US" altLang="en-US" sz="1200">
              <a:latin typeface="Times New Roman" pitchFamily="84" charset="0"/>
              <a:ea typeface="ＭＳ Ｐゴシック" pitchFamily="84"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3233343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2AF27238-1683-44DC-8A38-854010239237}" type="slidenum">
              <a:rPr lang="en-US" altLang="en-US" sz="1200">
                <a:latin typeface="Times New Roman" pitchFamily="84" charset="0"/>
                <a:ea typeface="ＭＳ Ｐゴシック" pitchFamily="84" charset="-128"/>
              </a:rPr>
              <a:pPr algn="r"/>
              <a:t>30</a:t>
            </a:fld>
            <a:endParaRPr lang="en-US" altLang="en-US" sz="1200">
              <a:latin typeface="Times New Roman" pitchFamily="84" charset="0"/>
              <a:ea typeface="ＭＳ Ｐゴシック" pitchFamily="84" charset="-128"/>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13541085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C270C26D-ADB9-4C41-A5B9-225E1F9CFCA0}" type="slidenum">
              <a:rPr lang="en-US" altLang="en-US" sz="1200">
                <a:latin typeface="Times New Roman" pitchFamily="84" charset="0"/>
                <a:ea typeface="ＭＳ Ｐゴシック" pitchFamily="84" charset="-128"/>
              </a:rPr>
              <a:pPr algn="r"/>
              <a:t>31</a:t>
            </a:fld>
            <a:endParaRPr lang="en-US" altLang="en-US" sz="1200">
              <a:latin typeface="Times New Roman" pitchFamily="84" charset="0"/>
              <a:ea typeface="ＭＳ Ｐゴシック" pitchFamily="8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5487111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2F93AA5-377B-42C8-A288-03164251F37A}" type="slidenum">
              <a:rPr lang="en-US" altLang="en-US" sz="1200">
                <a:latin typeface="Times New Roman" pitchFamily="84" charset="0"/>
                <a:ea typeface="ＭＳ Ｐゴシック" pitchFamily="84" charset="-128"/>
              </a:rPr>
              <a:pPr algn="r"/>
              <a:t>32</a:t>
            </a:fld>
            <a:endParaRPr lang="en-US" altLang="en-US" sz="1200">
              <a:latin typeface="Times New Roman" pitchFamily="84" charset="0"/>
              <a:ea typeface="ＭＳ Ｐゴシック" pitchFamily="84" charset="-128"/>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27116462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59DC15F9-3E37-49BF-AE20-F419AB4FD7F0}" type="slidenum">
              <a:rPr lang="en-US" altLang="en-US" sz="1200">
                <a:latin typeface="Times New Roman" pitchFamily="84" charset="0"/>
                <a:ea typeface="ＭＳ Ｐゴシック" pitchFamily="84" charset="-128"/>
              </a:rPr>
              <a:pPr algn="r"/>
              <a:t>33</a:t>
            </a:fld>
            <a:endParaRPr lang="en-US" altLang="en-US" sz="1200">
              <a:latin typeface="Times New Roman" pitchFamily="84" charset="0"/>
              <a:ea typeface="ＭＳ Ｐゴシック" pitchFamily="84" charset="-128"/>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615658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19644B41-9637-4C6C-B9AC-5737EE7EE3CE}" type="slidenum">
              <a:rPr lang="en-US" altLang="en-US" sz="1200">
                <a:latin typeface="Times New Roman" pitchFamily="84" charset="0"/>
                <a:ea typeface="ＭＳ Ｐゴシック" pitchFamily="84" charset="-128"/>
              </a:rPr>
              <a:pPr algn="r"/>
              <a:t>34</a:t>
            </a:fld>
            <a:endParaRPr lang="en-US" altLang="en-US" sz="1200">
              <a:latin typeface="Times New Roman" pitchFamily="84" charset="0"/>
              <a:ea typeface="ＭＳ Ｐゴシック" pitchFamily="84" charset="-128"/>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13464998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B793447-0DE2-4C98-AAD5-817938B03A1B}" type="slidenum">
              <a:rPr lang="en-US" altLang="en-US" sz="1200">
                <a:latin typeface="Times New Roman" pitchFamily="84" charset="0"/>
                <a:ea typeface="ＭＳ Ｐゴシック" pitchFamily="84" charset="-128"/>
              </a:rPr>
              <a:pPr algn="r"/>
              <a:t>35</a:t>
            </a:fld>
            <a:endParaRPr lang="en-US" altLang="en-US" sz="1200">
              <a:latin typeface="Times New Roman" pitchFamily="84" charset="0"/>
              <a:ea typeface="ＭＳ Ｐゴシック" pitchFamily="84" charset="-128"/>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7609294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4B561C4D-16E9-4E7D-8111-19457562B23E}" type="slidenum">
              <a:rPr lang="en-US" altLang="en-US" sz="1200">
                <a:latin typeface="Times New Roman" pitchFamily="84" charset="0"/>
                <a:ea typeface="ＭＳ Ｐゴシック" pitchFamily="84" charset="-128"/>
              </a:rPr>
              <a:pPr algn="r"/>
              <a:t>36</a:t>
            </a:fld>
            <a:endParaRPr lang="en-US" altLang="en-US" sz="1200">
              <a:latin typeface="Times New Roman" pitchFamily="84" charset="0"/>
              <a:ea typeface="ＭＳ Ｐゴシック" pitchFamily="8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 </a:t>
            </a:r>
            <a:r>
              <a:rPr lang="en-US" altLang="en-US" dirty="0" err="1" smtClean="0">
                <a:latin typeface="Times New Roman" pitchFamily="84" charset="0"/>
                <a:ea typeface="ＭＳ Ｐゴシック" pitchFamily="84" charset="-128"/>
              </a:rPr>
              <a:t>Plasmogamy</a:t>
            </a:r>
            <a:r>
              <a:rPr lang="en-US" altLang="en-US" dirty="0" smtClean="0">
                <a:latin typeface="Times New Roman" pitchFamily="84" charset="0"/>
                <a:ea typeface="ＭＳ Ｐゴシック" pitchFamily="84" charset="-128"/>
              </a:rPr>
              <a:t> is the fusion of two parent mycelia, the first part of the sexual portion of the fungal life cycle.</a:t>
            </a:r>
          </a:p>
        </p:txBody>
      </p:sp>
    </p:spTree>
    <p:extLst>
      <p:ext uri="{BB962C8B-B14F-4D97-AF65-F5344CB8AC3E}">
        <p14:creationId xmlns:p14="http://schemas.microsoft.com/office/powerpoint/2010/main" val="8556193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6A33C79-74CF-4208-989E-8A95B1CF877B}" type="slidenum">
              <a:rPr lang="en-US" altLang="en-US" sz="1200">
                <a:latin typeface="Times New Roman" pitchFamily="84" charset="0"/>
                <a:ea typeface="ＭＳ Ｐゴシック" pitchFamily="84" charset="-128"/>
              </a:rPr>
              <a:pPr algn="r"/>
              <a:t>37</a:t>
            </a:fld>
            <a:endParaRPr lang="en-US" altLang="en-US" sz="1200">
              <a:latin typeface="Times New Roman" pitchFamily="84" charset="0"/>
              <a:ea typeface="ＭＳ Ｐゴシック" pitchFamily="8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768816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A766D7AB-2DEE-448C-9CA6-EAC51D18C736}" type="slidenum">
              <a:rPr lang="en-US" altLang="en-US" sz="1200">
                <a:latin typeface="Times New Roman" pitchFamily="84" charset="0"/>
                <a:ea typeface="ＭＳ Ｐゴシック" pitchFamily="84" charset="-128"/>
              </a:rPr>
              <a:pPr algn="r"/>
              <a:t>4</a:t>
            </a:fld>
            <a:endParaRPr lang="en-US" altLang="en-US" sz="1200">
              <a:latin typeface="Times New Roman" pitchFamily="84" charset="0"/>
              <a:ea typeface="ＭＳ Ｐゴシック" pitchFamily="84" charset="-128"/>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16070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76CF0108-56DC-43BE-A9D9-D3BD0752D109}" type="slidenum">
              <a:rPr lang="en-US" altLang="en-US" sz="1200">
                <a:latin typeface="Times New Roman" pitchFamily="84" charset="0"/>
                <a:ea typeface="ＭＳ Ｐゴシック" pitchFamily="84" charset="-128"/>
              </a:rPr>
              <a:pPr algn="r"/>
              <a:t>5</a:t>
            </a:fld>
            <a:endParaRPr lang="en-US" altLang="en-US" sz="1200">
              <a:latin typeface="Times New Roman" pitchFamily="84" charset="0"/>
              <a:ea typeface="ＭＳ Ｐゴシック" pitchFamily="84"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118576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764C6A36-7425-40C1-A67E-9E82556F7F60}" type="slidenum">
              <a:rPr lang="en-US" altLang="en-US" sz="1200">
                <a:latin typeface="Times New Roman" pitchFamily="84" charset="0"/>
                <a:ea typeface="ＭＳ Ｐゴシック" pitchFamily="84" charset="-128"/>
              </a:rPr>
              <a:pPr algn="r"/>
              <a:t>6</a:t>
            </a:fld>
            <a:endParaRPr lang="en-US" altLang="en-US" sz="1200">
              <a:latin typeface="Times New Roman" pitchFamily="84" charset="0"/>
              <a:ea typeface="ＭＳ Ｐゴシック" pitchFamily="84" charset="-128"/>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709459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0100574-C3EA-443C-86B6-AC7B9995CF41}" type="slidenum">
              <a:rPr lang="en-US" altLang="en-US" sz="1200">
                <a:latin typeface="Times New Roman" pitchFamily="84" charset="0"/>
                <a:ea typeface="ＭＳ Ｐゴシック" pitchFamily="84" charset="-128"/>
              </a:rPr>
              <a:pPr algn="r"/>
              <a:t>7</a:t>
            </a:fld>
            <a:endParaRPr lang="en-US" altLang="en-US" sz="1200">
              <a:latin typeface="Times New Roman" pitchFamily="84" charset="0"/>
              <a:ea typeface="ＭＳ Ｐゴシック" pitchFamily="84"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174724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514CA45-9BA4-4CC1-8DB8-ECA59AC3A7EC}" type="slidenum">
              <a:rPr lang="en-US" altLang="en-US" sz="1200">
                <a:latin typeface="Times New Roman" pitchFamily="84" charset="0"/>
                <a:ea typeface="ＭＳ Ｐゴシック" pitchFamily="84" charset="-128"/>
              </a:rPr>
              <a:pPr algn="r"/>
              <a:t>8</a:t>
            </a:fld>
            <a:endParaRPr lang="en-US" altLang="en-US" sz="1200">
              <a:latin typeface="Times New Roman" pitchFamily="84" charset="0"/>
              <a:ea typeface="ＭＳ Ｐゴシック" pitchFamily="84" charset="-128"/>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r>
              <a:rPr lang="en-US" alt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Gametophytes, being haploid, have half as many chromosomes as diploid sporophytes do.</a:t>
            </a:r>
          </a:p>
        </p:txBody>
      </p:sp>
    </p:spTree>
    <p:extLst>
      <p:ext uri="{BB962C8B-B14F-4D97-AF65-F5344CB8AC3E}">
        <p14:creationId xmlns:p14="http://schemas.microsoft.com/office/powerpoint/2010/main" val="2768158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354" y="8685095"/>
            <a:ext cx="2972108" cy="457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A2A8E89D-146E-41DA-B343-993CFF129B8D}" type="slidenum">
              <a:rPr lang="en-US" altLang="en-US" sz="1200">
                <a:latin typeface="Times New Roman" pitchFamily="84" charset="0"/>
                <a:ea typeface="ＭＳ Ｐゴシック" pitchFamily="84" charset="-128"/>
              </a:rPr>
              <a:pPr algn="r"/>
              <a:t>9</a:t>
            </a:fld>
            <a:endParaRPr lang="en-US" altLang="en-US" sz="1200">
              <a:latin typeface="Times New Roman" pitchFamily="84" charset="0"/>
              <a:ea typeface="ＭＳ Ｐゴシック" pitchFamily="84" charset="-128"/>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097584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altLang="en-US" dirty="0"/>
              <a:t>The Colonization of Land</a:t>
            </a:r>
          </a:p>
        </p:txBody>
      </p:sp>
      <p:sp>
        <p:nvSpPr>
          <p:cNvPr id="3" name="Text Placeholder 2"/>
          <p:cNvSpPr>
            <a:spLocks noGrp="1"/>
          </p:cNvSpPr>
          <p:nvPr>
            <p:ph type="body" sz="quarter" idx="12"/>
          </p:nvPr>
        </p:nvSpPr>
        <p:spPr/>
        <p:txBody>
          <a:bodyPr/>
          <a:lstStyle/>
          <a:p>
            <a:r>
              <a:rPr lang="en-US" smtClean="0"/>
              <a:t>26</a:t>
            </a:r>
            <a:endParaRPr lang="en-US" dirty="0"/>
          </a:p>
        </p:txBody>
      </p:sp>
    </p:spTree>
    <p:extLst>
      <p:ext uri="{BB962C8B-B14F-4D97-AF65-F5344CB8AC3E}">
        <p14:creationId xmlns:p14="http://schemas.microsoft.com/office/powerpoint/2010/main" val="39870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dirty="0" smtClean="0"/>
              <a:t>Stomata are found in every group of sporophyte plants except the liverworts. According to the hypothesis that stomata evolved only once among the bryophytes, this is evidence that</a:t>
            </a:r>
          </a:p>
        </p:txBody>
      </p:sp>
      <p:sp>
        <p:nvSpPr>
          <p:cNvPr id="12291" name="Rectangle 3"/>
          <p:cNvSpPr>
            <a:spLocks noGrp="1" noChangeArrowheads="1"/>
          </p:cNvSpPr>
          <p:nvPr>
            <p:ph idx="1"/>
          </p:nvPr>
        </p:nvSpPr>
        <p:spPr/>
        <p:txBody>
          <a:bodyPr/>
          <a:lstStyle/>
          <a:p>
            <a:r>
              <a:rPr lang="en-US" altLang="en-US" dirty="0" smtClean="0"/>
              <a:t>liverworts resemble the most primitive plants.</a:t>
            </a:r>
          </a:p>
          <a:p>
            <a:r>
              <a:rPr lang="en-US" altLang="en-US" dirty="0" smtClean="0"/>
              <a:t>liverworts don’t need to exchange gases with the atmosphere.</a:t>
            </a:r>
          </a:p>
          <a:p>
            <a:r>
              <a:rPr lang="en-US" altLang="en-US" dirty="0" smtClean="0"/>
              <a:t>liverworts have lost the ability to make stomata.</a:t>
            </a:r>
          </a:p>
          <a:p>
            <a:r>
              <a:rPr lang="en-US" altLang="en-US" dirty="0" smtClean="0"/>
              <a:t>liverworts are able to fix nitrogen.</a:t>
            </a:r>
          </a:p>
          <a:p>
            <a:r>
              <a:rPr lang="en-US" altLang="en-US" dirty="0" smtClean="0"/>
              <a:t>gametophytes are more important in liverworts.</a:t>
            </a:r>
          </a:p>
        </p:txBody>
      </p:sp>
      <p:sp>
        <p:nvSpPr>
          <p:cNvPr id="1229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703424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smtClean="0"/>
              <a:t>Stomata are found in every group of sporophyte plants except the liverworts. According to the hypothesis that stomata evolved only once among the bryophytes, this is evidence that</a:t>
            </a:r>
          </a:p>
        </p:txBody>
      </p:sp>
      <p:sp>
        <p:nvSpPr>
          <p:cNvPr id="13315" name="Rectangle 3"/>
          <p:cNvSpPr>
            <a:spLocks noGrp="1" noChangeArrowheads="1"/>
          </p:cNvSpPr>
          <p:nvPr>
            <p:ph idx="1"/>
          </p:nvPr>
        </p:nvSpPr>
        <p:spPr/>
        <p:txBody>
          <a:bodyPr/>
          <a:lstStyle/>
          <a:p>
            <a:r>
              <a:rPr lang="en-US" altLang="en-US" b="1" dirty="0" smtClean="0"/>
              <a:t>liverworts resemble the most primitive plants.</a:t>
            </a:r>
          </a:p>
          <a:p>
            <a:r>
              <a:rPr lang="en-US" altLang="en-US" dirty="0" smtClean="0"/>
              <a:t>liverworts don’t need to exchange gases with the atmosphere.</a:t>
            </a:r>
          </a:p>
          <a:p>
            <a:r>
              <a:rPr lang="en-US" altLang="en-US" dirty="0" smtClean="0"/>
              <a:t>liverworts have lost the ability to make stomata.</a:t>
            </a:r>
          </a:p>
          <a:p>
            <a:r>
              <a:rPr lang="en-US" altLang="en-US" dirty="0" smtClean="0"/>
              <a:t>liverworts are able to fix nitrogen.</a:t>
            </a:r>
          </a:p>
          <a:p>
            <a:r>
              <a:rPr lang="en-US" altLang="en-US" dirty="0" smtClean="0"/>
              <a:t>gametophytes are more important in liverworts.</a:t>
            </a:r>
          </a:p>
        </p:txBody>
      </p:sp>
      <p:sp>
        <p:nvSpPr>
          <p:cNvPr id="1331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88717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Which of the following plants have a sporophyte that is nutritionally dependent on the photosynthetic gametophyte?</a:t>
            </a:r>
          </a:p>
        </p:txBody>
      </p:sp>
      <p:sp>
        <p:nvSpPr>
          <p:cNvPr id="14339" name="Rectangle 3"/>
          <p:cNvSpPr>
            <a:spLocks noGrp="1" noChangeArrowheads="1"/>
          </p:cNvSpPr>
          <p:nvPr>
            <p:ph idx="1"/>
          </p:nvPr>
        </p:nvSpPr>
        <p:spPr/>
        <p:txBody>
          <a:bodyPr/>
          <a:lstStyle/>
          <a:p>
            <a:r>
              <a:rPr lang="en-US" altLang="en-US" smtClean="0"/>
              <a:t>ferns</a:t>
            </a:r>
          </a:p>
          <a:p>
            <a:r>
              <a:rPr lang="en-US" altLang="en-US" smtClean="0"/>
              <a:t>mosses</a:t>
            </a:r>
          </a:p>
          <a:p>
            <a:r>
              <a:rPr lang="en-US" altLang="en-US" smtClean="0"/>
              <a:t>whisk ferns</a:t>
            </a:r>
          </a:p>
          <a:p>
            <a:r>
              <a:rPr lang="en-US" altLang="en-US" smtClean="0"/>
              <a:t>horsetails</a:t>
            </a:r>
          </a:p>
        </p:txBody>
      </p:sp>
      <p:sp>
        <p:nvSpPr>
          <p:cNvPr id="143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72254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smtClean="0"/>
              <a:t>Which of the following plants have a sporophyte that is nutritionally dependent on the photosynthetic gametophyte?</a:t>
            </a:r>
          </a:p>
        </p:txBody>
      </p:sp>
      <p:sp>
        <p:nvSpPr>
          <p:cNvPr id="15363" name="Rectangle 3"/>
          <p:cNvSpPr>
            <a:spLocks noGrp="1" noChangeArrowheads="1"/>
          </p:cNvSpPr>
          <p:nvPr>
            <p:ph idx="1"/>
          </p:nvPr>
        </p:nvSpPr>
        <p:spPr/>
        <p:txBody>
          <a:bodyPr/>
          <a:lstStyle/>
          <a:p>
            <a:r>
              <a:rPr lang="en-US" altLang="en-US" dirty="0" smtClean="0"/>
              <a:t>ferns</a:t>
            </a:r>
          </a:p>
          <a:p>
            <a:r>
              <a:rPr lang="en-US" altLang="en-US" b="1" smtClean="0"/>
              <a:t>mosses</a:t>
            </a:r>
            <a:endParaRPr lang="en-US" altLang="en-US" b="1" dirty="0" smtClean="0"/>
          </a:p>
          <a:p>
            <a:r>
              <a:rPr lang="en-US" altLang="en-US" dirty="0" smtClean="0"/>
              <a:t>whisk ferns</a:t>
            </a:r>
          </a:p>
          <a:p>
            <a:r>
              <a:rPr lang="en-US" altLang="en-US" dirty="0" smtClean="0"/>
              <a:t>horsetails</a:t>
            </a:r>
          </a:p>
        </p:txBody>
      </p:sp>
      <p:sp>
        <p:nvSpPr>
          <p:cNvPr id="1536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089357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Which of the following evolutionary innovations of seed plants enabled them to outcompete ferns and other seedless plants that dominated through the end of the Carboniferous period? </a:t>
            </a:r>
          </a:p>
        </p:txBody>
      </p:sp>
      <p:sp>
        <p:nvSpPr>
          <p:cNvPr id="16387" name="Rectangle 3"/>
          <p:cNvSpPr>
            <a:spLocks noGrp="1" noChangeArrowheads="1"/>
          </p:cNvSpPr>
          <p:nvPr>
            <p:ph idx="1"/>
          </p:nvPr>
        </p:nvSpPr>
        <p:spPr/>
        <p:txBody>
          <a:bodyPr/>
          <a:lstStyle/>
          <a:p>
            <a:r>
              <a:rPr lang="en-US" altLang="en-US" smtClean="0"/>
              <a:t>heterospory</a:t>
            </a:r>
          </a:p>
          <a:p>
            <a:r>
              <a:rPr lang="en-US" altLang="en-US" smtClean="0"/>
              <a:t>reduced, dependent gametophytes</a:t>
            </a:r>
          </a:p>
          <a:p>
            <a:r>
              <a:rPr lang="en-US" altLang="en-US" smtClean="0"/>
              <a:t>vascular systems </a:t>
            </a:r>
          </a:p>
          <a:p>
            <a:r>
              <a:rPr lang="en-US" altLang="en-US" smtClean="0"/>
              <a:t>flowers</a:t>
            </a:r>
          </a:p>
        </p:txBody>
      </p:sp>
      <p:sp>
        <p:nvSpPr>
          <p:cNvPr id="1638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365905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Which of the following evolutionary innovations of seed plants enabled them to outcompete ferns and other seedless plants that dominated through the end of the Carboniferous period? </a:t>
            </a:r>
          </a:p>
        </p:txBody>
      </p:sp>
      <p:sp>
        <p:nvSpPr>
          <p:cNvPr id="17411" name="Rectangle 3"/>
          <p:cNvSpPr>
            <a:spLocks noGrp="1" noChangeArrowheads="1"/>
          </p:cNvSpPr>
          <p:nvPr>
            <p:ph idx="1"/>
          </p:nvPr>
        </p:nvSpPr>
        <p:spPr/>
        <p:txBody>
          <a:bodyPr/>
          <a:lstStyle/>
          <a:p>
            <a:r>
              <a:rPr lang="en-US" altLang="en-US" dirty="0" err="1" smtClean="0"/>
              <a:t>heterospory</a:t>
            </a:r>
            <a:endParaRPr lang="en-US" altLang="en-US" dirty="0" smtClean="0"/>
          </a:p>
          <a:p>
            <a:r>
              <a:rPr lang="en-US" altLang="en-US" b="1" smtClean="0"/>
              <a:t>reduced</a:t>
            </a:r>
            <a:r>
              <a:rPr lang="en-US" altLang="en-US" b="1" dirty="0" smtClean="0"/>
              <a:t>, </a:t>
            </a:r>
            <a:r>
              <a:rPr lang="en-US" altLang="en-US" b="1" smtClean="0"/>
              <a:t>dependent gametophytes</a:t>
            </a:r>
            <a:endParaRPr lang="en-US" altLang="en-US" b="1" dirty="0" smtClean="0"/>
          </a:p>
          <a:p>
            <a:r>
              <a:rPr lang="en-US" altLang="en-US" dirty="0" smtClean="0"/>
              <a:t>vascular systems </a:t>
            </a:r>
          </a:p>
          <a:p>
            <a:r>
              <a:rPr lang="en-US" altLang="en-US" dirty="0" smtClean="0"/>
              <a:t>flowers</a:t>
            </a:r>
          </a:p>
        </p:txBody>
      </p:sp>
      <p:sp>
        <p:nvSpPr>
          <p:cNvPr id="1741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229454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You are presented with several single-celled organisms, including one thought to belong to the kingdom Fungi. What unique feature helps you identify the fungus?</a:t>
            </a:r>
          </a:p>
        </p:txBody>
      </p:sp>
      <p:sp>
        <p:nvSpPr>
          <p:cNvPr id="18435" name="Rectangle 3"/>
          <p:cNvSpPr>
            <a:spLocks noGrp="1" noChangeArrowheads="1"/>
          </p:cNvSpPr>
          <p:nvPr>
            <p:ph idx="1"/>
          </p:nvPr>
        </p:nvSpPr>
        <p:spPr/>
        <p:txBody>
          <a:bodyPr/>
          <a:lstStyle/>
          <a:p>
            <a:r>
              <a:rPr lang="en-US" altLang="en-US" smtClean="0"/>
              <a:t>presence of mitochondria</a:t>
            </a:r>
          </a:p>
          <a:p>
            <a:r>
              <a:rPr lang="en-US" altLang="en-US" smtClean="0"/>
              <a:t>absence of chloroplasts</a:t>
            </a:r>
          </a:p>
          <a:p>
            <a:r>
              <a:rPr lang="en-US" altLang="en-US" smtClean="0"/>
              <a:t>presence of nuclei</a:t>
            </a:r>
          </a:p>
          <a:p>
            <a:r>
              <a:rPr lang="en-US" altLang="en-US" smtClean="0"/>
              <a:t>presence of chitinous cell walls</a:t>
            </a:r>
          </a:p>
        </p:txBody>
      </p:sp>
      <p:sp>
        <p:nvSpPr>
          <p:cNvPr id="1843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74977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You are presented with several single-celled organisms, including one thought to belong to the kingdom Fungi. What unique feature helps you identify the fungus?</a:t>
            </a:r>
          </a:p>
        </p:txBody>
      </p:sp>
      <p:sp>
        <p:nvSpPr>
          <p:cNvPr id="19459" name="Rectangle 3"/>
          <p:cNvSpPr>
            <a:spLocks noGrp="1" noChangeArrowheads="1"/>
          </p:cNvSpPr>
          <p:nvPr>
            <p:ph idx="1"/>
          </p:nvPr>
        </p:nvSpPr>
        <p:spPr/>
        <p:txBody>
          <a:bodyPr/>
          <a:lstStyle/>
          <a:p>
            <a:r>
              <a:rPr lang="en-US" altLang="en-US" dirty="0" smtClean="0"/>
              <a:t>presence of mitochondria</a:t>
            </a:r>
          </a:p>
          <a:p>
            <a:r>
              <a:rPr lang="en-US" altLang="en-US" dirty="0" smtClean="0"/>
              <a:t>absence of chloroplasts</a:t>
            </a:r>
          </a:p>
          <a:p>
            <a:r>
              <a:rPr lang="en-US" altLang="en-US" dirty="0" smtClean="0"/>
              <a:t>presence of nuclei</a:t>
            </a:r>
          </a:p>
          <a:p>
            <a:r>
              <a:rPr lang="en-US" altLang="en-US" b="1" smtClean="0"/>
              <a:t>presence </a:t>
            </a:r>
            <a:r>
              <a:rPr lang="en-US" altLang="en-US" b="1" dirty="0" smtClean="0"/>
              <a:t>of </a:t>
            </a:r>
            <a:r>
              <a:rPr lang="en-US" altLang="en-US" b="1" dirty="0" err="1" smtClean="0"/>
              <a:t>chitinous</a:t>
            </a:r>
            <a:r>
              <a:rPr lang="en-US" altLang="en-US" b="1" dirty="0" smtClean="0"/>
              <a:t> </a:t>
            </a:r>
            <a:r>
              <a:rPr lang="en-US" altLang="en-US" b="1" smtClean="0"/>
              <a:t>cell walls</a:t>
            </a:r>
            <a:endParaRPr lang="en-US" altLang="en-US" b="1" dirty="0" smtClean="0"/>
          </a:p>
        </p:txBody>
      </p:sp>
      <p:sp>
        <p:nvSpPr>
          <p:cNvPr id="1946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60502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smtClean="0"/>
              <a:t>You are given a fungus to identify. It has a fruiting body that contains many structures with eight haploid spores lined up in a row. What kind of fungus is this?</a:t>
            </a:r>
          </a:p>
        </p:txBody>
      </p:sp>
      <p:sp>
        <p:nvSpPr>
          <p:cNvPr id="22531" name="Rectangle 3"/>
          <p:cNvSpPr>
            <a:spLocks noGrp="1" noChangeArrowheads="1"/>
          </p:cNvSpPr>
          <p:nvPr>
            <p:ph idx="1"/>
          </p:nvPr>
        </p:nvSpPr>
        <p:spPr/>
        <p:txBody>
          <a:bodyPr/>
          <a:lstStyle/>
          <a:p>
            <a:r>
              <a:rPr lang="en-US" altLang="en-US" smtClean="0"/>
              <a:t>zygomycete</a:t>
            </a:r>
          </a:p>
          <a:p>
            <a:r>
              <a:rPr lang="en-US" altLang="en-US" smtClean="0"/>
              <a:t>chytrid</a:t>
            </a:r>
          </a:p>
          <a:p>
            <a:r>
              <a:rPr lang="en-US" altLang="en-US" smtClean="0"/>
              <a:t>deuteromycete</a:t>
            </a:r>
          </a:p>
          <a:p>
            <a:r>
              <a:rPr lang="en-US" altLang="en-US" smtClean="0"/>
              <a:t>ascomycete</a:t>
            </a:r>
            <a:endParaRPr lang="en-US" altLang="en-US" dirty="0" smtClean="0"/>
          </a:p>
        </p:txBody>
      </p:sp>
      <p:sp>
        <p:nvSpPr>
          <p:cNvPr id="2253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786059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smtClean="0"/>
              <a:t>You are given a fungus to identify. It has a fruiting body that contains many structures with eight haploid spores lined up in a row. What kind of fungus is this?</a:t>
            </a:r>
          </a:p>
        </p:txBody>
      </p:sp>
      <p:sp>
        <p:nvSpPr>
          <p:cNvPr id="23555" name="Rectangle 3"/>
          <p:cNvSpPr>
            <a:spLocks noGrp="1" noChangeArrowheads="1"/>
          </p:cNvSpPr>
          <p:nvPr>
            <p:ph idx="1"/>
          </p:nvPr>
        </p:nvSpPr>
        <p:spPr/>
        <p:txBody>
          <a:bodyPr/>
          <a:lstStyle/>
          <a:p>
            <a:r>
              <a:rPr lang="en-US" altLang="en-US" dirty="0" err="1" smtClean="0"/>
              <a:t>zygomycete</a:t>
            </a:r>
            <a:endParaRPr lang="en-US" altLang="en-US" dirty="0" smtClean="0"/>
          </a:p>
          <a:p>
            <a:r>
              <a:rPr lang="en-US" altLang="en-US" dirty="0" err="1" smtClean="0"/>
              <a:t>chytrid</a:t>
            </a:r>
            <a:endParaRPr lang="en-US" altLang="en-US" dirty="0" smtClean="0"/>
          </a:p>
          <a:p>
            <a:r>
              <a:rPr lang="en-US" altLang="en-US" dirty="0" err="1" smtClean="0"/>
              <a:t>deuteromycete</a:t>
            </a:r>
            <a:endParaRPr lang="en-US" altLang="en-US" dirty="0" smtClean="0"/>
          </a:p>
          <a:p>
            <a:r>
              <a:rPr lang="en-US" altLang="en-US" b="1" smtClean="0"/>
              <a:t>ascomycete</a:t>
            </a:r>
            <a:endParaRPr lang="en-US" altLang="en-US" b="1" dirty="0" smtClean="0"/>
          </a:p>
        </p:txBody>
      </p:sp>
      <p:sp>
        <p:nvSpPr>
          <p:cNvPr id="2355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321466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Which </a:t>
            </a:r>
            <a:r>
              <a:rPr lang="en-US" altLang="en-US" dirty="0" smtClean="0"/>
              <a:t>of the following are the closest algal relatives of land </a:t>
            </a:r>
            <a:r>
              <a:rPr lang="en-US" altLang="en-US" smtClean="0"/>
              <a:t>plants?</a:t>
            </a:r>
            <a:endParaRPr lang="en-US" altLang="en-US" dirty="0" smtClean="0"/>
          </a:p>
        </p:txBody>
      </p:sp>
      <p:sp>
        <p:nvSpPr>
          <p:cNvPr id="4099" name="Rectangle 3"/>
          <p:cNvSpPr>
            <a:spLocks noGrp="1" noChangeArrowheads="1"/>
          </p:cNvSpPr>
          <p:nvPr>
            <p:ph idx="1"/>
          </p:nvPr>
        </p:nvSpPr>
        <p:spPr/>
        <p:txBody>
          <a:bodyPr/>
          <a:lstStyle/>
          <a:p>
            <a:r>
              <a:rPr lang="en-US" altLang="en-US" smtClean="0"/>
              <a:t>psilophytes</a:t>
            </a:r>
          </a:p>
          <a:p>
            <a:r>
              <a:rPr lang="en-US" altLang="en-US" smtClean="0"/>
              <a:t>charophytes </a:t>
            </a:r>
          </a:p>
          <a:p>
            <a:r>
              <a:rPr lang="en-US" altLang="en-US" smtClean="0"/>
              <a:t>chrysophytes </a:t>
            </a:r>
          </a:p>
          <a:p>
            <a:r>
              <a:rPr lang="en-US" altLang="en-US" smtClean="0"/>
              <a:t>bacillariophytes </a:t>
            </a:r>
          </a:p>
          <a:p>
            <a:r>
              <a:rPr lang="en-US" altLang="en-US" smtClean="0"/>
              <a:t>rhodophytes</a:t>
            </a:r>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8" name="Footer Placeholder 7"/>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323231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dirty="0" smtClean="0"/>
              <a:t>Many fungi produce antibiotics, for example, penicillin, that are effective at stopping bacterial growth. Which of the following is the evolutionary advantage to the fungus of secreting antibacterial chemicals? </a:t>
            </a:r>
          </a:p>
        </p:txBody>
      </p:sp>
      <p:sp>
        <p:nvSpPr>
          <p:cNvPr id="24579" name="Rectangle 3"/>
          <p:cNvSpPr>
            <a:spLocks noGrp="1" noChangeArrowheads="1"/>
          </p:cNvSpPr>
          <p:nvPr>
            <p:ph idx="1"/>
          </p:nvPr>
        </p:nvSpPr>
        <p:spPr/>
        <p:txBody>
          <a:bodyPr/>
          <a:lstStyle/>
          <a:p>
            <a:r>
              <a:rPr lang="en-US" altLang="en-US" smtClean="0"/>
              <a:t>defense: preventing bacteria from infecting the fungus</a:t>
            </a:r>
          </a:p>
          <a:p>
            <a:r>
              <a:rPr lang="en-US" altLang="en-US" smtClean="0"/>
              <a:t>defense: preventing bacteria from killing fungal spores</a:t>
            </a:r>
          </a:p>
          <a:p>
            <a:r>
              <a:rPr lang="en-US" altLang="en-US" smtClean="0"/>
              <a:t>symbiosis: attracting helpful bacteria</a:t>
            </a:r>
          </a:p>
          <a:p>
            <a:r>
              <a:rPr lang="en-US" altLang="en-US" smtClean="0"/>
              <a:t>competition: destroying bacteria that compete </a:t>
            </a:r>
            <a:br>
              <a:rPr lang="en-US" altLang="en-US" smtClean="0"/>
            </a:br>
            <a:r>
              <a:rPr lang="en-US" altLang="en-US" smtClean="0"/>
              <a:t>for their food</a:t>
            </a:r>
          </a:p>
          <a:p>
            <a:r>
              <a:rPr lang="en-US" altLang="en-US" smtClean="0"/>
              <a:t>predation: eventually consuming the bacteria</a:t>
            </a:r>
          </a:p>
        </p:txBody>
      </p:sp>
      <p:sp>
        <p:nvSpPr>
          <p:cNvPr id="2458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052562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Many fungi produce antibiotics, for example, penicillin, that are effective at stopping bacterial growth. Which of the following is the evolutionary advantage to the fungus of secreting antibacterial chemicals? </a:t>
            </a:r>
            <a:endParaRPr lang="en-US" altLang="en-US" dirty="0" smtClean="0"/>
          </a:p>
        </p:txBody>
      </p:sp>
      <p:sp>
        <p:nvSpPr>
          <p:cNvPr id="25603" name="Rectangle 3"/>
          <p:cNvSpPr>
            <a:spLocks noGrp="1" noChangeArrowheads="1"/>
          </p:cNvSpPr>
          <p:nvPr>
            <p:ph idx="1"/>
          </p:nvPr>
        </p:nvSpPr>
        <p:spPr/>
        <p:txBody>
          <a:bodyPr/>
          <a:lstStyle/>
          <a:p>
            <a:r>
              <a:rPr lang="en-US" altLang="en-US" dirty="0" smtClean="0"/>
              <a:t>defense: preventing bacteria from infecting the fungus</a:t>
            </a:r>
          </a:p>
          <a:p>
            <a:r>
              <a:rPr lang="en-US" altLang="en-US" dirty="0" smtClean="0"/>
              <a:t>defense: preventing bacteria from killing fungal spores</a:t>
            </a:r>
          </a:p>
          <a:p>
            <a:r>
              <a:rPr lang="en-US" altLang="en-US" dirty="0" smtClean="0"/>
              <a:t>symbiosis: attracting helpful bacteria</a:t>
            </a:r>
          </a:p>
          <a:p>
            <a:r>
              <a:rPr lang="en-US" altLang="en-US" b="1" smtClean="0"/>
              <a:t>competition</a:t>
            </a:r>
            <a:r>
              <a:rPr lang="en-US" altLang="en-US" b="1" dirty="0" smtClean="0"/>
              <a:t>: destroying bacteria that compete </a:t>
            </a:r>
            <a:br>
              <a:rPr lang="en-US" altLang="en-US" b="1" dirty="0" smtClean="0"/>
            </a:br>
            <a:r>
              <a:rPr lang="en-US" altLang="en-US" b="1" dirty="0" smtClean="0"/>
              <a:t>for </a:t>
            </a:r>
            <a:r>
              <a:rPr lang="en-US" altLang="en-US" b="1" smtClean="0"/>
              <a:t>their food</a:t>
            </a:r>
            <a:endParaRPr lang="en-US" altLang="en-US" b="1" dirty="0" smtClean="0"/>
          </a:p>
          <a:p>
            <a:r>
              <a:rPr lang="en-US" altLang="en-US" dirty="0" smtClean="0"/>
              <a:t>predation: eventually consuming the bacteria</a:t>
            </a:r>
          </a:p>
        </p:txBody>
      </p:sp>
      <p:sp>
        <p:nvSpPr>
          <p:cNvPr id="2560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204032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Which </a:t>
            </a:r>
            <a:r>
              <a:rPr lang="en-US" altLang="en-US" dirty="0" smtClean="0"/>
              <a:t>of the following phyla includes aquatic, flagellated </a:t>
            </a:r>
            <a:r>
              <a:rPr lang="en-US" altLang="en-US" smtClean="0"/>
              <a:t>fungi?</a:t>
            </a:r>
            <a:endParaRPr lang="en-US" altLang="en-US" dirty="0" smtClean="0"/>
          </a:p>
        </p:txBody>
      </p:sp>
      <p:sp>
        <p:nvSpPr>
          <p:cNvPr id="26627" name="Rectangle 3"/>
          <p:cNvSpPr>
            <a:spLocks noGrp="1" noChangeArrowheads="1"/>
          </p:cNvSpPr>
          <p:nvPr>
            <p:ph idx="1"/>
          </p:nvPr>
        </p:nvSpPr>
        <p:spPr/>
        <p:txBody>
          <a:bodyPr/>
          <a:lstStyle/>
          <a:p>
            <a:r>
              <a:rPr lang="en-US" altLang="en-US" smtClean="0"/>
              <a:t>Ascomycota</a:t>
            </a:r>
          </a:p>
          <a:p>
            <a:r>
              <a:rPr lang="en-US" altLang="en-US" smtClean="0"/>
              <a:t>Basidiomycota</a:t>
            </a:r>
          </a:p>
          <a:p>
            <a:r>
              <a:rPr lang="en-US" altLang="en-US" smtClean="0"/>
              <a:t>Chytridiomycota</a:t>
            </a:r>
          </a:p>
          <a:p>
            <a:r>
              <a:rPr lang="en-US" altLang="en-US" smtClean="0"/>
              <a:t>Zygomycota</a:t>
            </a:r>
          </a:p>
        </p:txBody>
      </p:sp>
      <p:sp>
        <p:nvSpPr>
          <p:cNvPr id="2662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45218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mtClean="0"/>
              <a:t>Which </a:t>
            </a:r>
            <a:r>
              <a:rPr lang="en-US" altLang="en-US" dirty="0" smtClean="0"/>
              <a:t>of the following phyla includes aquatic, flagellated </a:t>
            </a:r>
            <a:r>
              <a:rPr lang="en-US" altLang="en-US" smtClean="0"/>
              <a:t>fungi?</a:t>
            </a:r>
            <a:endParaRPr lang="en-US" altLang="en-US" dirty="0" smtClean="0"/>
          </a:p>
        </p:txBody>
      </p:sp>
      <p:sp>
        <p:nvSpPr>
          <p:cNvPr id="27651" name="Rectangle 3"/>
          <p:cNvSpPr>
            <a:spLocks noGrp="1" noChangeArrowheads="1"/>
          </p:cNvSpPr>
          <p:nvPr>
            <p:ph idx="1"/>
          </p:nvPr>
        </p:nvSpPr>
        <p:spPr/>
        <p:txBody>
          <a:bodyPr/>
          <a:lstStyle/>
          <a:p>
            <a:r>
              <a:rPr lang="en-US" altLang="en-US" dirty="0" smtClean="0"/>
              <a:t>Ascomycota</a:t>
            </a:r>
          </a:p>
          <a:p>
            <a:r>
              <a:rPr lang="en-US" altLang="en-US" dirty="0" err="1" smtClean="0"/>
              <a:t>Basidiomycota</a:t>
            </a:r>
            <a:endParaRPr lang="en-US" altLang="en-US" dirty="0" smtClean="0"/>
          </a:p>
          <a:p>
            <a:r>
              <a:rPr lang="en-US" altLang="en-US" b="1" smtClean="0"/>
              <a:t>Chytridiomycota</a:t>
            </a:r>
            <a:endParaRPr lang="en-US" altLang="en-US" b="1" dirty="0" smtClean="0"/>
          </a:p>
          <a:p>
            <a:r>
              <a:rPr lang="en-US" altLang="en-US" dirty="0" err="1" smtClean="0"/>
              <a:t>Zygomycota</a:t>
            </a:r>
            <a:endParaRPr lang="en-US" altLang="en-US" dirty="0" smtClean="0"/>
          </a:p>
        </p:txBody>
      </p:sp>
      <p:sp>
        <p:nvSpPr>
          <p:cNvPr id="2765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36083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dirty="0" smtClean="0"/>
              <a:t>Which of the </a:t>
            </a:r>
            <a:r>
              <a:rPr lang="en-US" altLang="en-US" dirty="0"/>
              <a:t>following </a:t>
            </a:r>
            <a:r>
              <a:rPr lang="en-US" altLang="en-US" dirty="0" smtClean="0"/>
              <a:t>correctly describes </a:t>
            </a:r>
            <a:r>
              <a:rPr lang="en-US" altLang="en-US" dirty="0" err="1" smtClean="0"/>
              <a:t>sporopollenin</a:t>
            </a:r>
            <a:r>
              <a:rPr lang="en-US" altLang="en-US" dirty="0"/>
              <a:t>?</a:t>
            </a:r>
            <a:endParaRPr lang="en-US" altLang="en-US" dirty="0" smtClean="0"/>
          </a:p>
        </p:txBody>
      </p:sp>
      <p:sp>
        <p:nvSpPr>
          <p:cNvPr id="28675" name="Rectangle 3"/>
          <p:cNvSpPr>
            <a:spLocks noGrp="1" noChangeArrowheads="1"/>
          </p:cNvSpPr>
          <p:nvPr>
            <p:ph idx="1"/>
          </p:nvPr>
        </p:nvSpPr>
        <p:spPr/>
        <p:txBody>
          <a:bodyPr/>
          <a:lstStyle/>
          <a:p>
            <a:r>
              <a:rPr lang="en-US" altLang="en-US" dirty="0"/>
              <a:t>a</a:t>
            </a:r>
            <a:r>
              <a:rPr lang="en-US" altLang="en-US" dirty="0" smtClean="0"/>
              <a:t>n adaptation that enabled plants to move to land</a:t>
            </a:r>
          </a:p>
          <a:p>
            <a:r>
              <a:rPr lang="en-US" altLang="en-US" dirty="0" smtClean="0"/>
              <a:t>a circular ring of proteins embedded in plants’ plasma membranes</a:t>
            </a:r>
          </a:p>
          <a:p>
            <a:r>
              <a:rPr lang="en-US" altLang="en-US" dirty="0" smtClean="0"/>
              <a:t>a durable polymer that prevents exposed zygotes from drying out</a:t>
            </a:r>
          </a:p>
          <a:p>
            <a:r>
              <a:rPr lang="en-US" altLang="en-US" dirty="0" smtClean="0"/>
              <a:t>A and C</a:t>
            </a:r>
          </a:p>
        </p:txBody>
      </p:sp>
      <p:sp>
        <p:nvSpPr>
          <p:cNvPr id="2867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021317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a:t>Which of the following correctly describes </a:t>
            </a:r>
            <a:r>
              <a:rPr lang="en-US" altLang="en-US" dirty="0" err="1"/>
              <a:t>sporopollenin</a:t>
            </a:r>
            <a:r>
              <a:rPr lang="en-US" altLang="en-US" dirty="0"/>
              <a:t>?</a:t>
            </a:r>
            <a:endParaRPr lang="en-US" altLang="en-US" dirty="0" smtClean="0"/>
          </a:p>
        </p:txBody>
      </p:sp>
      <p:sp>
        <p:nvSpPr>
          <p:cNvPr id="29699" name="Rectangle 3"/>
          <p:cNvSpPr>
            <a:spLocks noGrp="1" noChangeArrowheads="1"/>
          </p:cNvSpPr>
          <p:nvPr>
            <p:ph idx="1"/>
          </p:nvPr>
        </p:nvSpPr>
        <p:spPr/>
        <p:txBody>
          <a:bodyPr/>
          <a:lstStyle/>
          <a:p>
            <a:r>
              <a:rPr lang="en-US" altLang="en-US" dirty="0"/>
              <a:t>an adaptation that enabled plants to move to land</a:t>
            </a:r>
          </a:p>
          <a:p>
            <a:r>
              <a:rPr lang="en-US" altLang="en-US" dirty="0"/>
              <a:t>a circular ring of proteins embedded in plants’ plasma membranes</a:t>
            </a:r>
          </a:p>
          <a:p>
            <a:r>
              <a:rPr lang="en-US" altLang="en-US" dirty="0"/>
              <a:t>a durable polymer that prevents exposed zygotes from drying out</a:t>
            </a:r>
          </a:p>
          <a:p>
            <a:r>
              <a:rPr lang="en-US" altLang="en-US" b="1" dirty="0"/>
              <a:t>A and </a:t>
            </a:r>
            <a:r>
              <a:rPr lang="en-US" altLang="en-US" b="1" dirty="0" smtClean="0"/>
              <a:t>C</a:t>
            </a:r>
          </a:p>
        </p:txBody>
      </p:sp>
      <p:sp>
        <p:nvSpPr>
          <p:cNvPr id="297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1113257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dirty="0" smtClean="0"/>
              <a:t>Which of the following is </a:t>
            </a:r>
            <a:r>
              <a:rPr lang="en-US" altLang="en-US" i="1" dirty="0" smtClean="0"/>
              <a:t>not</a:t>
            </a:r>
            <a:r>
              <a:rPr lang="en-US" altLang="en-US" dirty="0" smtClean="0"/>
              <a:t> a derived trait of plants?</a:t>
            </a:r>
          </a:p>
        </p:txBody>
      </p:sp>
      <p:sp>
        <p:nvSpPr>
          <p:cNvPr id="30723" name="Rectangle 3"/>
          <p:cNvSpPr>
            <a:spLocks noGrp="1" noChangeArrowheads="1"/>
          </p:cNvSpPr>
          <p:nvPr>
            <p:ph idx="1"/>
          </p:nvPr>
        </p:nvSpPr>
        <p:spPr/>
        <p:txBody>
          <a:bodyPr/>
          <a:lstStyle/>
          <a:p>
            <a:r>
              <a:rPr lang="en-US" altLang="en-US" dirty="0" smtClean="0"/>
              <a:t>alternation of generations</a:t>
            </a:r>
          </a:p>
          <a:p>
            <a:r>
              <a:rPr lang="en-US" altLang="en-US" dirty="0" smtClean="0"/>
              <a:t>apical meristems</a:t>
            </a:r>
          </a:p>
          <a:p>
            <a:r>
              <a:rPr lang="en-US" altLang="en-US" dirty="0" smtClean="0"/>
              <a:t>cuticle</a:t>
            </a:r>
          </a:p>
          <a:p>
            <a:r>
              <a:rPr lang="en-US" altLang="en-US" dirty="0" smtClean="0"/>
              <a:t>stomata</a:t>
            </a:r>
          </a:p>
          <a:p>
            <a:r>
              <a:rPr lang="en-US" altLang="en-US" dirty="0" smtClean="0"/>
              <a:t>flagellated sperm</a:t>
            </a:r>
          </a:p>
        </p:txBody>
      </p:sp>
      <p:sp>
        <p:nvSpPr>
          <p:cNvPr id="307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333693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smtClean="0"/>
              <a:t>Which of the following is </a:t>
            </a:r>
            <a:r>
              <a:rPr lang="en-US" altLang="en-US" i="1" dirty="0" smtClean="0"/>
              <a:t>not</a:t>
            </a:r>
            <a:r>
              <a:rPr lang="en-US" altLang="en-US" dirty="0" smtClean="0"/>
              <a:t> a derived trait of plants?</a:t>
            </a:r>
          </a:p>
        </p:txBody>
      </p:sp>
      <p:sp>
        <p:nvSpPr>
          <p:cNvPr id="31747" name="Rectangle 3"/>
          <p:cNvSpPr>
            <a:spLocks noGrp="1" noChangeArrowheads="1"/>
          </p:cNvSpPr>
          <p:nvPr>
            <p:ph idx="1"/>
          </p:nvPr>
        </p:nvSpPr>
        <p:spPr/>
        <p:txBody>
          <a:bodyPr/>
          <a:lstStyle/>
          <a:p>
            <a:r>
              <a:rPr lang="en-US" altLang="en-US" dirty="0" smtClean="0"/>
              <a:t>alternation of generations</a:t>
            </a:r>
          </a:p>
          <a:p>
            <a:r>
              <a:rPr lang="en-US" altLang="en-US" dirty="0" smtClean="0"/>
              <a:t>apical meristems</a:t>
            </a:r>
          </a:p>
          <a:p>
            <a:r>
              <a:rPr lang="en-US" altLang="en-US" dirty="0" smtClean="0"/>
              <a:t>cuticle</a:t>
            </a:r>
          </a:p>
          <a:p>
            <a:r>
              <a:rPr lang="en-US" altLang="en-US" dirty="0" smtClean="0"/>
              <a:t>stomata</a:t>
            </a:r>
          </a:p>
          <a:p>
            <a:r>
              <a:rPr lang="en-US" altLang="en-US" b="1" dirty="0" smtClean="0"/>
              <a:t>flagellated sperm</a:t>
            </a:r>
          </a:p>
        </p:txBody>
      </p:sp>
      <p:sp>
        <p:nvSpPr>
          <p:cNvPr id="3174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19462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a:t>Which of the following correctly </a:t>
            </a:r>
            <a:r>
              <a:rPr lang="en-US" altLang="en-US" dirty="0" smtClean="0"/>
              <a:t>describes the difference between fertilization and meiosis in land plants?</a:t>
            </a:r>
          </a:p>
        </p:txBody>
      </p:sp>
      <p:sp>
        <p:nvSpPr>
          <p:cNvPr id="32771" name="Rectangle 3"/>
          <p:cNvSpPr>
            <a:spLocks noGrp="1" noChangeArrowheads="1"/>
          </p:cNvSpPr>
          <p:nvPr>
            <p:ph idx="1"/>
          </p:nvPr>
        </p:nvSpPr>
        <p:spPr/>
        <p:txBody>
          <a:bodyPr/>
          <a:lstStyle/>
          <a:p>
            <a:r>
              <a:rPr lang="en-US" altLang="en-US" dirty="0" smtClean="0"/>
              <a:t>In fertilization, haploid gametes unite to form a diploid zygote; in meiosis, the diploid sporophyte produces haploid spores.</a:t>
            </a:r>
          </a:p>
          <a:p>
            <a:r>
              <a:rPr lang="en-US" altLang="en-US" dirty="0" smtClean="0"/>
              <a:t>In fertilization, the diploid sporophyte produces haploid spores; in meiosis, haploid gametes unite to form a diploid zygote.</a:t>
            </a:r>
          </a:p>
          <a:p>
            <a:r>
              <a:rPr lang="en-US" altLang="en-US" dirty="0" smtClean="0"/>
              <a:t>In fertilization, multicellular haploid gametophytes are produced from spores; in meiosis, the gametophyte divides, producing diploid gametes.</a:t>
            </a:r>
          </a:p>
          <a:p>
            <a:r>
              <a:rPr lang="en-US" altLang="en-US" dirty="0" smtClean="0"/>
              <a:t>A mature diploid sporophyte produces diploid spores by meiosis; fertilization produces multicellular haploid gametophytes.</a:t>
            </a:r>
          </a:p>
        </p:txBody>
      </p:sp>
      <p:sp>
        <p:nvSpPr>
          <p:cNvPr id="327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30246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Which of the following correctly describes the difference between fertilization and meiosis in land plants?</a:t>
            </a:r>
            <a:endParaRPr lang="en-US" altLang="en-US" dirty="0" smtClean="0"/>
          </a:p>
        </p:txBody>
      </p:sp>
      <p:sp>
        <p:nvSpPr>
          <p:cNvPr id="33795" name="Rectangle 3"/>
          <p:cNvSpPr>
            <a:spLocks noGrp="1" noChangeArrowheads="1"/>
          </p:cNvSpPr>
          <p:nvPr>
            <p:ph idx="1"/>
          </p:nvPr>
        </p:nvSpPr>
        <p:spPr/>
        <p:txBody>
          <a:bodyPr/>
          <a:lstStyle/>
          <a:p>
            <a:r>
              <a:rPr lang="en-US" altLang="en-US" b="1" dirty="0"/>
              <a:t>In fertilization, haploid gametes unite to form a diploid zygote; in meiosis, the diploid sporophyte produces haploid spores.</a:t>
            </a:r>
          </a:p>
          <a:p>
            <a:r>
              <a:rPr lang="en-US" altLang="en-US" dirty="0"/>
              <a:t>In fertilization, the diploid sporophyte produces haploid spores; in meiosis, haploid gametes unite to form a diploid zygote.</a:t>
            </a:r>
          </a:p>
          <a:p>
            <a:r>
              <a:rPr lang="en-US" altLang="en-US" dirty="0"/>
              <a:t>In fertilization, multicellular haploid gametophytes are produced from spores; in meiosis, the gametophyte divides, producing diploid gametes.</a:t>
            </a:r>
          </a:p>
          <a:p>
            <a:r>
              <a:rPr lang="en-US" altLang="en-US" dirty="0"/>
              <a:t>A mature diploid sporophyte produces diploid spores by meiosis; fertilization produces multicellular haploid gametophytes</a:t>
            </a:r>
            <a:r>
              <a:rPr lang="en-US" altLang="en-US" dirty="0" smtClean="0"/>
              <a:t>.</a:t>
            </a:r>
          </a:p>
        </p:txBody>
      </p:sp>
      <p:sp>
        <p:nvSpPr>
          <p:cNvPr id="3379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528553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Which </a:t>
            </a:r>
            <a:r>
              <a:rPr lang="en-US" altLang="en-US" dirty="0" smtClean="0"/>
              <a:t>of the following are the closest algal relatives of land </a:t>
            </a:r>
            <a:r>
              <a:rPr lang="en-US" altLang="en-US" smtClean="0"/>
              <a:t>plants?</a:t>
            </a:r>
            <a:endParaRPr lang="en-US" altLang="en-US" dirty="0" smtClean="0"/>
          </a:p>
        </p:txBody>
      </p:sp>
      <p:sp>
        <p:nvSpPr>
          <p:cNvPr id="5123" name="Rectangle 3"/>
          <p:cNvSpPr>
            <a:spLocks noGrp="1" noChangeArrowheads="1"/>
          </p:cNvSpPr>
          <p:nvPr>
            <p:ph idx="1"/>
          </p:nvPr>
        </p:nvSpPr>
        <p:spPr/>
        <p:txBody>
          <a:bodyPr/>
          <a:lstStyle/>
          <a:p>
            <a:r>
              <a:rPr lang="en-US" altLang="en-US" dirty="0" err="1" smtClean="0"/>
              <a:t>psilophytes</a:t>
            </a:r>
            <a:endParaRPr lang="en-US" altLang="en-US" dirty="0" smtClean="0"/>
          </a:p>
          <a:p>
            <a:r>
              <a:rPr lang="en-US" altLang="en-US" b="1" smtClean="0"/>
              <a:t>charophytes</a:t>
            </a:r>
            <a:endParaRPr lang="en-US" altLang="en-US" b="1" dirty="0" smtClean="0"/>
          </a:p>
          <a:p>
            <a:r>
              <a:rPr lang="en-US" altLang="en-US" dirty="0" err="1" smtClean="0"/>
              <a:t>chrysophytes</a:t>
            </a:r>
            <a:r>
              <a:rPr lang="en-US" altLang="en-US" dirty="0" smtClean="0"/>
              <a:t> </a:t>
            </a:r>
          </a:p>
          <a:p>
            <a:r>
              <a:rPr lang="en-US" altLang="en-US" dirty="0" err="1" smtClean="0"/>
              <a:t>bacillariophytes</a:t>
            </a:r>
            <a:r>
              <a:rPr lang="en-US" altLang="en-US" dirty="0" smtClean="0"/>
              <a:t> </a:t>
            </a:r>
          </a:p>
          <a:p>
            <a:r>
              <a:rPr lang="en-US" altLang="en-US" dirty="0" err="1" smtClean="0"/>
              <a:t>rhodophytes</a:t>
            </a:r>
            <a:endParaRPr lang="en-US" altLang="en-US" dirty="0" smtClean="0"/>
          </a:p>
        </p:txBody>
      </p:sp>
      <p:sp>
        <p:nvSpPr>
          <p:cNvPr id="51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8" name="Footer Placeholder 7"/>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9442690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smtClean="0"/>
              <a:t>The fossil record shows that early plants, such as </a:t>
            </a:r>
            <a:r>
              <a:rPr lang="en-US" altLang="en-US" i="1" dirty="0" err="1" smtClean="0"/>
              <a:t>Aglaophyton</a:t>
            </a:r>
            <a:r>
              <a:rPr lang="en-US" altLang="en-US" i="1" dirty="0" smtClean="0"/>
              <a:t> </a:t>
            </a:r>
            <a:r>
              <a:rPr lang="en-US" altLang="en-US" dirty="0" smtClean="0"/>
              <a:t>(Figure 26.10), were less than 20 cm tall. What feature did these early plants have that enabled their bodies to increase in complexity?</a:t>
            </a:r>
          </a:p>
        </p:txBody>
      </p:sp>
      <p:sp>
        <p:nvSpPr>
          <p:cNvPr id="34819" name="Rectangle 3"/>
          <p:cNvSpPr>
            <a:spLocks noGrp="1" noChangeArrowheads="1"/>
          </p:cNvSpPr>
          <p:nvPr>
            <p:ph idx="1"/>
          </p:nvPr>
        </p:nvSpPr>
        <p:spPr/>
        <p:txBody>
          <a:bodyPr/>
          <a:lstStyle/>
          <a:p>
            <a:r>
              <a:rPr lang="en-US" altLang="en-US" dirty="0" smtClean="0"/>
              <a:t>life cycles with dominant sporophytes</a:t>
            </a:r>
          </a:p>
          <a:p>
            <a:r>
              <a:rPr lang="en-US" altLang="en-US" dirty="0" smtClean="0"/>
              <a:t>roots and leaves</a:t>
            </a:r>
          </a:p>
          <a:p>
            <a:r>
              <a:rPr lang="en-US" altLang="en-US" dirty="0" smtClean="0"/>
              <a:t>dichotomous branching</a:t>
            </a:r>
          </a:p>
          <a:p>
            <a:r>
              <a:rPr lang="en-US" altLang="en-US" dirty="0" smtClean="0"/>
              <a:t>bacterial </a:t>
            </a:r>
            <a:r>
              <a:rPr lang="en-US" altLang="en-US" dirty="0" err="1" smtClean="0"/>
              <a:t>symbionts</a:t>
            </a:r>
            <a:endParaRPr lang="en-US" altLang="en-US" dirty="0" smtClean="0"/>
          </a:p>
          <a:p>
            <a:r>
              <a:rPr lang="en-US" altLang="en-US" dirty="0" smtClean="0"/>
              <a:t>seeds</a:t>
            </a:r>
          </a:p>
        </p:txBody>
      </p:sp>
      <p:sp>
        <p:nvSpPr>
          <p:cNvPr id="3482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397528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The fossil record shows that early plants, such as </a:t>
            </a:r>
            <a:r>
              <a:rPr lang="en-US" altLang="en-US" i="1" dirty="0" err="1"/>
              <a:t>Aglaophyton</a:t>
            </a:r>
            <a:r>
              <a:rPr lang="en-US" altLang="en-US" i="1" dirty="0"/>
              <a:t> </a:t>
            </a:r>
            <a:r>
              <a:rPr lang="en-US" altLang="en-US" dirty="0"/>
              <a:t>(Figure 26.10), were less than 20 cm tall. What feature did these early plants have that enabled their bodies to increase in complexity?</a:t>
            </a:r>
            <a:endParaRPr lang="en-US" altLang="en-US" dirty="0" smtClean="0"/>
          </a:p>
        </p:txBody>
      </p:sp>
      <p:sp>
        <p:nvSpPr>
          <p:cNvPr id="35843" name="Rectangle 3"/>
          <p:cNvSpPr>
            <a:spLocks noGrp="1" noChangeArrowheads="1"/>
          </p:cNvSpPr>
          <p:nvPr>
            <p:ph idx="1"/>
          </p:nvPr>
        </p:nvSpPr>
        <p:spPr/>
        <p:txBody>
          <a:bodyPr/>
          <a:lstStyle/>
          <a:p>
            <a:r>
              <a:rPr lang="en-US" altLang="en-US" dirty="0"/>
              <a:t>life cycles with dominant sporophytes</a:t>
            </a:r>
          </a:p>
          <a:p>
            <a:r>
              <a:rPr lang="en-US" altLang="en-US" dirty="0"/>
              <a:t>roots and leaves</a:t>
            </a:r>
          </a:p>
          <a:p>
            <a:r>
              <a:rPr lang="en-US" altLang="en-US" b="1" dirty="0"/>
              <a:t>dichotomous branching</a:t>
            </a:r>
          </a:p>
          <a:p>
            <a:r>
              <a:rPr lang="en-US" altLang="en-US" dirty="0"/>
              <a:t>bacterial </a:t>
            </a:r>
            <a:r>
              <a:rPr lang="en-US" altLang="en-US" dirty="0" err="1"/>
              <a:t>symbionts</a:t>
            </a:r>
            <a:endParaRPr lang="en-US" altLang="en-US" dirty="0"/>
          </a:p>
          <a:p>
            <a:r>
              <a:rPr lang="en-US" altLang="en-US" dirty="0"/>
              <a:t>seeds</a:t>
            </a:r>
          </a:p>
        </p:txBody>
      </p:sp>
      <p:sp>
        <p:nvSpPr>
          <p:cNvPr id="3584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6409284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smtClean="0"/>
              <a:t>Fungi are</a:t>
            </a:r>
          </a:p>
        </p:txBody>
      </p:sp>
      <p:sp>
        <p:nvSpPr>
          <p:cNvPr id="285699" name="Rectangle 3"/>
          <p:cNvSpPr>
            <a:spLocks noGrp="1" noChangeArrowheads="1"/>
          </p:cNvSpPr>
          <p:nvPr>
            <p:ph idx="1"/>
          </p:nvPr>
        </p:nvSpPr>
        <p:spPr/>
        <p:txBody>
          <a:bodyPr/>
          <a:lstStyle/>
          <a:p>
            <a:r>
              <a:rPr lang="en-US" altLang="en-US" smtClean="0"/>
              <a:t>multicellular in origin.</a:t>
            </a:r>
          </a:p>
          <a:p>
            <a:r>
              <a:rPr lang="en-US" altLang="en-US" smtClean="0"/>
              <a:t>heterotrophic.</a:t>
            </a:r>
          </a:p>
          <a:p>
            <a:r>
              <a:rPr lang="en-US" altLang="en-US" smtClean="0"/>
              <a:t>more closely related to plants than they are to animals or most other eukaryotes.</a:t>
            </a:r>
          </a:p>
          <a:p>
            <a:r>
              <a:rPr lang="en-US" altLang="en-US" smtClean="0"/>
              <a:t>autotrophic.</a:t>
            </a:r>
          </a:p>
          <a:p>
            <a:endParaRPr lang="en-US" altLang="en-US" dirty="0" smtClean="0"/>
          </a:p>
        </p:txBody>
      </p:sp>
      <p:sp>
        <p:nvSpPr>
          <p:cNvPr id="368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222127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Fungi are</a:t>
            </a:r>
          </a:p>
        </p:txBody>
      </p:sp>
      <p:sp>
        <p:nvSpPr>
          <p:cNvPr id="285699" name="Rectangle 3"/>
          <p:cNvSpPr>
            <a:spLocks noGrp="1" noChangeArrowheads="1"/>
          </p:cNvSpPr>
          <p:nvPr>
            <p:ph idx="1"/>
          </p:nvPr>
        </p:nvSpPr>
        <p:spPr/>
        <p:txBody>
          <a:bodyPr/>
          <a:lstStyle/>
          <a:p>
            <a:r>
              <a:rPr lang="en-US" altLang="en-US" dirty="0" smtClean="0"/>
              <a:t>multicellular in origin.</a:t>
            </a:r>
          </a:p>
          <a:p>
            <a:r>
              <a:rPr lang="en-US" altLang="en-US" b="1" smtClean="0"/>
              <a:t>heterotrophic</a:t>
            </a:r>
            <a:r>
              <a:rPr lang="en-US" altLang="en-US" b="1" dirty="0" smtClean="0"/>
              <a:t>.</a:t>
            </a:r>
          </a:p>
          <a:p>
            <a:r>
              <a:rPr lang="en-US" altLang="en-US" smtClean="0"/>
              <a:t>more </a:t>
            </a:r>
            <a:r>
              <a:rPr lang="en-US" altLang="en-US" dirty="0" smtClean="0"/>
              <a:t>closely related to plants than they are to animals or most other eukaryotes.</a:t>
            </a:r>
          </a:p>
          <a:p>
            <a:r>
              <a:rPr lang="en-US" altLang="en-US" dirty="0" smtClean="0"/>
              <a:t>autotrophic.</a:t>
            </a:r>
          </a:p>
          <a:p>
            <a:endParaRPr lang="en-US" altLang="en-US" dirty="0" smtClean="0"/>
          </a:p>
        </p:txBody>
      </p:sp>
      <p:sp>
        <p:nvSpPr>
          <p:cNvPr id="3789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624606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smtClean="0"/>
              <a:t>Fungal hyphae form an interwoven mass called a(n)</a:t>
            </a:r>
          </a:p>
        </p:txBody>
      </p:sp>
      <p:sp>
        <p:nvSpPr>
          <p:cNvPr id="38915" name="Rectangle 3"/>
          <p:cNvSpPr>
            <a:spLocks noGrp="1" noChangeArrowheads="1"/>
          </p:cNvSpPr>
          <p:nvPr>
            <p:ph idx="1"/>
          </p:nvPr>
        </p:nvSpPr>
        <p:spPr/>
        <p:txBody>
          <a:bodyPr/>
          <a:lstStyle/>
          <a:p>
            <a:r>
              <a:rPr lang="en-US" altLang="en-US" dirty="0" err="1" smtClean="0"/>
              <a:t>arbuscule</a:t>
            </a:r>
            <a:r>
              <a:rPr lang="en-US" altLang="en-US" dirty="0" smtClean="0"/>
              <a:t>.</a:t>
            </a:r>
          </a:p>
          <a:p>
            <a:r>
              <a:rPr lang="en-US" altLang="en-US" dirty="0" smtClean="0"/>
              <a:t>microvillus.</a:t>
            </a:r>
          </a:p>
          <a:p>
            <a:r>
              <a:rPr lang="en-US" altLang="en-US" dirty="0" err="1" smtClean="0"/>
              <a:t>nucleariid</a:t>
            </a:r>
            <a:r>
              <a:rPr lang="en-US" altLang="en-US" dirty="0" smtClean="0"/>
              <a:t>.</a:t>
            </a:r>
          </a:p>
          <a:p>
            <a:r>
              <a:rPr lang="en-US" altLang="en-US" dirty="0" err="1" smtClean="0"/>
              <a:t>mycorrhizae</a:t>
            </a:r>
            <a:r>
              <a:rPr lang="en-US" altLang="en-US" dirty="0" smtClean="0"/>
              <a:t>.</a:t>
            </a:r>
          </a:p>
          <a:p>
            <a:r>
              <a:rPr lang="en-US" altLang="en-US" dirty="0" smtClean="0"/>
              <a:t>mycelium.</a:t>
            </a:r>
          </a:p>
          <a:p>
            <a:endParaRPr lang="en-US" altLang="en-US" dirty="0" smtClean="0"/>
          </a:p>
        </p:txBody>
      </p:sp>
      <p:sp>
        <p:nvSpPr>
          <p:cNvPr id="3891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781147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t>Fungal hyphae form an interwoven mass called a(n)</a:t>
            </a:r>
          </a:p>
        </p:txBody>
      </p:sp>
      <p:sp>
        <p:nvSpPr>
          <p:cNvPr id="39939" name="Rectangle 3"/>
          <p:cNvSpPr>
            <a:spLocks noGrp="1" noChangeArrowheads="1"/>
          </p:cNvSpPr>
          <p:nvPr>
            <p:ph idx="1"/>
          </p:nvPr>
        </p:nvSpPr>
        <p:spPr/>
        <p:txBody>
          <a:bodyPr/>
          <a:lstStyle/>
          <a:p>
            <a:r>
              <a:rPr lang="en-US" altLang="en-US" dirty="0" err="1"/>
              <a:t>arbuscule</a:t>
            </a:r>
            <a:r>
              <a:rPr lang="en-US" altLang="en-US" dirty="0"/>
              <a:t>.</a:t>
            </a:r>
          </a:p>
          <a:p>
            <a:r>
              <a:rPr lang="en-US" altLang="en-US" dirty="0"/>
              <a:t>microvillus.</a:t>
            </a:r>
          </a:p>
          <a:p>
            <a:r>
              <a:rPr lang="en-US" altLang="en-US" dirty="0" err="1"/>
              <a:t>nucleariid</a:t>
            </a:r>
            <a:r>
              <a:rPr lang="en-US" altLang="en-US" dirty="0"/>
              <a:t>.</a:t>
            </a:r>
          </a:p>
          <a:p>
            <a:r>
              <a:rPr lang="en-US" altLang="en-US" dirty="0" err="1"/>
              <a:t>mycorrhizae</a:t>
            </a:r>
            <a:r>
              <a:rPr lang="en-US" altLang="en-US" dirty="0"/>
              <a:t>.</a:t>
            </a:r>
          </a:p>
          <a:p>
            <a:r>
              <a:rPr lang="en-US" altLang="en-US" b="1" dirty="0"/>
              <a:t>mycelium.</a:t>
            </a:r>
          </a:p>
          <a:p>
            <a:endParaRPr lang="en-US" altLang="en-US" dirty="0"/>
          </a:p>
        </p:txBody>
      </p:sp>
      <p:sp>
        <p:nvSpPr>
          <p:cNvPr id="399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7073427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smtClean="0"/>
              <a:t>Researchers have found that the expression of plant genes called </a:t>
            </a:r>
            <a:r>
              <a:rPr lang="en-US" altLang="en-US" i="1" dirty="0" err="1" smtClean="0"/>
              <a:t>sym</a:t>
            </a:r>
            <a:r>
              <a:rPr lang="en-US" altLang="en-US" i="1" dirty="0" smtClean="0"/>
              <a:t> </a:t>
            </a:r>
            <a:r>
              <a:rPr lang="en-US" altLang="en-US" dirty="0" smtClean="0"/>
              <a:t>genes</a:t>
            </a:r>
            <a:r>
              <a:rPr lang="en-US" altLang="en-US" i="1" dirty="0" smtClean="0"/>
              <a:t> </a:t>
            </a:r>
            <a:r>
              <a:rPr lang="en-US" altLang="en-US" dirty="0" smtClean="0"/>
              <a:t>is essential for all of the following except</a:t>
            </a:r>
          </a:p>
        </p:txBody>
      </p:sp>
      <p:sp>
        <p:nvSpPr>
          <p:cNvPr id="43011" name="Rectangle 3"/>
          <p:cNvSpPr>
            <a:spLocks noGrp="1" noChangeArrowheads="1"/>
          </p:cNvSpPr>
          <p:nvPr>
            <p:ph idx="1"/>
          </p:nvPr>
        </p:nvSpPr>
        <p:spPr/>
        <p:txBody>
          <a:bodyPr/>
          <a:lstStyle/>
          <a:p>
            <a:r>
              <a:rPr lang="en-US" altLang="en-US" smtClean="0"/>
              <a:t>the establishment of symbiotic relationships between plants and fungi.</a:t>
            </a:r>
          </a:p>
          <a:p>
            <a:r>
              <a:rPr lang="en-US" altLang="en-US" smtClean="0"/>
              <a:t>the formation of arbuscules.</a:t>
            </a:r>
          </a:p>
          <a:p>
            <a:r>
              <a:rPr lang="en-US" altLang="en-US" smtClean="0"/>
              <a:t>plasmogamy.</a:t>
            </a:r>
          </a:p>
          <a:p>
            <a:r>
              <a:rPr lang="en-US" altLang="en-US" smtClean="0"/>
              <a:t>the formation of mycorrhizae in flowering plants.</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
        <p:nvSpPr>
          <p:cNvPr id="4301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Tree>
    <p:extLst>
      <p:ext uri="{BB962C8B-B14F-4D97-AF65-F5344CB8AC3E}">
        <p14:creationId xmlns:p14="http://schemas.microsoft.com/office/powerpoint/2010/main" val="254224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smtClean="0"/>
              <a:t>Researchers have found that the expression of plant genes called </a:t>
            </a:r>
            <a:r>
              <a:rPr lang="en-US" altLang="en-US" i="1" dirty="0" err="1" smtClean="0"/>
              <a:t>sym</a:t>
            </a:r>
            <a:r>
              <a:rPr lang="en-US" altLang="en-US" i="1" dirty="0" smtClean="0"/>
              <a:t> </a:t>
            </a:r>
            <a:r>
              <a:rPr lang="en-US" altLang="en-US" dirty="0" smtClean="0"/>
              <a:t>genes</a:t>
            </a:r>
            <a:r>
              <a:rPr lang="en-US" altLang="en-US" i="1" dirty="0" smtClean="0"/>
              <a:t> </a:t>
            </a:r>
            <a:r>
              <a:rPr lang="en-US" altLang="en-US" dirty="0" smtClean="0"/>
              <a:t>is essential for all of the following except</a:t>
            </a:r>
          </a:p>
        </p:txBody>
      </p:sp>
      <p:sp>
        <p:nvSpPr>
          <p:cNvPr id="44035" name="Rectangle 3"/>
          <p:cNvSpPr>
            <a:spLocks noGrp="1" noChangeArrowheads="1"/>
          </p:cNvSpPr>
          <p:nvPr>
            <p:ph idx="1"/>
          </p:nvPr>
        </p:nvSpPr>
        <p:spPr/>
        <p:txBody>
          <a:bodyPr/>
          <a:lstStyle/>
          <a:p>
            <a:r>
              <a:rPr lang="en-US" altLang="en-US" dirty="0" smtClean="0"/>
              <a:t>the establishment of symbiotic relationships between plants and fungi.</a:t>
            </a:r>
          </a:p>
          <a:p>
            <a:r>
              <a:rPr lang="en-US" altLang="en-US" dirty="0" smtClean="0"/>
              <a:t>the formation of </a:t>
            </a:r>
            <a:r>
              <a:rPr lang="en-US" altLang="en-US" dirty="0" err="1" smtClean="0"/>
              <a:t>arbuscules</a:t>
            </a:r>
            <a:r>
              <a:rPr lang="en-US" altLang="en-US" dirty="0" smtClean="0"/>
              <a:t>.</a:t>
            </a:r>
          </a:p>
          <a:p>
            <a:r>
              <a:rPr lang="en-US" altLang="en-US" b="1" smtClean="0"/>
              <a:t>plasmogamy</a:t>
            </a:r>
            <a:r>
              <a:rPr lang="en-US" altLang="en-US" b="1" dirty="0" smtClean="0"/>
              <a:t>.</a:t>
            </a:r>
          </a:p>
          <a:p>
            <a:r>
              <a:rPr lang="en-US" altLang="en-US" smtClean="0"/>
              <a:t>the </a:t>
            </a:r>
            <a:r>
              <a:rPr lang="en-US" altLang="en-US" dirty="0" smtClean="0"/>
              <a:t>formation of </a:t>
            </a:r>
            <a:r>
              <a:rPr lang="en-US" altLang="en-US" dirty="0" err="1" smtClean="0"/>
              <a:t>mycorrhizae</a:t>
            </a:r>
            <a:r>
              <a:rPr lang="en-US" altLang="en-US" dirty="0" smtClean="0"/>
              <a:t> in flowering plants.</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
        <p:nvSpPr>
          <p:cNvPr id="4403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Tree>
    <p:extLst>
      <p:ext uri="{BB962C8B-B14F-4D97-AF65-F5344CB8AC3E}">
        <p14:creationId xmlns:p14="http://schemas.microsoft.com/office/powerpoint/2010/main" val="263219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The </a:t>
            </a:r>
            <a:r>
              <a:rPr lang="en-US" altLang="en-US" dirty="0" smtClean="0"/>
              <a:t>relationship between a gametophyte and a sporophyte in a liverwort is like the </a:t>
            </a:r>
            <a:r>
              <a:rPr lang="en-US" altLang="en-US" smtClean="0"/>
              <a:t>relationship between</a:t>
            </a:r>
            <a:endParaRPr lang="en-US" altLang="en-US" dirty="0" smtClean="0"/>
          </a:p>
        </p:txBody>
      </p:sp>
      <p:sp>
        <p:nvSpPr>
          <p:cNvPr id="6147" name="Rectangle 3"/>
          <p:cNvSpPr>
            <a:spLocks noGrp="1" noChangeArrowheads="1"/>
          </p:cNvSpPr>
          <p:nvPr>
            <p:ph idx="1"/>
          </p:nvPr>
        </p:nvSpPr>
        <p:spPr/>
        <p:txBody>
          <a:bodyPr/>
          <a:lstStyle/>
          <a:p>
            <a:r>
              <a:rPr lang="en-US" altLang="en-US" smtClean="0"/>
              <a:t>a brother and a sister.</a:t>
            </a:r>
          </a:p>
          <a:p>
            <a:r>
              <a:rPr lang="en-US" altLang="en-US" smtClean="0"/>
              <a:t>a grandparent and a grandchild.</a:t>
            </a:r>
          </a:p>
          <a:p>
            <a:r>
              <a:rPr lang="en-US" altLang="en-US" smtClean="0"/>
              <a:t>an uncle and a nephew.</a:t>
            </a:r>
          </a:p>
          <a:p>
            <a:r>
              <a:rPr lang="en-US" altLang="en-US" smtClean="0"/>
              <a:t>a parent and a child.</a:t>
            </a:r>
          </a:p>
          <a:p>
            <a:r>
              <a:rPr lang="en-US" altLang="en-US" smtClean="0"/>
              <a:t>two cousins.</a:t>
            </a:r>
          </a:p>
        </p:txBody>
      </p:sp>
      <p:sp>
        <p:nvSpPr>
          <p:cNvPr id="614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1346296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The </a:t>
            </a:r>
            <a:r>
              <a:rPr lang="en-US" altLang="en-US" dirty="0" smtClean="0"/>
              <a:t>relationship between a gametophyte and a sporophyte in a liverwort is like the </a:t>
            </a:r>
            <a:r>
              <a:rPr lang="en-US" altLang="en-US" smtClean="0"/>
              <a:t>relationship between</a:t>
            </a:r>
            <a:endParaRPr lang="en-US" altLang="en-US" dirty="0" smtClean="0"/>
          </a:p>
        </p:txBody>
      </p:sp>
      <p:sp>
        <p:nvSpPr>
          <p:cNvPr id="7171" name="Rectangle 3"/>
          <p:cNvSpPr>
            <a:spLocks noGrp="1" noChangeArrowheads="1"/>
          </p:cNvSpPr>
          <p:nvPr>
            <p:ph idx="1"/>
          </p:nvPr>
        </p:nvSpPr>
        <p:spPr/>
        <p:txBody>
          <a:bodyPr/>
          <a:lstStyle/>
          <a:p>
            <a:r>
              <a:rPr lang="en-US" altLang="en-US" dirty="0" smtClean="0"/>
              <a:t>a brother and a sister.</a:t>
            </a:r>
          </a:p>
          <a:p>
            <a:r>
              <a:rPr lang="en-US" altLang="en-US" dirty="0" smtClean="0"/>
              <a:t>a grandparent and a grandchild.</a:t>
            </a:r>
          </a:p>
          <a:p>
            <a:r>
              <a:rPr lang="en-US" altLang="en-US" dirty="0" smtClean="0"/>
              <a:t>an uncle and a nephew.</a:t>
            </a:r>
          </a:p>
          <a:p>
            <a:r>
              <a:rPr lang="en-US" altLang="en-US" b="1" smtClean="0"/>
              <a:t>a </a:t>
            </a:r>
            <a:r>
              <a:rPr lang="en-US" altLang="en-US" b="1" dirty="0" smtClean="0"/>
              <a:t>parent and a </a:t>
            </a:r>
            <a:r>
              <a:rPr lang="en-US" altLang="en-US" b="1" smtClean="0"/>
              <a:t>child.</a:t>
            </a:r>
            <a:endParaRPr lang="en-US" altLang="en-US" b="1" dirty="0" smtClean="0"/>
          </a:p>
          <a:p>
            <a:r>
              <a:rPr lang="en-US" altLang="en-US" dirty="0" smtClean="0"/>
              <a:t>two cousins.</a:t>
            </a:r>
          </a:p>
        </p:txBody>
      </p:sp>
      <p:sp>
        <p:nvSpPr>
          <p:cNvPr id="71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3341828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smtClean="0"/>
              <a:t>Plants that evolved vascular tissue are more advanced than plants without vascular tissue. One of the consequences is that vascular tissue enabled plants to</a:t>
            </a:r>
          </a:p>
        </p:txBody>
      </p:sp>
      <p:sp>
        <p:nvSpPr>
          <p:cNvPr id="8195" name="Rectangle 3"/>
          <p:cNvSpPr>
            <a:spLocks noGrp="1" noChangeArrowheads="1"/>
          </p:cNvSpPr>
          <p:nvPr>
            <p:ph idx="1"/>
          </p:nvPr>
        </p:nvSpPr>
        <p:spPr/>
        <p:txBody>
          <a:bodyPr/>
          <a:lstStyle/>
          <a:p>
            <a:r>
              <a:rPr lang="en-US" altLang="en-US" smtClean="0"/>
              <a:t>reproduce via spores.</a:t>
            </a:r>
          </a:p>
          <a:p>
            <a:r>
              <a:rPr lang="en-US" altLang="en-US" smtClean="0"/>
              <a:t>store water.</a:t>
            </a:r>
          </a:p>
          <a:p>
            <a:r>
              <a:rPr lang="en-US" altLang="en-US" smtClean="0"/>
              <a:t>grow taller.</a:t>
            </a:r>
          </a:p>
          <a:p>
            <a:r>
              <a:rPr lang="en-US" altLang="en-US" smtClean="0"/>
              <a:t>develop stomata.</a:t>
            </a:r>
          </a:p>
          <a:p>
            <a:r>
              <a:rPr lang="en-US" altLang="en-US" smtClean="0"/>
              <a:t>support large gametophytes.</a:t>
            </a:r>
          </a:p>
        </p:txBody>
      </p:sp>
      <p:sp>
        <p:nvSpPr>
          <p:cNvPr id="819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3379454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Plants that evolved vascular tissue are more advanced than plants without vascular tissue. One of the consequences is that vascular tissue enabled plants to</a:t>
            </a:r>
          </a:p>
        </p:txBody>
      </p:sp>
      <p:sp>
        <p:nvSpPr>
          <p:cNvPr id="9219" name="Rectangle 3"/>
          <p:cNvSpPr>
            <a:spLocks noGrp="1" noChangeArrowheads="1"/>
          </p:cNvSpPr>
          <p:nvPr>
            <p:ph idx="1"/>
          </p:nvPr>
        </p:nvSpPr>
        <p:spPr/>
        <p:txBody>
          <a:bodyPr/>
          <a:lstStyle/>
          <a:p>
            <a:r>
              <a:rPr lang="en-US" altLang="en-US" dirty="0" smtClean="0"/>
              <a:t>reproduce via spores.</a:t>
            </a:r>
          </a:p>
          <a:p>
            <a:r>
              <a:rPr lang="en-US" altLang="en-US" dirty="0" smtClean="0"/>
              <a:t>store water.</a:t>
            </a:r>
          </a:p>
          <a:p>
            <a:r>
              <a:rPr lang="en-US" altLang="en-US" b="1" smtClean="0"/>
              <a:t>grow taller.</a:t>
            </a:r>
            <a:endParaRPr lang="en-US" altLang="en-US" b="1" dirty="0" smtClean="0"/>
          </a:p>
          <a:p>
            <a:r>
              <a:rPr lang="en-US" altLang="en-US" dirty="0" smtClean="0"/>
              <a:t>develop stomata.</a:t>
            </a:r>
          </a:p>
          <a:p>
            <a:r>
              <a:rPr lang="en-US" altLang="en-US" dirty="0" smtClean="0"/>
              <a:t>support large gametophytes.</a:t>
            </a:r>
          </a:p>
        </p:txBody>
      </p:sp>
      <p:sp>
        <p:nvSpPr>
          <p:cNvPr id="922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dirty="0" smtClean="0"/>
              <a:t> © 2016 Pearson Education, Inc.</a:t>
            </a:r>
            <a:endParaRPr lang="en-US" dirty="0"/>
          </a:p>
        </p:txBody>
      </p:sp>
    </p:spTree>
    <p:extLst>
      <p:ext uri="{BB962C8B-B14F-4D97-AF65-F5344CB8AC3E}">
        <p14:creationId xmlns:p14="http://schemas.microsoft.com/office/powerpoint/2010/main" val="2415808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One </a:t>
            </a:r>
            <a:r>
              <a:rPr lang="en-US" altLang="en-US" dirty="0" smtClean="0"/>
              <a:t>thing you should be able to conclude from this figure </a:t>
            </a:r>
            <a:r>
              <a:rPr lang="en-US" altLang="en-US" smtClean="0"/>
              <a:t>is that</a:t>
            </a:r>
            <a:endParaRPr lang="en-US" altLang="en-US" dirty="0" smtClean="0"/>
          </a:p>
        </p:txBody>
      </p:sp>
      <p:sp>
        <p:nvSpPr>
          <p:cNvPr id="10243" name="Rectangle 3"/>
          <p:cNvSpPr>
            <a:spLocks noGrp="1" noChangeArrowheads="1"/>
          </p:cNvSpPr>
          <p:nvPr>
            <p:ph idx="1"/>
          </p:nvPr>
        </p:nvSpPr>
        <p:spPr>
          <a:xfrm>
            <a:off x="144463" y="1123950"/>
            <a:ext cx="4598987" cy="5229225"/>
          </a:xfrm>
        </p:spPr>
        <p:txBody>
          <a:bodyPr/>
          <a:lstStyle/>
          <a:p>
            <a:r>
              <a:rPr lang="en-US" altLang="en-US" dirty="0" smtClean="0"/>
              <a:t>gametophytes have </a:t>
            </a:r>
            <a:br>
              <a:rPr lang="en-US" altLang="en-US" dirty="0" smtClean="0"/>
            </a:br>
            <a:r>
              <a:rPr lang="en-US" altLang="en-US" dirty="0" smtClean="0"/>
              <a:t>fewer chromosomes </a:t>
            </a:r>
            <a:br>
              <a:rPr lang="en-US" altLang="en-US" dirty="0" smtClean="0"/>
            </a:br>
            <a:r>
              <a:rPr lang="en-US" altLang="en-US" dirty="0" smtClean="0"/>
              <a:t>than sporophytes do.</a:t>
            </a:r>
          </a:p>
          <a:p>
            <a:r>
              <a:rPr lang="en-US" altLang="en-US" dirty="0" smtClean="0"/>
              <a:t>gametophytes evolved </a:t>
            </a:r>
            <a:br>
              <a:rPr lang="en-US" altLang="en-US" dirty="0" smtClean="0"/>
            </a:br>
            <a:r>
              <a:rPr lang="en-US" altLang="en-US" dirty="0" smtClean="0"/>
              <a:t>before sporophytes.</a:t>
            </a:r>
          </a:p>
          <a:p>
            <a:r>
              <a:rPr lang="en-US" altLang="en-US" dirty="0" smtClean="0"/>
              <a:t>gametophytes grow </a:t>
            </a:r>
            <a:br>
              <a:rPr lang="en-US" altLang="en-US" dirty="0" smtClean="0"/>
            </a:br>
            <a:r>
              <a:rPr lang="en-US" altLang="en-US" dirty="0" smtClean="0"/>
              <a:t>from sporophytes.</a:t>
            </a:r>
          </a:p>
          <a:p>
            <a:r>
              <a:rPr lang="en-US" altLang="en-US" dirty="0" smtClean="0"/>
              <a:t>gametophyte cells come about by mitosis; sporophyte cells come about by meiosis.</a:t>
            </a:r>
          </a:p>
        </p:txBody>
      </p:sp>
      <p:sp>
        <p:nvSpPr>
          <p:cNvPr id="1024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dirty="0" smtClean="0"/>
              <a:t> © 2016 Pearson Education, Inc.</a:t>
            </a:r>
            <a:endParaRPr lang="en-US" dirty="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876" b="2548"/>
          <a:stretch/>
        </p:blipFill>
        <p:spPr>
          <a:xfrm>
            <a:off x="4588583" y="1004888"/>
            <a:ext cx="4051332" cy="3411020"/>
          </a:xfrm>
          <a:prstGeom prst="rect">
            <a:avLst/>
          </a:prstGeom>
        </p:spPr>
      </p:pic>
    </p:spTree>
    <p:extLst>
      <p:ext uri="{BB962C8B-B14F-4D97-AF65-F5344CB8AC3E}">
        <p14:creationId xmlns:p14="http://schemas.microsoft.com/office/powerpoint/2010/main" val="2994842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One </a:t>
            </a:r>
            <a:r>
              <a:rPr lang="en-US" altLang="en-US" dirty="0" smtClean="0"/>
              <a:t>thing you should be able to conclude from this figure </a:t>
            </a:r>
            <a:r>
              <a:rPr lang="en-US" altLang="en-US" smtClean="0"/>
              <a:t>is that</a:t>
            </a:r>
            <a:endParaRPr lang="en-US" altLang="en-US" dirty="0" smtClean="0"/>
          </a:p>
        </p:txBody>
      </p:sp>
      <p:sp>
        <p:nvSpPr>
          <p:cNvPr id="112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altLang="en-US" sz="180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
        <p:nvSpPr>
          <p:cNvPr id="12" name="Rectangle 3"/>
          <p:cNvSpPr>
            <a:spLocks noGrp="1" noChangeArrowheads="1"/>
          </p:cNvSpPr>
          <p:nvPr>
            <p:ph idx="1"/>
          </p:nvPr>
        </p:nvSpPr>
        <p:spPr>
          <a:xfrm>
            <a:off x="144463" y="1123950"/>
            <a:ext cx="4598987" cy="5229225"/>
          </a:xfrm>
        </p:spPr>
        <p:txBody>
          <a:bodyPr/>
          <a:lstStyle/>
          <a:p>
            <a:r>
              <a:rPr lang="en-US" altLang="en-US" b="1" dirty="0" smtClean="0"/>
              <a:t>gametophytes have </a:t>
            </a:r>
            <a:br>
              <a:rPr lang="en-US" altLang="en-US" b="1" dirty="0" smtClean="0"/>
            </a:br>
            <a:r>
              <a:rPr lang="en-US" altLang="en-US" b="1" dirty="0" smtClean="0"/>
              <a:t>fewer chromosomes </a:t>
            </a:r>
            <a:br>
              <a:rPr lang="en-US" altLang="en-US" b="1" dirty="0" smtClean="0"/>
            </a:br>
            <a:r>
              <a:rPr lang="en-US" altLang="en-US" b="1" dirty="0" smtClean="0"/>
              <a:t>than sporophytes do.</a:t>
            </a:r>
          </a:p>
          <a:p>
            <a:r>
              <a:rPr lang="en-US" altLang="en-US" dirty="0" smtClean="0"/>
              <a:t>gametophytes evolved </a:t>
            </a:r>
            <a:br>
              <a:rPr lang="en-US" altLang="en-US" dirty="0" smtClean="0"/>
            </a:br>
            <a:r>
              <a:rPr lang="en-US" altLang="en-US" dirty="0" smtClean="0"/>
              <a:t>before sporophytes.</a:t>
            </a:r>
          </a:p>
          <a:p>
            <a:r>
              <a:rPr lang="en-US" altLang="en-US" dirty="0" smtClean="0"/>
              <a:t>gametophytes grow </a:t>
            </a:r>
            <a:br>
              <a:rPr lang="en-US" altLang="en-US" dirty="0" smtClean="0"/>
            </a:br>
            <a:r>
              <a:rPr lang="en-US" altLang="en-US" dirty="0" smtClean="0"/>
              <a:t>from sporophytes.</a:t>
            </a:r>
          </a:p>
          <a:p>
            <a:r>
              <a:rPr lang="en-US" altLang="en-US" dirty="0" smtClean="0"/>
              <a:t>gametophyte cells come about by mitosis; sporophyte cells come about by meiosis.</a:t>
            </a: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5876" b="2548"/>
          <a:stretch/>
        </p:blipFill>
        <p:spPr>
          <a:xfrm>
            <a:off x="4588583" y="1004888"/>
            <a:ext cx="4051332" cy="3411020"/>
          </a:xfrm>
          <a:prstGeom prst="rect">
            <a:avLst/>
          </a:prstGeom>
        </p:spPr>
      </p:pic>
    </p:spTree>
    <p:extLst>
      <p:ext uri="{BB962C8B-B14F-4D97-AF65-F5344CB8AC3E}">
        <p14:creationId xmlns:p14="http://schemas.microsoft.com/office/powerpoint/2010/main" val="32088212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14145</TotalTime>
  <Words>1935</Words>
  <Application>Microsoft Office PowerPoint</Application>
  <PresentationFormat>On-screen Show (4:3)</PresentationFormat>
  <Paragraphs>289</Paragraphs>
  <Slides>37</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ＭＳ Ｐゴシック</vt:lpstr>
      <vt:lpstr>Arial</vt:lpstr>
      <vt:lpstr>Times New Roman</vt:lpstr>
      <vt:lpstr>Wingdings</vt:lpstr>
      <vt:lpstr>BIF2e_Clicker_Template</vt:lpstr>
      <vt:lpstr>PowerPoint Presentation</vt:lpstr>
      <vt:lpstr>Which of the following are the closest algal relatives of land plants?</vt:lpstr>
      <vt:lpstr>Which of the following are the closest algal relatives of land plants?</vt:lpstr>
      <vt:lpstr>The relationship between a gametophyte and a sporophyte in a liverwort is like the relationship between</vt:lpstr>
      <vt:lpstr>The relationship between a gametophyte and a sporophyte in a liverwort is like the relationship between</vt:lpstr>
      <vt:lpstr>Plants that evolved vascular tissue are more advanced than plants without vascular tissue. One of the consequences is that vascular tissue enabled plants to</vt:lpstr>
      <vt:lpstr>Plants that evolved vascular tissue are more advanced than plants without vascular tissue. One of the consequences is that vascular tissue enabled plants to</vt:lpstr>
      <vt:lpstr>One thing you should be able to conclude from this figure is that</vt:lpstr>
      <vt:lpstr>One thing you should be able to conclude from this figure is that</vt:lpstr>
      <vt:lpstr>Stomata are found in every group of sporophyte plants except the liverworts. According to the hypothesis that stomata evolved only once among the bryophytes, this is evidence that</vt:lpstr>
      <vt:lpstr>Stomata are found in every group of sporophyte plants except the liverworts. According to the hypothesis that stomata evolved only once among the bryophytes, this is evidence that</vt:lpstr>
      <vt:lpstr>Which of the following plants have a sporophyte that is nutritionally dependent on the photosynthetic gametophyte?</vt:lpstr>
      <vt:lpstr>Which of the following plants have a sporophyte that is nutritionally dependent on the photosynthetic gametophyte?</vt:lpstr>
      <vt:lpstr>Which of the following evolutionary innovations of seed plants enabled them to outcompete ferns and other seedless plants that dominated through the end of the Carboniferous period? </vt:lpstr>
      <vt:lpstr>Which of the following evolutionary innovations of seed plants enabled them to outcompete ferns and other seedless plants that dominated through the end of the Carboniferous period? </vt:lpstr>
      <vt:lpstr>You are presented with several single-celled organisms, including one thought to belong to the kingdom Fungi. What unique feature helps you identify the fungus?</vt:lpstr>
      <vt:lpstr>You are presented with several single-celled organisms, including one thought to belong to the kingdom Fungi. What unique feature helps you identify the fungus?</vt:lpstr>
      <vt:lpstr>You are given a fungus to identify. It has a fruiting body that contains many structures with eight haploid spores lined up in a row. What kind of fungus is this?</vt:lpstr>
      <vt:lpstr>You are given a fungus to identify. It has a fruiting body that contains many structures with eight haploid spores lined up in a row. What kind of fungus is this?</vt:lpstr>
      <vt:lpstr>Many fungi produce antibiotics, for example, penicillin, that are effective at stopping bacterial growth. Which of the following is the evolutionary advantage to the fungus of secreting antibacterial chemicals? </vt:lpstr>
      <vt:lpstr>Many fungi produce antibiotics, for example, penicillin, that are effective at stopping bacterial growth. Which of the following is the evolutionary advantage to the fungus of secreting antibacterial chemicals? </vt:lpstr>
      <vt:lpstr>Which of the following phyla includes aquatic, flagellated fungi?</vt:lpstr>
      <vt:lpstr>Which of the following phyla includes aquatic, flagellated fungi?</vt:lpstr>
      <vt:lpstr>Which of the following correctly describes sporopollenin?</vt:lpstr>
      <vt:lpstr>Which of the following correctly describes sporopollenin?</vt:lpstr>
      <vt:lpstr>Which of the following is not a derived trait of plants?</vt:lpstr>
      <vt:lpstr>Which of the following is not a derived trait of plants?</vt:lpstr>
      <vt:lpstr>Which of the following correctly describes the difference between fertilization and meiosis in land plants?</vt:lpstr>
      <vt:lpstr>Which of the following correctly describes the difference between fertilization and meiosis in land plants?</vt:lpstr>
      <vt:lpstr>The fossil record shows that early plants, such as Aglaophyton (Figure 26.10), were less than 20 cm tall. What feature did these early plants have that enabled their bodies to increase in complexity?</vt:lpstr>
      <vt:lpstr>The fossil record shows that early plants, such as Aglaophyton (Figure 26.10), were less than 20 cm tall. What feature did these early plants have that enabled their bodies to increase in complexity?</vt:lpstr>
      <vt:lpstr>Fungi are</vt:lpstr>
      <vt:lpstr>Fungi are</vt:lpstr>
      <vt:lpstr>Fungal hyphae form an interwoven mass called a(n)</vt:lpstr>
      <vt:lpstr>Fungal hyphae form an interwoven mass called a(n)</vt:lpstr>
      <vt:lpstr>Researchers have found that the expression of plant genes called sym genes is essential for all of the following except</vt:lpstr>
      <vt:lpstr>Researchers have found that the expression of plant genes called sym genes is essential for all of the following except</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Christopher Delgado</dc:creator>
  <cp:keywords/>
  <dc:description/>
  <cp:lastModifiedBy>Jennifer Hastings</cp:lastModifiedBy>
  <cp:revision>757</cp:revision>
  <cp:lastPrinted>2005-03-24T12:52:04Z</cp:lastPrinted>
  <dcterms:created xsi:type="dcterms:W3CDTF">2010-10-31T21:38:30Z</dcterms:created>
  <dcterms:modified xsi:type="dcterms:W3CDTF">2015-12-28T14:51:59Z</dcterms:modified>
  <cp:category/>
</cp:coreProperties>
</file>