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8" r:id="rId1"/>
  </p:sldMasterIdLst>
  <p:notesMasterIdLst>
    <p:notesMasterId r:id="rId29"/>
  </p:notesMasterIdLst>
  <p:handoutMasterIdLst>
    <p:handoutMasterId r:id="rId30"/>
  </p:handoutMasterIdLst>
  <p:sldIdLst>
    <p:sldId id="411" r:id="rId2"/>
    <p:sldId id="412" r:id="rId3"/>
    <p:sldId id="437" r:id="rId4"/>
    <p:sldId id="414" r:id="rId5"/>
    <p:sldId id="438" r:id="rId6"/>
    <p:sldId id="416" r:id="rId7"/>
    <p:sldId id="439" r:id="rId8"/>
    <p:sldId id="418" r:id="rId9"/>
    <p:sldId id="440" r:id="rId10"/>
    <p:sldId id="420" r:id="rId11"/>
    <p:sldId id="449" r:id="rId12"/>
    <p:sldId id="422" r:id="rId13"/>
    <p:sldId id="441" r:id="rId14"/>
    <p:sldId id="424" r:id="rId15"/>
    <p:sldId id="442" r:id="rId16"/>
    <p:sldId id="426" r:id="rId17"/>
    <p:sldId id="443" r:id="rId18"/>
    <p:sldId id="428" r:id="rId19"/>
    <p:sldId id="444" r:id="rId20"/>
    <p:sldId id="430" r:id="rId21"/>
    <p:sldId id="445" r:id="rId22"/>
    <p:sldId id="432" r:id="rId23"/>
    <p:sldId id="446" r:id="rId24"/>
    <p:sldId id="434" r:id="rId25"/>
    <p:sldId id="447" r:id="rId26"/>
    <p:sldId id="436" r:id="rId27"/>
    <p:sldId id="448" r:id="rId28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744">
          <p15:clr>
            <a:srgbClr val="A4A3A4"/>
          </p15:clr>
        </p15:guide>
        <p15:guide id="7" pos="29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209"/>
    <a:srgbClr val="990066"/>
    <a:srgbClr val="0051A2"/>
    <a:srgbClr val="9D0016"/>
    <a:srgbClr val="F9E33B"/>
    <a:srgbClr val="ABA49A"/>
    <a:srgbClr val="F6C932"/>
    <a:srgbClr val="4747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0" autoAdjust="0"/>
    <p:restoredTop sz="90504" autoAdjust="0"/>
  </p:normalViewPr>
  <p:slideViewPr>
    <p:cSldViewPr snapToGrid="0">
      <p:cViewPr varScale="1">
        <p:scale>
          <a:sx n="99" d="100"/>
          <a:sy n="99" d="100"/>
        </p:scale>
        <p:origin x="240" y="84"/>
      </p:cViewPr>
      <p:guideLst>
        <p:guide orient="horz" pos="2160"/>
        <p:guide pos="2880"/>
        <p:guide orient="horz" pos="744"/>
        <p:guide pos="29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2538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2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2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250F4C01-04A6-4224-BA79-280EE4A08F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1255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8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8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8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F41C6CE0-6459-4002-B0FC-B0226444F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571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C6CE0-6459-4002-B0FC-B0226444FE77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279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C. Induction is a cell-to-cell or tissue-to-tissue interaction. Without knowing the details of any of these examples, students should be able to make this distinction.</a:t>
            </a:r>
          </a:p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059C5139-5EFB-4477-A6E8-39D08EE29ADF}" type="slidenum">
              <a:rPr lang="en-US" altLang="en-US" smtClean="0">
                <a:cs typeface="Arial" charset="0"/>
              </a:rPr>
              <a:pPr/>
              <a:t>10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3682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059C5139-5EFB-4477-A6E8-39D08EE29ADF}" type="slidenum">
              <a:rPr lang="en-US" altLang="en-US" smtClean="0">
                <a:cs typeface="Arial" charset="0"/>
              </a:rPr>
              <a:pPr/>
              <a:t>11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5602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A.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8C4C9E56-9293-42E5-9CBC-BA69A7076948}" type="slidenum">
              <a:rPr lang="en-US" altLang="en-US" smtClean="0">
                <a:cs typeface="Arial" charset="0"/>
              </a:rPr>
              <a:pPr/>
              <a:t>12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9989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8C4C9E56-9293-42E5-9CBC-BA69A7076948}" type="slidenum">
              <a:rPr lang="en-US" altLang="en-US" smtClean="0">
                <a:cs typeface="Arial" charset="0"/>
              </a:rPr>
              <a:pPr/>
              <a:t>13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817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C.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B878F1B5-65B0-4DB0-9CA3-994F9C28BBE8}" type="slidenum">
              <a:rPr lang="en-US" altLang="en-US" smtClean="0">
                <a:cs typeface="Arial" charset="0"/>
              </a:rPr>
              <a:pPr/>
              <a:t>14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708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B878F1B5-65B0-4DB0-9CA3-994F9C28BBE8}" type="slidenum">
              <a:rPr lang="en-US" altLang="en-US" smtClean="0">
                <a:cs typeface="Arial" charset="0"/>
              </a:rPr>
              <a:pPr/>
              <a:t>15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774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B. Apoptosis is a form of programmed cell death. Without knowing the details of any of these examples, students should be able to distinguish cell death from non-cell death.</a:t>
            </a:r>
          </a:p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3F5EF60C-0572-4D18-8C38-A5ADB31B7F98}" type="slidenum">
              <a:rPr lang="en-US" altLang="en-US" smtClean="0">
                <a:cs typeface="Arial" charset="0"/>
              </a:rPr>
              <a:pPr/>
              <a:t>16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0262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3F5EF60C-0572-4D18-8C38-A5ADB31B7F98}" type="slidenum">
              <a:rPr lang="en-US" altLang="en-US" smtClean="0">
                <a:cs typeface="Arial" charset="0"/>
              </a:rPr>
              <a:pPr/>
              <a:t>17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702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itchFamily="18" charset="0"/>
                <a:ea typeface="ＭＳ Ｐゴシック" pitchFamily="34" charset="-128"/>
              </a:rPr>
              <a:t>Answer: D. Without knowing the details of any of these examples, students should be able to determine that morphogens act in concentration gradients.</a:t>
            </a:r>
          </a:p>
          <a:p>
            <a:endParaRPr lang="en-US" altLang="en-US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F6C81A1C-3A8B-4561-86F0-76EBF597F471}" type="slidenum">
              <a:rPr lang="en-US" altLang="en-US" smtClean="0">
                <a:cs typeface="Arial" charset="0"/>
              </a:rPr>
              <a:pPr/>
              <a:t>18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588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F6C81A1C-3A8B-4561-86F0-76EBF597F471}" type="slidenum">
              <a:rPr lang="en-US" altLang="en-US" smtClean="0">
                <a:cs typeface="Arial" charset="0"/>
              </a:rPr>
              <a:pPr/>
              <a:t>19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892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 eaLnBrk="0" hangingPunct="0"/>
            <a:fld id="{01E8FFA8-BB9C-4D58-B6BC-70FD9F262B54}" type="slidenum">
              <a:rPr lang="en-US" altLang="en-US">
                <a:cs typeface="Arial" charset="0"/>
              </a:rPr>
              <a:pPr algn="r" eaLnBrk="0" hangingPunct="0"/>
              <a:t>2</a:t>
            </a:fld>
            <a:endParaRPr lang="en-US" altLang="en-US"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B, C.</a:t>
            </a:r>
          </a:p>
        </p:txBody>
      </p:sp>
    </p:spTree>
    <p:extLst>
      <p:ext uri="{BB962C8B-B14F-4D97-AF65-F5344CB8AC3E}">
        <p14:creationId xmlns:p14="http://schemas.microsoft.com/office/powerpoint/2010/main" val="27216316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B.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2535F19D-2584-4DCF-A924-88F0824186F8}" type="slidenum">
              <a:rPr lang="en-US" altLang="en-US" smtClean="0">
                <a:cs typeface="Arial" charset="0"/>
              </a:rPr>
              <a:pPr/>
              <a:t>20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9119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2535F19D-2584-4DCF-A924-88F0824186F8}" type="slidenum">
              <a:rPr lang="en-US" altLang="en-US" smtClean="0">
                <a:cs typeface="Arial" charset="0"/>
              </a:rPr>
              <a:pPr/>
              <a:t>21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7812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C.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5402D962-B51A-4CCA-B778-40884031BF83}" type="slidenum">
              <a:rPr lang="en-US" altLang="en-US" smtClean="0">
                <a:cs typeface="Arial" charset="0"/>
              </a:rPr>
              <a:pPr/>
              <a:t>22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0017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5402D962-B51A-4CCA-B778-40884031BF83}" type="slidenum">
              <a:rPr lang="en-US" altLang="en-US" smtClean="0">
                <a:cs typeface="Arial" charset="0"/>
              </a:rPr>
              <a:pPr/>
              <a:t>23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6534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B.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65C95DBC-B843-4FD2-BA2D-D8F217B2ACB7}" type="slidenum">
              <a:rPr lang="en-US" altLang="en-US" smtClean="0">
                <a:cs typeface="Arial" charset="0"/>
              </a:rPr>
              <a:pPr/>
              <a:t>24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3658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65C95DBC-B843-4FD2-BA2D-D8F217B2ACB7}" type="slidenum">
              <a:rPr lang="en-US" altLang="en-US" smtClean="0">
                <a:cs typeface="Arial" charset="0"/>
              </a:rPr>
              <a:pPr/>
              <a:t>25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3122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B, C.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80D714EC-84A6-41C7-8B5D-11E32EE2CC74}" type="slidenum">
              <a:rPr lang="en-US" altLang="en-US" smtClean="0">
                <a:cs typeface="Arial" charset="0"/>
              </a:rPr>
              <a:pPr/>
              <a:t>26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0683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80D714EC-84A6-41C7-8B5D-11E32EE2CC74}" type="slidenum">
              <a:rPr lang="en-US" altLang="en-US" smtClean="0">
                <a:cs typeface="Arial" charset="0"/>
              </a:rPr>
              <a:pPr/>
              <a:t>27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441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 eaLnBrk="0" hangingPunct="0"/>
            <a:fld id="{01E8FFA8-BB9C-4D58-B6BC-70FD9F262B54}" type="slidenum">
              <a:rPr lang="en-US" altLang="en-US">
                <a:cs typeface="Arial" charset="0"/>
              </a:rPr>
              <a:pPr algn="r" eaLnBrk="0" hangingPunct="0"/>
              <a:t>3</a:t>
            </a:fld>
            <a:endParaRPr lang="en-US" altLang="en-US"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8866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 eaLnBrk="0" hangingPunct="0"/>
            <a:fld id="{F0060880-2B03-43EC-9877-736FD86B251B}" type="slidenum">
              <a:rPr lang="en-US" altLang="en-US">
                <a:cs typeface="Arial" charset="0"/>
              </a:rPr>
              <a:pPr algn="r" eaLnBrk="0" hangingPunct="0"/>
              <a:t>4</a:t>
            </a:fld>
            <a:endParaRPr lang="en-US" altLang="en-US">
              <a:cs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C.</a:t>
            </a:r>
          </a:p>
        </p:txBody>
      </p:sp>
    </p:spTree>
    <p:extLst>
      <p:ext uri="{BB962C8B-B14F-4D97-AF65-F5344CB8AC3E}">
        <p14:creationId xmlns:p14="http://schemas.microsoft.com/office/powerpoint/2010/main" val="2369163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 eaLnBrk="0" hangingPunct="0"/>
            <a:fld id="{F0060880-2B03-43EC-9877-736FD86B251B}" type="slidenum">
              <a:rPr lang="en-US" altLang="en-US">
                <a:cs typeface="Arial" charset="0"/>
              </a:rPr>
              <a:pPr algn="r" eaLnBrk="0" hangingPunct="0"/>
              <a:t>5</a:t>
            </a:fld>
            <a:endParaRPr lang="en-US" altLang="en-US">
              <a:cs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214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 eaLnBrk="0" hangingPunct="0"/>
            <a:fld id="{86624F3C-9247-4EDE-B285-69840AB43020}" type="slidenum">
              <a:rPr lang="en-US" altLang="en-US">
                <a:cs typeface="Arial" charset="0"/>
              </a:rPr>
              <a:pPr algn="r" eaLnBrk="0" hangingPunct="0"/>
              <a:t>6</a:t>
            </a:fld>
            <a:endParaRPr lang="en-US" altLang="en-US">
              <a:cs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D. See Figure 16.13.</a:t>
            </a:r>
          </a:p>
        </p:txBody>
      </p:sp>
    </p:spTree>
    <p:extLst>
      <p:ext uri="{BB962C8B-B14F-4D97-AF65-F5344CB8AC3E}">
        <p14:creationId xmlns:p14="http://schemas.microsoft.com/office/powerpoint/2010/main" val="1840425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 eaLnBrk="0" hangingPunct="0"/>
            <a:fld id="{86624F3C-9247-4EDE-B285-69840AB43020}" type="slidenum">
              <a:rPr lang="en-US" altLang="en-US">
                <a:cs typeface="Arial" charset="0"/>
              </a:rPr>
              <a:pPr algn="r" eaLnBrk="0" hangingPunct="0"/>
              <a:t>7</a:t>
            </a:fld>
            <a:endParaRPr lang="en-US" altLang="en-US">
              <a:cs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7546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 eaLnBrk="0" hangingPunct="0"/>
            <a:fld id="{33076AAF-D7FA-4F29-B516-65902A6064B5}" type="slidenum">
              <a:rPr lang="en-US" altLang="en-US">
                <a:cs typeface="Arial" charset="0"/>
              </a:rPr>
              <a:pPr algn="r" eaLnBrk="0" hangingPunct="0"/>
              <a:t>8</a:t>
            </a:fld>
            <a:endParaRPr lang="en-US" altLang="en-US">
              <a:cs typeface="Arial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Answer: A.</a:t>
            </a:r>
          </a:p>
        </p:txBody>
      </p:sp>
    </p:spTree>
    <p:extLst>
      <p:ext uri="{BB962C8B-B14F-4D97-AF65-F5344CB8AC3E}">
        <p14:creationId xmlns:p14="http://schemas.microsoft.com/office/powerpoint/2010/main" val="31016893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 eaLnBrk="0" hangingPunct="0"/>
            <a:fld id="{33076AAF-D7FA-4F29-B516-65902A6064B5}" type="slidenum">
              <a:rPr lang="en-US" altLang="en-US">
                <a:cs typeface="Arial" charset="0"/>
              </a:rPr>
              <a:pPr algn="r" eaLnBrk="0" hangingPunct="0"/>
              <a:t>9</a:t>
            </a:fld>
            <a:endParaRPr lang="en-US" altLang="en-US">
              <a:cs typeface="Arial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611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9966"/>
          <a:stretch/>
        </p:blipFill>
        <p:spPr>
          <a:xfrm>
            <a:off x="0" y="1006891"/>
            <a:ext cx="9144000" cy="5308183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61555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6C932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20000"/>
              </a:spcAft>
              <a:defRPr/>
            </a:pPr>
            <a:r>
              <a:rPr lang="en-US" sz="3000" b="0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CAMPBELL</a:t>
            </a:r>
            <a:r>
              <a:rPr lang="en-US" sz="3200" b="1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 </a:t>
            </a:r>
            <a:r>
              <a:rPr lang="en-US" sz="2800" b="1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 </a:t>
            </a:r>
            <a:r>
              <a:rPr lang="en-US" sz="34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84" charset="0"/>
                <a:cs typeface="Times New Roman" pitchFamily="84" charset="0"/>
              </a:rPr>
              <a:t>BIOLOGY IN FOCUS</a:t>
            </a:r>
            <a:endParaRPr lang="en-US" sz="1200" b="0" dirty="0" smtClean="0">
              <a:solidFill>
                <a:schemeClr val="tx2">
                  <a:lumMod val="40000"/>
                  <a:lumOff val="60000"/>
                </a:schemeClr>
              </a:solidFill>
              <a:latin typeface="Times New Roman" pitchFamily="84" charset="0"/>
              <a:cs typeface="Times New Roman" pitchFamily="8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0" y="6315075"/>
            <a:ext cx="9144000" cy="5397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r>
              <a:rPr lang="en-US" sz="900" dirty="0" smtClean="0">
                <a:solidFill>
                  <a:schemeClr val="bg1"/>
                </a:solidFill>
              </a:rPr>
              <a:t>     © 2016 Pearson Education, Inc.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7" name="Text Box 35"/>
          <p:cNvSpPr txBox="1">
            <a:spLocks noChangeArrowheads="1"/>
          </p:cNvSpPr>
          <p:nvPr/>
        </p:nvSpPr>
        <p:spPr bwMode="auto">
          <a:xfrm>
            <a:off x="0" y="614363"/>
            <a:ext cx="9144000" cy="33855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20000"/>
              </a:spcAft>
              <a:defRPr/>
            </a:pPr>
            <a:r>
              <a:rPr lang="en-US" sz="1600" cap="all" baseline="0" dirty="0" err="1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Urry</a:t>
            </a:r>
            <a:r>
              <a:rPr lang="en-US" sz="1600" cap="all" baseline="0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  •  Cain  •  Wasserman  •  </a:t>
            </a:r>
            <a:r>
              <a:rPr lang="en-US" sz="1600" cap="all" baseline="0" dirty="0" err="1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Minorsky</a:t>
            </a:r>
            <a:r>
              <a:rPr lang="en-US" sz="1600" cap="all" baseline="0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   •  Reece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49047" y="5146766"/>
            <a:ext cx="5381625" cy="1093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defRPr/>
            </a:pP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prepared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</a:t>
            </a:r>
          </a:p>
          <a:p>
            <a:pPr algn="l">
              <a:defRPr/>
            </a:pP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Douglas </a:t>
            </a:r>
            <a:r>
              <a:rPr lang="en-US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Darnowski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Indiana University Southeast</a:t>
            </a:r>
          </a:p>
          <a:p>
            <a:pPr algn="l">
              <a:defRPr/>
            </a:pP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</a:t>
            </a:r>
            <a:r>
              <a:rPr lang="en-US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Langeland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Kalamazoo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College</a:t>
            </a:r>
          </a:p>
          <a:p>
            <a:pPr algn="l">
              <a:defRPr/>
            </a:pPr>
            <a:r>
              <a:rPr lang="en-US" sz="1400" b="1" baseline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Murty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S. </a:t>
            </a:r>
            <a:r>
              <a:rPr lang="en-US" sz="1400" b="1" baseline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Kambhampati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Southern University at New Orleans</a:t>
            </a:r>
          </a:p>
          <a:p>
            <a:pPr algn="l">
              <a:defRPr/>
            </a:pP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Roberta </a:t>
            </a:r>
            <a:r>
              <a:rPr lang="en-US" sz="1400" b="1" baseline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Batorsky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Temple University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53250" y="6400284"/>
            <a:ext cx="2101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SECOND EDITION</a:t>
            </a:r>
            <a:endParaRPr lang="en-US" sz="1800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40408" y="3117669"/>
            <a:ext cx="4310062" cy="1732913"/>
          </a:xfrm>
        </p:spPr>
        <p:txBody>
          <a:bodyPr/>
          <a:lstStyle>
            <a:lvl1pPr marL="57150" indent="0">
              <a:buNone/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  <a:lvl2pPr marL="458787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2pPr>
            <a:lvl3pPr marL="917575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3pPr>
            <a:lvl4pPr marL="1366837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4pPr>
            <a:lvl5pPr marL="1824037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296863" y="1219200"/>
            <a:ext cx="3517491" cy="2201863"/>
          </a:xfrm>
        </p:spPr>
        <p:txBody>
          <a:bodyPr/>
          <a:lstStyle>
            <a:lvl1pPr marL="57150" indent="0">
              <a:buNone/>
              <a:defRPr sz="1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5650332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and 2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42459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182563"/>
            <a:ext cx="8775700" cy="12021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63" y="1550126"/>
            <a:ext cx="8775700" cy="4803049"/>
          </a:xfrm>
        </p:spPr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9574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182563"/>
            <a:ext cx="8775700" cy="1593986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63" y="1915886"/>
            <a:ext cx="8775700" cy="4437289"/>
          </a:xfrm>
        </p:spPr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67516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182562"/>
            <a:ext cx="8775700" cy="1985871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63" y="2307771"/>
            <a:ext cx="8775700" cy="4045404"/>
          </a:xfrm>
        </p:spPr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4193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7049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06494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82563"/>
            <a:ext cx="87757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463" y="1123950"/>
            <a:ext cx="8775700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13716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9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3" r:id="rId3"/>
    <p:sldLayoutId id="2147483704" r:id="rId4"/>
    <p:sldLayoutId id="2147483705" r:id="rId5"/>
    <p:sldLayoutId id="2147483701" r:id="rId6"/>
    <p:sldLayoutId id="2147483702" r:id="rId7"/>
  </p:sldLayoutIdLst>
  <p:timing>
    <p:tnLst>
      <p:par>
        <p:cTn id="1" dur="indefinite" restart="never" nodeType="tmRoot"/>
      </p:par>
    </p:tnLst>
  </p:timing>
  <p:hf sldNum="0" hdr="0" dt="0"/>
  <p:txStyles>
    <p:titleStyle>
      <a:lvl1pPr marL="0" indent="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2pPr>
      <a:lvl3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3pPr>
      <a:lvl4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4pPr>
      <a:lvl5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5pPr>
      <a:lvl6pPr marL="9080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6pPr>
      <a:lvl7pPr marL="13652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7pPr>
      <a:lvl8pPr marL="18224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8pPr>
      <a:lvl9pPr marL="22796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9pPr>
    </p:titleStyle>
    <p:bodyStyle>
      <a:lvl1pPr marL="400050" indent="-342900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Arial" charset="0"/>
          <a:ea typeface="+mn-ea"/>
          <a:cs typeface="+mn-cs"/>
        </a:defRPr>
      </a:lvl1pPr>
      <a:lvl2pPr marL="800100" indent="-341313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Arial" charset="0"/>
          <a:ea typeface="+mn-ea"/>
          <a:cs typeface="+mn-cs"/>
        </a:defRPr>
      </a:lvl2pPr>
      <a:lvl3pPr marL="1257300" indent="-339725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charset="0"/>
          <a:ea typeface="+mn-ea"/>
          <a:cs typeface="+mn-cs"/>
        </a:defRPr>
      </a:lvl3pPr>
      <a:lvl4pPr marL="1714500" indent="-347663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tabLst/>
        <a:defRPr sz="2200">
          <a:solidFill>
            <a:schemeClr val="tx1"/>
          </a:solidFill>
          <a:latin typeface="Arial" charset="0"/>
          <a:ea typeface="+mn-ea"/>
          <a:cs typeface="+mn-cs"/>
        </a:defRPr>
      </a:lvl4pPr>
      <a:lvl5pPr marL="2171700" indent="-347663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Arial" charset="0"/>
          <a:ea typeface="+mn-ea"/>
          <a:cs typeface="+mn-cs"/>
        </a:defRPr>
      </a:lvl5pPr>
      <a:lvl6pPr marL="33162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7734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42306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6878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152400">
              <a:spcBef>
                <a:spcPct val="45000"/>
              </a:spcBef>
            </a:pP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Development, Stem Cells, </a:t>
            </a:r>
            <a:br>
              <a:rPr lang="en-US" altLang="en-US" dirty="0">
                <a:latin typeface="Times New Roman" pitchFamily="18" charset="0"/>
                <a:ea typeface="ＭＳ Ｐゴシック" pitchFamily="34" charset="-128"/>
              </a:rPr>
            </a:b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and Cancer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02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is </a:t>
            </a:r>
            <a:r>
              <a:rPr lang="en-US" altLang="en-US" i="1" dirty="0" smtClean="0"/>
              <a:t>not</a:t>
            </a:r>
            <a:r>
              <a:rPr lang="en-US" altLang="en-US" dirty="0" smtClean="0"/>
              <a:t> a likely example of induction?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</a:t>
            </a:r>
            <a:r>
              <a:rPr lang="en-US" altLang="en-US" dirty="0" smtClean="0"/>
              <a:t>he optic cup of a tadpole brain signaling the overlaying epidermis to form a lens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anchor cell of a nematode signaling the overlaying epidermis to form the vulva</a:t>
            </a:r>
          </a:p>
          <a:p>
            <a:r>
              <a:rPr lang="en-US" altLang="en-US" dirty="0" smtClean="0"/>
              <a:t>the transcription factor </a:t>
            </a:r>
            <a:r>
              <a:rPr lang="en-US" altLang="en-US" dirty="0" err="1" smtClean="0"/>
              <a:t>MyoD</a:t>
            </a:r>
            <a:r>
              <a:rPr lang="en-US" altLang="en-US" dirty="0" smtClean="0"/>
              <a:t> activating target genes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heart mesoderm of a chick signaling the adjacent endoderm to form the liver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66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is </a:t>
            </a:r>
            <a:r>
              <a:rPr lang="en-US" altLang="en-US" i="1" dirty="0" smtClean="0"/>
              <a:t>not</a:t>
            </a:r>
            <a:r>
              <a:rPr lang="en-US" altLang="en-US" dirty="0" smtClean="0"/>
              <a:t> a likely example of induction?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</a:t>
            </a:r>
            <a:r>
              <a:rPr lang="en-US" altLang="en-US" dirty="0" smtClean="0"/>
              <a:t>he optic cup of a tadpole brain signaling the overlaying epidermis to form a lens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anchor cell of a nematode signaling the overlaying epidermis to form the vulva</a:t>
            </a:r>
          </a:p>
          <a:p>
            <a:r>
              <a:rPr lang="en-US" altLang="en-US" b="1" dirty="0" smtClean="0"/>
              <a:t>the transcription factor </a:t>
            </a:r>
            <a:r>
              <a:rPr lang="en-US" altLang="en-US" b="1" dirty="0" err="1" smtClean="0"/>
              <a:t>MyoD</a:t>
            </a:r>
            <a:r>
              <a:rPr lang="en-US" altLang="en-US" b="1" dirty="0" smtClean="0"/>
              <a:t> activating target genes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heart mesoderm of a chick signaling the adjacent endoderm to form the liver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26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If cell type A induces cell type B to form cell type C, which of the following experimental results would </a:t>
            </a:r>
            <a:r>
              <a:rPr lang="en-US" altLang="en-US" i="1" dirty="0" smtClean="0"/>
              <a:t>not</a:t>
            </a:r>
            <a:r>
              <a:rPr lang="en-US" altLang="en-US" dirty="0" smtClean="0"/>
              <a:t> be expected?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Removal of cell type A results in loss of cell type B.</a:t>
            </a:r>
          </a:p>
          <a:p>
            <a:r>
              <a:rPr lang="en-US" altLang="en-US" dirty="0" smtClean="0"/>
              <a:t>Removal of cell type A results in loss of cell type C.</a:t>
            </a:r>
          </a:p>
          <a:p>
            <a:r>
              <a:rPr lang="en-US" altLang="en-US" dirty="0" smtClean="0"/>
              <a:t>Removal of cell type B results in loss of cell type C.</a:t>
            </a:r>
          </a:p>
          <a:p>
            <a:r>
              <a:rPr lang="en-US" altLang="en-US" dirty="0" smtClean="0"/>
              <a:t>Additional cell type A results in additional cell type C.</a:t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74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If cell type A induces cell type B to form cell type C, which of the following experimental results would </a:t>
            </a:r>
            <a:r>
              <a:rPr lang="en-US" altLang="en-US" i="1" dirty="0" smtClean="0"/>
              <a:t>not</a:t>
            </a:r>
            <a:r>
              <a:rPr lang="en-US" altLang="en-US" dirty="0" smtClean="0"/>
              <a:t> be expected?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Removal of cell type A results in loss of cell </a:t>
            </a:r>
            <a:br>
              <a:rPr lang="en-US" altLang="en-US" b="1" dirty="0" smtClean="0"/>
            </a:br>
            <a:r>
              <a:rPr lang="en-US" altLang="en-US" b="1" dirty="0" smtClean="0"/>
              <a:t>type B.</a:t>
            </a:r>
          </a:p>
          <a:p>
            <a:r>
              <a:rPr lang="en-US" altLang="en-US" dirty="0" smtClean="0"/>
              <a:t>Removal of cell type A results in loss of cell type C.</a:t>
            </a:r>
          </a:p>
          <a:p>
            <a:r>
              <a:rPr lang="en-US" altLang="en-US" dirty="0" smtClean="0"/>
              <a:t>Removal of cell type B results in loss of cell type C.</a:t>
            </a:r>
          </a:p>
          <a:p>
            <a:r>
              <a:rPr lang="en-US" altLang="en-US" dirty="0" smtClean="0"/>
              <a:t>Additional cell type A results in additional cell type C.</a:t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1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Liver cells in your body are different in many ways from nerve cells in your body. What is the fundamental reason for these differences?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Liver cells and nerve cells have different genes.</a:t>
            </a:r>
          </a:p>
          <a:p>
            <a:r>
              <a:rPr lang="en-US" altLang="en-US" dirty="0" smtClean="0"/>
              <a:t>Nerve cells have more important genes than liver cells.</a:t>
            </a:r>
          </a:p>
          <a:p>
            <a:r>
              <a:rPr lang="en-US" altLang="en-US" dirty="0" smtClean="0"/>
              <a:t>Liver cells express different genes than nerve cells.</a:t>
            </a:r>
          </a:p>
          <a:p>
            <a:r>
              <a:rPr lang="en-US" altLang="en-US" dirty="0" smtClean="0"/>
              <a:t>Nerve cells are more active than liver cells.</a:t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34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Liver cells in your body are different in many ways from nerve cells in your body. What is the fundamental reason for these differences?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Liver cells and nerve cells have different genes.</a:t>
            </a:r>
          </a:p>
          <a:p>
            <a:r>
              <a:rPr lang="en-US" altLang="en-US" dirty="0" smtClean="0"/>
              <a:t>Nerve cells have more important genes than liver cells.</a:t>
            </a:r>
          </a:p>
          <a:p>
            <a:r>
              <a:rPr lang="en-US" altLang="en-US" b="1" dirty="0" smtClean="0"/>
              <a:t>Liver cells express different genes than nerve cells.</a:t>
            </a:r>
          </a:p>
          <a:p>
            <a:r>
              <a:rPr lang="en-US" altLang="en-US" dirty="0" smtClean="0"/>
              <a:t>Nerve cells are more active than liver cells.</a:t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49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Apoptosis is a good explanation for all of the following phenomena except one. Which one?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regression of tail tissue during frog metamorphosis</a:t>
            </a:r>
          </a:p>
          <a:p>
            <a:r>
              <a:rPr lang="en-US" altLang="en-US" dirty="0" smtClean="0"/>
              <a:t>formation of wings during fruit fly metamorphosis</a:t>
            </a:r>
          </a:p>
          <a:p>
            <a:r>
              <a:rPr lang="en-US" altLang="en-US" dirty="0" smtClean="0"/>
              <a:t>formation of </a:t>
            </a:r>
            <a:r>
              <a:rPr lang="en-US" altLang="en-US" dirty="0" err="1" smtClean="0"/>
              <a:t>interdigital</a:t>
            </a:r>
            <a:r>
              <a:rPr lang="en-US" altLang="en-US" dirty="0" smtClean="0"/>
              <a:t> space during mouse limb development</a:t>
            </a:r>
          </a:p>
          <a:p>
            <a:r>
              <a:rPr lang="en-US" altLang="en-US" dirty="0" smtClean="0"/>
              <a:t>loss of precisely 131 cells during nematode development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95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Apoptosis is a good explanation for all of the following phenomena except one. Which one?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regression of tail tissue during frog metamorphosis</a:t>
            </a:r>
          </a:p>
          <a:p>
            <a:r>
              <a:rPr lang="en-US" altLang="en-US" b="1" dirty="0" smtClean="0"/>
              <a:t>formation of wings during fruit fly metamorphosis</a:t>
            </a:r>
          </a:p>
          <a:p>
            <a:r>
              <a:rPr lang="en-US" altLang="en-US" dirty="0" smtClean="0"/>
              <a:t>formation of </a:t>
            </a:r>
            <a:r>
              <a:rPr lang="en-US" altLang="en-US" dirty="0" err="1" smtClean="0"/>
              <a:t>interdigital</a:t>
            </a:r>
            <a:r>
              <a:rPr lang="en-US" altLang="en-US" dirty="0" smtClean="0"/>
              <a:t> space during mouse limb development</a:t>
            </a:r>
          </a:p>
          <a:p>
            <a:r>
              <a:rPr lang="en-US" altLang="en-US" dirty="0" smtClean="0"/>
              <a:t>loss of precisely 131 cells during nematode development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51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 fruit fly development, which of the following proteins should be considered a </a:t>
            </a:r>
            <a:r>
              <a:rPr lang="en-US" altLang="en-US" dirty="0" err="1" smtClean="0"/>
              <a:t>morphogen</a:t>
            </a:r>
            <a:r>
              <a:rPr lang="en-US" altLang="en-US" dirty="0" smtClean="0"/>
              <a:t>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</a:t>
            </a:r>
            <a:r>
              <a:rPr lang="en-US" altLang="en-US" dirty="0" smtClean="0"/>
              <a:t>he protein reaper, which signals apoptosis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protein </a:t>
            </a:r>
            <a:r>
              <a:rPr lang="en-US" altLang="en-US" dirty="0" err="1" smtClean="0"/>
              <a:t>Antennapedia</a:t>
            </a:r>
            <a:r>
              <a:rPr lang="en-US" altLang="en-US" dirty="0" smtClean="0"/>
              <a:t>, </a:t>
            </a:r>
            <a:r>
              <a:rPr lang="en-US" altLang="en-US" dirty="0"/>
              <a:t>which</a:t>
            </a:r>
            <a:r>
              <a:rPr lang="en-US" altLang="en-US" dirty="0" smtClean="0"/>
              <a:t> helps determine appendage development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protein engrailed,</a:t>
            </a:r>
            <a:r>
              <a:rPr lang="en-US" altLang="en-US" i="1" dirty="0" smtClean="0"/>
              <a:t> </a:t>
            </a:r>
            <a:r>
              <a:rPr lang="en-US" altLang="en-US" dirty="0"/>
              <a:t>which</a:t>
            </a:r>
            <a:r>
              <a:rPr lang="en-US" altLang="en-US" dirty="0" smtClean="0"/>
              <a:t> helps determine segmentation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protein dorsal</a:t>
            </a:r>
            <a:r>
              <a:rPr lang="en-US" altLang="en-US" i="1" dirty="0" smtClean="0"/>
              <a:t>, </a:t>
            </a:r>
            <a:r>
              <a:rPr lang="en-US" altLang="en-US" dirty="0"/>
              <a:t>which</a:t>
            </a:r>
            <a:r>
              <a:rPr lang="en-US" altLang="en-US" dirty="0" smtClean="0"/>
              <a:t> specifies </a:t>
            </a:r>
            <a:r>
              <a:rPr lang="en-US" altLang="en-US" dirty="0" err="1" smtClean="0"/>
              <a:t>dorso</a:t>
            </a:r>
            <a:r>
              <a:rPr lang="en-US" altLang="en-US" dirty="0" smtClean="0"/>
              <a:t>-ventral patterning in a concentration-dependent manner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06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 fruit fly development, which of the following proteins should be considered a </a:t>
            </a:r>
            <a:r>
              <a:rPr lang="en-US" altLang="en-US" dirty="0" err="1" smtClean="0"/>
              <a:t>morphogen</a:t>
            </a:r>
            <a:r>
              <a:rPr lang="en-US" altLang="en-US" dirty="0" smtClean="0"/>
              <a:t>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</a:t>
            </a:r>
            <a:r>
              <a:rPr lang="en-US" altLang="en-US" dirty="0" smtClean="0"/>
              <a:t>he protein reaper, which signals apoptosis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protein </a:t>
            </a:r>
            <a:r>
              <a:rPr lang="en-US" altLang="en-US" dirty="0" err="1" smtClean="0"/>
              <a:t>Antennapedia</a:t>
            </a:r>
            <a:r>
              <a:rPr lang="en-US" altLang="en-US" dirty="0" smtClean="0"/>
              <a:t>, </a:t>
            </a:r>
            <a:r>
              <a:rPr lang="en-US" altLang="en-US" dirty="0"/>
              <a:t>which</a:t>
            </a:r>
            <a:r>
              <a:rPr lang="en-US" altLang="en-US" dirty="0" smtClean="0"/>
              <a:t> helps determine appendage development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protein engrailed,</a:t>
            </a:r>
            <a:r>
              <a:rPr lang="en-US" altLang="en-US" i="1" dirty="0" smtClean="0"/>
              <a:t> </a:t>
            </a:r>
            <a:r>
              <a:rPr lang="en-US" altLang="en-US" dirty="0"/>
              <a:t>which</a:t>
            </a:r>
            <a:r>
              <a:rPr lang="en-US" altLang="en-US" dirty="0" smtClean="0"/>
              <a:t> helps determine segmentation</a:t>
            </a:r>
          </a:p>
          <a:p>
            <a:r>
              <a:rPr lang="en-US" altLang="en-US" b="1" dirty="0"/>
              <a:t>t</a:t>
            </a:r>
            <a:r>
              <a:rPr lang="en-US" altLang="en-US" b="1" dirty="0" smtClean="0"/>
              <a:t>he protein dorsal</a:t>
            </a:r>
            <a:r>
              <a:rPr lang="en-US" altLang="en-US" b="1" i="1" dirty="0" smtClean="0"/>
              <a:t>, </a:t>
            </a:r>
            <a:r>
              <a:rPr lang="en-US" altLang="en-US" b="1" dirty="0"/>
              <a:t>which</a:t>
            </a:r>
            <a:r>
              <a:rPr lang="en-US" altLang="en-US" b="1" dirty="0" smtClean="0"/>
              <a:t> specifies </a:t>
            </a:r>
            <a:r>
              <a:rPr lang="en-US" altLang="en-US" b="1" dirty="0" err="1" smtClean="0"/>
              <a:t>dorso</a:t>
            </a:r>
            <a:r>
              <a:rPr lang="en-US" altLang="en-US" b="1" dirty="0" smtClean="0"/>
              <a:t>-ventral patterning in a concentration-dependent manner</a:t>
            </a:r>
            <a:endParaRPr lang="en-US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17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Initially, cytoplasmic determinants are localized in one part of a zygote and could be which of the following? (Choose more than one answer.)</a:t>
            </a:r>
            <a:endParaRPr lang="en-US" alt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gene</a:t>
            </a:r>
          </a:p>
          <a:p>
            <a:r>
              <a:rPr lang="en-US" altLang="en-US" dirty="0" smtClean="0"/>
              <a:t>mRNA</a:t>
            </a:r>
          </a:p>
          <a:p>
            <a:r>
              <a:rPr lang="en-US" altLang="en-US" dirty="0" smtClean="0"/>
              <a:t>transcription factor</a:t>
            </a:r>
          </a:p>
          <a:p>
            <a:r>
              <a:rPr lang="en-US" altLang="en-US" dirty="0" smtClean="0"/>
              <a:t>ribosome</a:t>
            </a:r>
          </a:p>
          <a:p>
            <a:r>
              <a:rPr lang="en-US" altLang="en-US" dirty="0" smtClean="0"/>
              <a:t>myoblast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6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Arrange the following terms describing cell fate as they would occur sequentially during normal development:  </a:t>
            </a:r>
            <a:r>
              <a:rPr lang="en-US" altLang="en-US" i="1" dirty="0" smtClean="0"/>
              <a:t>pluripotent, determined, totipotent</a:t>
            </a:r>
            <a:r>
              <a:rPr lang="en-US" altLang="en-US" dirty="0" smtClean="0"/>
              <a:t>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pluripotent, determined, totipotent</a:t>
            </a:r>
          </a:p>
          <a:p>
            <a:r>
              <a:rPr lang="en-US" altLang="en-US" dirty="0" smtClean="0"/>
              <a:t>totipotent, pluripotent, determined</a:t>
            </a:r>
          </a:p>
          <a:p>
            <a:r>
              <a:rPr lang="en-US" altLang="en-US" dirty="0" smtClean="0"/>
              <a:t>totipotent, determined, pluripotent</a:t>
            </a:r>
          </a:p>
          <a:p>
            <a:r>
              <a:rPr lang="en-US" altLang="en-US" dirty="0" smtClean="0"/>
              <a:t>pluripotent, totipotent, determined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67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Arrange the following terms describing cell fate as they would occur sequentially during normal development:  </a:t>
            </a:r>
            <a:r>
              <a:rPr lang="en-US" altLang="en-US" i="1" dirty="0" smtClean="0"/>
              <a:t>pluripotent, determined, totipotent</a:t>
            </a:r>
            <a:r>
              <a:rPr lang="en-US" altLang="en-US" dirty="0" smtClean="0"/>
              <a:t>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pluripotent, determined, totipotent</a:t>
            </a:r>
          </a:p>
          <a:p>
            <a:r>
              <a:rPr lang="en-US" altLang="en-US" b="1" dirty="0" smtClean="0"/>
              <a:t>totipotent, pluripotent, determined</a:t>
            </a:r>
          </a:p>
          <a:p>
            <a:r>
              <a:rPr lang="en-US" altLang="en-US" dirty="0" smtClean="0"/>
              <a:t>totipotent, determined, pluripotent</a:t>
            </a:r>
          </a:p>
          <a:p>
            <a:r>
              <a:rPr lang="en-US" altLang="en-US" dirty="0" smtClean="0"/>
              <a:t>pluripotent, totipotent, determined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70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 the Dolly sheep cloning experiment, which type of cell would the DNA of one of Dolly’s mammary cells most closely resemble?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</a:t>
            </a:r>
            <a:r>
              <a:rPr lang="en-US" altLang="en-US" dirty="0" smtClean="0"/>
              <a:t> mammary cell of her surrogate mother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oocyte of her surrogate mother</a:t>
            </a:r>
          </a:p>
          <a:p>
            <a:r>
              <a:rPr lang="en-US" altLang="en-US" dirty="0" smtClean="0"/>
              <a:t>a mammary cell of her cell donor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oocyte of her cell donor</a:t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53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 the Dolly sheep cloning experiment, which type of cell would the DNA of one of Dolly’s mammary cells most closely resemble?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</a:t>
            </a:r>
            <a:r>
              <a:rPr lang="en-US" altLang="en-US" dirty="0" smtClean="0"/>
              <a:t> mammary cell of her surrogate mother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oocyte of her surrogate mother</a:t>
            </a:r>
          </a:p>
          <a:p>
            <a:r>
              <a:rPr lang="en-US" altLang="en-US" b="1" dirty="0" smtClean="0"/>
              <a:t>a mammary cell of her cell donor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he oocyte of her cell donor</a:t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16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statement most accurately compares the developmental potency of embryonic and adult stem cells?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They have an equal, large potential.</a:t>
            </a:r>
          </a:p>
          <a:p>
            <a:r>
              <a:rPr lang="en-US" altLang="en-US" dirty="0" smtClean="0"/>
              <a:t>Embryonic stem cells have greater potential.</a:t>
            </a:r>
          </a:p>
          <a:p>
            <a:r>
              <a:rPr lang="en-US" altLang="en-US" dirty="0" smtClean="0"/>
              <a:t>Adult stem cells have greater potential.</a:t>
            </a:r>
          </a:p>
          <a:p>
            <a:r>
              <a:rPr lang="en-US" altLang="en-US" dirty="0" smtClean="0"/>
              <a:t>They have an equal, low potential.</a:t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01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statement most accurately compares the developmental potency of embryonic and adult stem cells?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They have an equal, large potential.</a:t>
            </a:r>
          </a:p>
          <a:p>
            <a:r>
              <a:rPr lang="en-US" altLang="en-US" b="1" dirty="0" smtClean="0"/>
              <a:t>Embryonic stem cells have greater potential.</a:t>
            </a:r>
          </a:p>
          <a:p>
            <a:r>
              <a:rPr lang="en-US" altLang="en-US" dirty="0" smtClean="0"/>
              <a:t>Adult stem cells have greater potential.</a:t>
            </a:r>
          </a:p>
          <a:p>
            <a:r>
              <a:rPr lang="en-US" altLang="en-US" dirty="0" smtClean="0"/>
              <a:t>They have an equal, low potential.</a:t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41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With regard to oncogenes, which of the following mutations might contribute to cancer?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loss of function of a cell cycle–promoting gene</a:t>
            </a:r>
          </a:p>
          <a:p>
            <a:r>
              <a:rPr lang="en-US" altLang="en-US" dirty="0" smtClean="0"/>
              <a:t>gain of function of a cell cycle–promoting gene</a:t>
            </a:r>
          </a:p>
          <a:p>
            <a:r>
              <a:rPr lang="en-US" altLang="en-US" dirty="0" smtClean="0"/>
              <a:t>loss of function of a cell cycle–inhibiting gene</a:t>
            </a:r>
          </a:p>
          <a:p>
            <a:r>
              <a:rPr lang="en-US" altLang="en-US" dirty="0"/>
              <a:t>g</a:t>
            </a:r>
            <a:r>
              <a:rPr lang="en-US" altLang="en-US" dirty="0" smtClean="0"/>
              <a:t>ain of function of a cell cycle–inhibiting gene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68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With regard to oncogenes, which of the following mutations might contribute to cancer?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loss of function of a cell cycle–promoting gene</a:t>
            </a:r>
          </a:p>
          <a:p>
            <a:r>
              <a:rPr lang="en-US" altLang="en-US" b="1" dirty="0" smtClean="0"/>
              <a:t>gain of function of a cell cycle–promoting gene</a:t>
            </a:r>
          </a:p>
          <a:p>
            <a:r>
              <a:rPr lang="en-US" altLang="en-US" b="1" dirty="0" smtClean="0"/>
              <a:t>loss of function of a cell cycle–inhibiting gene</a:t>
            </a:r>
          </a:p>
          <a:p>
            <a:r>
              <a:rPr lang="en-US" altLang="en-US" dirty="0"/>
              <a:t>g</a:t>
            </a:r>
            <a:r>
              <a:rPr lang="en-US" altLang="en-US" dirty="0" smtClean="0"/>
              <a:t>ain of function of a cell cycle–inhibiting gene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69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Initially, cytoplasmic determinants are localized in one part of a zygote and could be which of the following? (Choose more than one answer.)</a:t>
            </a:r>
            <a:endParaRPr lang="en-US" alt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gene</a:t>
            </a:r>
          </a:p>
          <a:p>
            <a:r>
              <a:rPr lang="en-US" altLang="en-US" b="1" dirty="0" smtClean="0"/>
              <a:t>mRNA</a:t>
            </a:r>
          </a:p>
          <a:p>
            <a:r>
              <a:rPr lang="en-US" altLang="en-US" b="1" dirty="0" smtClean="0"/>
              <a:t>transcription factor</a:t>
            </a:r>
          </a:p>
          <a:p>
            <a:r>
              <a:rPr lang="en-US" altLang="en-US" dirty="0" smtClean="0"/>
              <a:t>ribosome</a:t>
            </a:r>
          </a:p>
          <a:p>
            <a:r>
              <a:rPr lang="en-US" altLang="en-US" dirty="0" smtClean="0"/>
              <a:t>myoblast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5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shape of an organ, the number of brain cells in an embryonic brain, the removal of mutated cells, and the webbing cells between the toes of a human embryo are all regulated by which of the following?</a:t>
            </a:r>
            <a:endParaRPr lang="en-US" alt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certain cells becoming much larger</a:t>
            </a:r>
          </a:p>
          <a:p>
            <a:r>
              <a:rPr lang="en-US" altLang="en-US" dirty="0" smtClean="0"/>
              <a:t>certain cells shrinking</a:t>
            </a:r>
          </a:p>
          <a:p>
            <a:r>
              <a:rPr lang="en-US" altLang="en-US" dirty="0" smtClean="0"/>
              <a:t>certain cells dying</a:t>
            </a:r>
          </a:p>
          <a:p>
            <a:r>
              <a:rPr lang="en-US" altLang="en-US" dirty="0" smtClean="0"/>
              <a:t>formation of embryonic cells</a:t>
            </a:r>
          </a:p>
          <a:p>
            <a:r>
              <a:rPr lang="en-US" altLang="en-US" dirty="0" smtClean="0"/>
              <a:t>concentration of </a:t>
            </a:r>
            <a:r>
              <a:rPr lang="en-US" altLang="en-US" dirty="0" err="1" smtClean="0"/>
              <a:t>Bicoid</a:t>
            </a:r>
            <a:r>
              <a:rPr lang="en-US" altLang="en-US" dirty="0" smtClean="0"/>
              <a:t> protein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62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shape of an organ, the number of brain cells in an embryonic brain, the removal of mutated cells, and the webbing cells between the toes of a human embryo are all regulated by which of the following?</a:t>
            </a:r>
            <a:endParaRPr lang="en-US" alt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certain cells becoming much larger</a:t>
            </a:r>
          </a:p>
          <a:p>
            <a:r>
              <a:rPr lang="en-US" altLang="en-US" dirty="0" smtClean="0"/>
              <a:t>certain cells shrinking</a:t>
            </a:r>
          </a:p>
          <a:p>
            <a:r>
              <a:rPr lang="en-US" altLang="en-US" b="1" dirty="0" smtClean="0"/>
              <a:t>certain cells dying</a:t>
            </a:r>
          </a:p>
          <a:p>
            <a:r>
              <a:rPr lang="en-US" altLang="en-US" dirty="0" smtClean="0"/>
              <a:t>formation of embryonic cells</a:t>
            </a:r>
          </a:p>
          <a:p>
            <a:r>
              <a:rPr lang="en-US" altLang="en-US" dirty="0" smtClean="0"/>
              <a:t>concentration of </a:t>
            </a:r>
            <a:r>
              <a:rPr lang="en-US" altLang="en-US" dirty="0" err="1" smtClean="0"/>
              <a:t>Bicoid</a:t>
            </a:r>
            <a:r>
              <a:rPr lang="en-US" altLang="en-US" dirty="0" smtClean="0"/>
              <a:t> protein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5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photograph shows Rainbow and CC (CC is Rainbow</a:t>
            </a:r>
            <a:r>
              <a:rPr lang="ja-JP" altLang="en-US" smtClean="0"/>
              <a:t>’</a:t>
            </a:r>
            <a:r>
              <a:rPr lang="en-US" altLang="ja-JP" smtClean="0"/>
              <a:t>s clone). Why is CC</a:t>
            </a:r>
            <a:r>
              <a:rPr lang="ja-JP" altLang="en-US" smtClean="0"/>
              <a:t>’</a:t>
            </a:r>
            <a:r>
              <a:rPr lang="en-US" altLang="ja-JP" smtClean="0"/>
              <a:t>s coat pattern different from Rainbow</a:t>
            </a:r>
            <a:r>
              <a:rPr lang="ja-JP" altLang="en-US" smtClean="0"/>
              <a:t>’</a:t>
            </a:r>
            <a:r>
              <a:rPr lang="en-US" altLang="ja-JP" smtClean="0"/>
              <a:t>s given that CC and Rainbow are genetically identical?</a:t>
            </a:r>
            <a:endParaRPr lang="en-US" alt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random X chromosome </a:t>
            </a:r>
            <a:br>
              <a:rPr lang="en-US" altLang="en-US" dirty="0" smtClean="0"/>
            </a:br>
            <a:r>
              <a:rPr lang="en-US" altLang="en-US" dirty="0" smtClean="0"/>
              <a:t>inactivation</a:t>
            </a:r>
          </a:p>
          <a:p>
            <a:r>
              <a:rPr lang="en-US" altLang="en-US" dirty="0" smtClean="0"/>
              <a:t>heterozygous at coat </a:t>
            </a:r>
            <a:br>
              <a:rPr lang="en-US" altLang="en-US" dirty="0" smtClean="0"/>
            </a:br>
            <a:r>
              <a:rPr lang="en-US" altLang="en-US" dirty="0" smtClean="0"/>
              <a:t>color gene locus</a:t>
            </a:r>
          </a:p>
          <a:p>
            <a:r>
              <a:rPr lang="en-US" altLang="en-US" dirty="0" smtClean="0"/>
              <a:t>environmental effects </a:t>
            </a:r>
            <a:br>
              <a:rPr lang="en-US" altLang="en-US" dirty="0" smtClean="0"/>
            </a:br>
            <a:r>
              <a:rPr lang="en-US" altLang="en-US" dirty="0" smtClean="0"/>
              <a:t>on gene expression</a:t>
            </a:r>
          </a:p>
          <a:p>
            <a:r>
              <a:rPr lang="en-US" altLang="en-US" dirty="0" smtClean="0"/>
              <a:t>all of the above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975" y="1776549"/>
            <a:ext cx="4157472" cy="3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40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photograph shows Rainbow and CC (CC is Rainbow</a:t>
            </a:r>
            <a:r>
              <a:rPr lang="ja-JP" altLang="en-US" smtClean="0"/>
              <a:t>’</a:t>
            </a:r>
            <a:r>
              <a:rPr lang="en-US" altLang="ja-JP" smtClean="0"/>
              <a:t>s clone). Why is CC</a:t>
            </a:r>
            <a:r>
              <a:rPr lang="ja-JP" altLang="en-US" smtClean="0"/>
              <a:t>’</a:t>
            </a:r>
            <a:r>
              <a:rPr lang="en-US" altLang="ja-JP" smtClean="0"/>
              <a:t>s coat pattern different from Rainbow</a:t>
            </a:r>
            <a:r>
              <a:rPr lang="ja-JP" altLang="en-US" smtClean="0"/>
              <a:t>’</a:t>
            </a:r>
            <a:r>
              <a:rPr lang="en-US" altLang="ja-JP" smtClean="0"/>
              <a:t>s given that CC and Rainbow are genetically identical?</a:t>
            </a:r>
            <a:endParaRPr lang="en-US" alt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random X chromosome </a:t>
            </a:r>
            <a:br>
              <a:rPr lang="en-US" altLang="en-US" dirty="0" smtClean="0"/>
            </a:br>
            <a:r>
              <a:rPr lang="en-US" altLang="en-US" dirty="0" smtClean="0"/>
              <a:t>inactivation</a:t>
            </a:r>
          </a:p>
          <a:p>
            <a:r>
              <a:rPr lang="en-US" altLang="en-US" dirty="0" smtClean="0"/>
              <a:t>heterozygous at coat </a:t>
            </a:r>
            <a:br>
              <a:rPr lang="en-US" altLang="en-US" dirty="0" smtClean="0"/>
            </a:br>
            <a:r>
              <a:rPr lang="en-US" altLang="en-US" dirty="0" smtClean="0"/>
              <a:t>color gene locus</a:t>
            </a:r>
          </a:p>
          <a:p>
            <a:r>
              <a:rPr lang="en-US" altLang="en-US" dirty="0" smtClean="0"/>
              <a:t>environmental effects </a:t>
            </a:r>
            <a:br>
              <a:rPr lang="en-US" altLang="en-US" dirty="0" smtClean="0"/>
            </a:br>
            <a:r>
              <a:rPr lang="en-US" altLang="en-US" dirty="0" smtClean="0"/>
              <a:t>on gene expression</a:t>
            </a:r>
          </a:p>
          <a:p>
            <a:r>
              <a:rPr lang="en-US" altLang="en-US" b="1" dirty="0" smtClean="0"/>
              <a:t>all of the above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975" y="1776549"/>
            <a:ext cx="4157472" cy="3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11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would not typically cause a </a:t>
            </a:r>
            <a:br>
              <a:rPr lang="en-US" altLang="en-US" dirty="0" smtClean="0"/>
            </a:br>
            <a:r>
              <a:rPr lang="en-US" altLang="en-US" dirty="0" smtClean="0"/>
              <a:t>proto-oncogene to become an oncogene?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gene repression</a:t>
            </a:r>
          </a:p>
          <a:p>
            <a:r>
              <a:rPr lang="en-US" altLang="en-US" smtClean="0"/>
              <a:t>translocation</a:t>
            </a:r>
          </a:p>
          <a:p>
            <a:r>
              <a:rPr lang="en-US" altLang="en-US" smtClean="0"/>
              <a:t>amplification</a:t>
            </a:r>
          </a:p>
          <a:p>
            <a:r>
              <a:rPr lang="en-US" altLang="en-US" smtClean="0"/>
              <a:t>point mutation</a:t>
            </a:r>
          </a:p>
          <a:p>
            <a:r>
              <a:rPr lang="en-US" altLang="en-US" smtClean="0"/>
              <a:t>retroviral activation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66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would not typically cause a </a:t>
            </a:r>
            <a:br>
              <a:rPr lang="en-US" altLang="en-US" dirty="0" smtClean="0"/>
            </a:br>
            <a:r>
              <a:rPr lang="en-US" altLang="en-US" dirty="0" smtClean="0"/>
              <a:t>proto-oncogene to become an oncogene?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gene repression</a:t>
            </a:r>
          </a:p>
          <a:p>
            <a:r>
              <a:rPr lang="en-US" altLang="en-US" dirty="0" smtClean="0"/>
              <a:t>translocation</a:t>
            </a:r>
          </a:p>
          <a:p>
            <a:r>
              <a:rPr lang="en-US" altLang="en-US" dirty="0" smtClean="0"/>
              <a:t>amplification</a:t>
            </a:r>
          </a:p>
          <a:p>
            <a:r>
              <a:rPr lang="en-US" altLang="en-US" dirty="0" smtClean="0"/>
              <a:t>point mutation</a:t>
            </a:r>
          </a:p>
          <a:p>
            <a:r>
              <a:rPr lang="en-US" altLang="en-US" dirty="0" smtClean="0"/>
              <a:t>retroviral activation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94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GAMESHOW" val="False"/>
  <p:tag name="PPTVERSION" val="XP"/>
</p:tagLst>
</file>

<file path=ppt/theme/theme1.xml><?xml version="1.0" encoding="utf-8"?>
<a:theme xmlns:a="http://schemas.openxmlformats.org/drawingml/2006/main" name="BIF2e_Clicker_Template">
  <a:themeElements>
    <a:clrScheme name="1_CC4eActiveLectureQuestions 15">
      <a:dk1>
        <a:srgbClr val="000000"/>
      </a:dk1>
      <a:lt1>
        <a:srgbClr val="FFFFFF"/>
      </a:lt1>
      <a:dk2>
        <a:srgbClr val="0060AF"/>
      </a:dk2>
      <a:lt2>
        <a:srgbClr val="000000"/>
      </a:lt2>
      <a:accent1>
        <a:srgbClr val="F7955A"/>
      </a:accent1>
      <a:accent2>
        <a:srgbClr val="009247"/>
      </a:accent2>
      <a:accent3>
        <a:srgbClr val="FFFFFF"/>
      </a:accent3>
      <a:accent4>
        <a:srgbClr val="000000"/>
      </a:accent4>
      <a:accent5>
        <a:srgbClr val="FAC8B5"/>
      </a:accent5>
      <a:accent6>
        <a:srgbClr val="00843F"/>
      </a:accent6>
      <a:hlink>
        <a:srgbClr val="009999"/>
      </a:hlink>
      <a:folHlink>
        <a:srgbClr val="99CC00"/>
      </a:folHlink>
    </a:clrScheme>
    <a:fontScheme name="Custom 2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C4eActiveLectureQuestion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3">
        <a:dk1>
          <a:srgbClr val="000000"/>
        </a:dk1>
        <a:lt1>
          <a:srgbClr val="FFFFFF"/>
        </a:lt1>
        <a:dk2>
          <a:srgbClr val="005472"/>
        </a:dk2>
        <a:lt2>
          <a:srgbClr val="00000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14">
        <a:dk1>
          <a:srgbClr val="000000"/>
        </a:dk1>
        <a:lt1>
          <a:srgbClr val="FFFFFF"/>
        </a:lt1>
        <a:dk2>
          <a:srgbClr val="333399"/>
        </a:dk2>
        <a:lt2>
          <a:srgbClr val="000000"/>
        </a:lt2>
        <a:accent1>
          <a:srgbClr val="B7DAB8"/>
        </a:accent1>
        <a:accent2>
          <a:srgbClr val="005472"/>
        </a:accent2>
        <a:accent3>
          <a:srgbClr val="FFFFFF"/>
        </a:accent3>
        <a:accent4>
          <a:srgbClr val="000000"/>
        </a:accent4>
        <a:accent5>
          <a:srgbClr val="D8EAD8"/>
        </a:accent5>
        <a:accent6>
          <a:srgbClr val="004B6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15">
        <a:dk1>
          <a:srgbClr val="000000"/>
        </a:dk1>
        <a:lt1>
          <a:srgbClr val="FFFFFF"/>
        </a:lt1>
        <a:dk2>
          <a:srgbClr val="0060AF"/>
        </a:dk2>
        <a:lt2>
          <a:srgbClr val="000000"/>
        </a:lt2>
        <a:accent1>
          <a:srgbClr val="F7955A"/>
        </a:accent1>
        <a:accent2>
          <a:srgbClr val="009247"/>
        </a:accent2>
        <a:accent3>
          <a:srgbClr val="FFFFFF"/>
        </a:accent3>
        <a:accent4>
          <a:srgbClr val="000000"/>
        </a:accent4>
        <a:accent5>
          <a:srgbClr val="FAC8B5"/>
        </a:accent5>
        <a:accent6>
          <a:srgbClr val="00843F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IF2e_Clicker_Template" id="{E27C271B-F905-4E53-9637-7F905E2639B8}" vid="{9B04F184-6B16-4A18-A4BB-2C00D305D9A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BIF2e_Clicker_Template</Template>
  <TotalTime>6885</TotalTime>
  <Words>1606</Words>
  <Application>Microsoft Office PowerPoint</Application>
  <PresentationFormat>On-screen Show (4:3)</PresentationFormat>
  <Paragraphs>204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ＭＳ Ｐゴシック</vt:lpstr>
      <vt:lpstr>Arial</vt:lpstr>
      <vt:lpstr>Times New Roman</vt:lpstr>
      <vt:lpstr>Wingdings</vt:lpstr>
      <vt:lpstr>BIF2e_Clicker_Template</vt:lpstr>
      <vt:lpstr>PowerPoint Presentation</vt:lpstr>
      <vt:lpstr>Initially, cytoplasmic determinants are localized in one part of a zygote and could be which of the following? (Choose more than one answer.)</vt:lpstr>
      <vt:lpstr>Initially, cytoplasmic determinants are localized in one part of a zygote and could be which of the following? (Choose more than one answer.)</vt:lpstr>
      <vt:lpstr>The shape of an organ, the number of brain cells in an embryonic brain, the removal of mutated cells, and the webbing cells between the toes of a human embryo are all regulated by which of the following?</vt:lpstr>
      <vt:lpstr>The shape of an organ, the number of brain cells in an embryonic brain, the removal of mutated cells, and the webbing cells between the toes of a human embryo are all regulated by which of the following?</vt:lpstr>
      <vt:lpstr>The photograph shows Rainbow and CC (CC is Rainbow’s clone). Why is CC’s coat pattern different from Rainbow’s given that CC and Rainbow are genetically identical?</vt:lpstr>
      <vt:lpstr>The photograph shows Rainbow and CC (CC is Rainbow’s clone). Why is CC’s coat pattern different from Rainbow’s given that CC and Rainbow are genetically identical?</vt:lpstr>
      <vt:lpstr>Which of the following would not typically cause a  proto-oncogene to become an oncogene?</vt:lpstr>
      <vt:lpstr>Which of the following would not typically cause a  proto-oncogene to become an oncogene?</vt:lpstr>
      <vt:lpstr>Which of the following is not a likely example of induction?</vt:lpstr>
      <vt:lpstr>Which of the following is not a likely example of induction?</vt:lpstr>
      <vt:lpstr>If cell type A induces cell type B to form cell type C, which of the following experimental results would not be expected?</vt:lpstr>
      <vt:lpstr>If cell type A induces cell type B to form cell type C, which of the following experimental results would not be expected?</vt:lpstr>
      <vt:lpstr>Liver cells in your body are different in many ways from nerve cells in your body. What is the fundamental reason for these differences?</vt:lpstr>
      <vt:lpstr>Liver cells in your body are different in many ways from nerve cells in your body. What is the fundamental reason for these differences?</vt:lpstr>
      <vt:lpstr>Apoptosis is a good explanation for all of the following phenomena except one. Which one?</vt:lpstr>
      <vt:lpstr>Apoptosis is a good explanation for all of the following phenomena except one. Which one?</vt:lpstr>
      <vt:lpstr>In fruit fly development, which of the following proteins should be considered a morphogen?</vt:lpstr>
      <vt:lpstr>In fruit fly development, which of the following proteins should be considered a morphogen?</vt:lpstr>
      <vt:lpstr>Arrange the following terms describing cell fate as they would occur sequentially during normal development:  pluripotent, determined, totipotent.</vt:lpstr>
      <vt:lpstr>Arrange the following terms describing cell fate as they would occur sequentially during normal development:  pluripotent, determined, totipotent.</vt:lpstr>
      <vt:lpstr>In the Dolly sheep cloning experiment, which type of cell would the DNA of one of Dolly’s mammary cells most closely resemble?</vt:lpstr>
      <vt:lpstr>In the Dolly sheep cloning experiment, which type of cell would the DNA of one of Dolly’s mammary cells most closely resemble?</vt:lpstr>
      <vt:lpstr>Which statement most accurately compares the developmental potency of embryonic and adult stem cells?</vt:lpstr>
      <vt:lpstr>Which statement most accurately compares the developmental potency of embryonic and adult stem cells?</vt:lpstr>
      <vt:lpstr>With regard to oncogenes, which of the following mutations might contribute to cancer?</vt:lpstr>
      <vt:lpstr>With regard to oncogenes, which of the following mutations might contribute to cancer?</vt:lpstr>
    </vt:vector>
  </TitlesOfParts>
  <Manager/>
  <Company>Pearson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Christopher Delgado</dc:creator>
  <cp:keywords/>
  <dc:description/>
  <cp:lastModifiedBy>Jennifer Hastings</cp:lastModifiedBy>
  <cp:revision>556</cp:revision>
  <cp:lastPrinted>2005-03-24T12:52:04Z</cp:lastPrinted>
  <dcterms:created xsi:type="dcterms:W3CDTF">2010-10-31T21:38:30Z</dcterms:created>
  <dcterms:modified xsi:type="dcterms:W3CDTF">2015-10-22T15:06:26Z</dcterms:modified>
  <cp:category/>
</cp:coreProperties>
</file>