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86" autoAdjust="0"/>
    <p:restoredTop sz="94660"/>
  </p:normalViewPr>
  <p:slideViewPr>
    <p:cSldViewPr snapToGrid="0">
      <p:cViewPr varScale="1">
        <p:scale>
          <a:sx n="82" d="100"/>
          <a:sy n="82" d="100"/>
        </p:scale>
        <p:origin x="47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a:p>
        </p:txBody>
      </p:sp>
      <p:sp>
        <p:nvSpPr>
          <p:cNvPr id="4" name="Date Placeholder 3"/>
          <p:cNvSpPr>
            <a:spLocks noGrp="1"/>
          </p:cNvSpPr>
          <p:nvPr>
            <p:ph type="dt" sz="half" idx="10"/>
          </p:nvPr>
        </p:nvSpPr>
        <p:spPr/>
        <p:txBody>
          <a:bodyPr/>
          <a:lstStyle/>
          <a:p>
            <a:fld id="{ABE77C48-B2D5-4E1A-8D73-3161BD9119E6}" type="datetimeFigureOut">
              <a:rPr lang="en-US" smtClean="0"/>
              <a:t>3/25/2017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AC6536-9B97-4C5E-BB2D-8E8E92F8DB0F}" type="slidenum">
              <a:rPr lang="en-US" smtClean="0"/>
              <a:t>‹#›</a:t>
            </a:fld>
            <a:endParaRPr lang="en-US"/>
          </a:p>
        </p:txBody>
      </p:sp>
    </p:spTree>
    <p:extLst>
      <p:ext uri="{BB962C8B-B14F-4D97-AF65-F5344CB8AC3E}">
        <p14:creationId xmlns:p14="http://schemas.microsoft.com/office/powerpoint/2010/main" val="32999373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Date Placeholder 3"/>
          <p:cNvSpPr>
            <a:spLocks noGrp="1"/>
          </p:cNvSpPr>
          <p:nvPr>
            <p:ph type="dt" sz="half" idx="10"/>
          </p:nvPr>
        </p:nvSpPr>
        <p:spPr/>
        <p:txBody>
          <a:bodyPr/>
          <a:lstStyle/>
          <a:p>
            <a:fld id="{ABE77C48-B2D5-4E1A-8D73-3161BD9119E6}" type="datetimeFigureOut">
              <a:rPr lang="en-US" smtClean="0"/>
              <a:t>3/25/2017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AC6536-9B97-4C5E-BB2D-8E8E92F8DB0F}" type="slidenum">
              <a:rPr lang="en-US" smtClean="0"/>
              <a:t>‹#›</a:t>
            </a:fld>
            <a:endParaRPr lang="en-US"/>
          </a:p>
        </p:txBody>
      </p:sp>
    </p:spTree>
    <p:extLst>
      <p:ext uri="{BB962C8B-B14F-4D97-AF65-F5344CB8AC3E}">
        <p14:creationId xmlns:p14="http://schemas.microsoft.com/office/powerpoint/2010/main" val="40419704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Date Placeholder 3"/>
          <p:cNvSpPr>
            <a:spLocks noGrp="1"/>
          </p:cNvSpPr>
          <p:nvPr>
            <p:ph type="dt" sz="half" idx="10"/>
          </p:nvPr>
        </p:nvSpPr>
        <p:spPr/>
        <p:txBody>
          <a:bodyPr/>
          <a:lstStyle/>
          <a:p>
            <a:fld id="{ABE77C48-B2D5-4E1A-8D73-3161BD9119E6}" type="datetimeFigureOut">
              <a:rPr lang="en-US" smtClean="0"/>
              <a:t>3/25/2017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AC6536-9B97-4C5E-BB2D-8E8E92F8DB0F}" type="slidenum">
              <a:rPr lang="en-US" smtClean="0"/>
              <a:t>‹#›</a:t>
            </a:fld>
            <a:endParaRPr lang="en-US"/>
          </a:p>
        </p:txBody>
      </p:sp>
    </p:spTree>
    <p:extLst>
      <p:ext uri="{BB962C8B-B14F-4D97-AF65-F5344CB8AC3E}">
        <p14:creationId xmlns:p14="http://schemas.microsoft.com/office/powerpoint/2010/main" val="39765280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Date Placeholder 3"/>
          <p:cNvSpPr>
            <a:spLocks noGrp="1"/>
          </p:cNvSpPr>
          <p:nvPr>
            <p:ph type="dt" sz="half" idx="10"/>
          </p:nvPr>
        </p:nvSpPr>
        <p:spPr/>
        <p:txBody>
          <a:bodyPr/>
          <a:lstStyle/>
          <a:p>
            <a:fld id="{ABE77C48-B2D5-4E1A-8D73-3161BD9119E6}" type="datetimeFigureOut">
              <a:rPr lang="en-US" smtClean="0"/>
              <a:t>3/25/2017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AC6536-9B97-4C5E-BB2D-8E8E92F8DB0F}" type="slidenum">
              <a:rPr lang="en-US" smtClean="0"/>
              <a:t>‹#›</a:t>
            </a:fld>
            <a:endParaRPr lang="en-US"/>
          </a:p>
        </p:txBody>
      </p:sp>
    </p:spTree>
    <p:extLst>
      <p:ext uri="{BB962C8B-B14F-4D97-AF65-F5344CB8AC3E}">
        <p14:creationId xmlns:p14="http://schemas.microsoft.com/office/powerpoint/2010/main" val="4892438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BE77C48-B2D5-4E1A-8D73-3161BD9119E6}" type="datetimeFigureOut">
              <a:rPr lang="en-US" smtClean="0"/>
              <a:t>3/25/2017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AC6536-9B97-4C5E-BB2D-8E8E92F8DB0F}" type="slidenum">
              <a:rPr lang="en-US" smtClean="0"/>
              <a:t>‹#›</a:t>
            </a:fld>
            <a:endParaRPr lang="en-US"/>
          </a:p>
        </p:txBody>
      </p:sp>
    </p:spTree>
    <p:extLst>
      <p:ext uri="{BB962C8B-B14F-4D97-AF65-F5344CB8AC3E}">
        <p14:creationId xmlns:p14="http://schemas.microsoft.com/office/powerpoint/2010/main" val="25850638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5" name="Date Placeholder 4"/>
          <p:cNvSpPr>
            <a:spLocks noGrp="1"/>
          </p:cNvSpPr>
          <p:nvPr>
            <p:ph type="dt" sz="half" idx="10"/>
          </p:nvPr>
        </p:nvSpPr>
        <p:spPr/>
        <p:txBody>
          <a:bodyPr/>
          <a:lstStyle/>
          <a:p>
            <a:fld id="{ABE77C48-B2D5-4E1A-8D73-3161BD9119E6}" type="datetimeFigureOut">
              <a:rPr lang="en-US" smtClean="0"/>
              <a:t>3/25/2017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AC6536-9B97-4C5E-BB2D-8E8E92F8DB0F}" type="slidenum">
              <a:rPr lang="en-US" smtClean="0"/>
              <a:t>‹#›</a:t>
            </a:fld>
            <a:endParaRPr lang="en-US"/>
          </a:p>
        </p:txBody>
      </p:sp>
    </p:spTree>
    <p:extLst>
      <p:ext uri="{BB962C8B-B14F-4D97-AF65-F5344CB8AC3E}">
        <p14:creationId xmlns:p14="http://schemas.microsoft.com/office/powerpoint/2010/main" val="8324636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7" name="Date Placeholder 6"/>
          <p:cNvSpPr>
            <a:spLocks noGrp="1"/>
          </p:cNvSpPr>
          <p:nvPr>
            <p:ph type="dt" sz="half" idx="10"/>
          </p:nvPr>
        </p:nvSpPr>
        <p:spPr/>
        <p:txBody>
          <a:bodyPr/>
          <a:lstStyle/>
          <a:p>
            <a:fld id="{ABE77C48-B2D5-4E1A-8D73-3161BD9119E6}" type="datetimeFigureOut">
              <a:rPr lang="en-US" smtClean="0"/>
              <a:t>3/25/2017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DAC6536-9B97-4C5E-BB2D-8E8E92F8DB0F}" type="slidenum">
              <a:rPr lang="en-US" smtClean="0"/>
              <a:t>‹#›</a:t>
            </a:fld>
            <a:endParaRPr lang="en-US"/>
          </a:p>
        </p:txBody>
      </p:sp>
    </p:spTree>
    <p:extLst>
      <p:ext uri="{BB962C8B-B14F-4D97-AF65-F5344CB8AC3E}">
        <p14:creationId xmlns:p14="http://schemas.microsoft.com/office/powerpoint/2010/main" val="27914281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Date Placeholder 2"/>
          <p:cNvSpPr>
            <a:spLocks noGrp="1"/>
          </p:cNvSpPr>
          <p:nvPr>
            <p:ph type="dt" sz="half" idx="10"/>
          </p:nvPr>
        </p:nvSpPr>
        <p:spPr/>
        <p:txBody>
          <a:bodyPr/>
          <a:lstStyle/>
          <a:p>
            <a:fld id="{ABE77C48-B2D5-4E1A-8D73-3161BD9119E6}" type="datetimeFigureOut">
              <a:rPr lang="en-US" smtClean="0"/>
              <a:t>3/25/2017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DAC6536-9B97-4C5E-BB2D-8E8E92F8DB0F}" type="slidenum">
              <a:rPr lang="en-US" smtClean="0"/>
              <a:t>‹#›</a:t>
            </a:fld>
            <a:endParaRPr lang="en-US"/>
          </a:p>
        </p:txBody>
      </p:sp>
    </p:spTree>
    <p:extLst>
      <p:ext uri="{BB962C8B-B14F-4D97-AF65-F5344CB8AC3E}">
        <p14:creationId xmlns:p14="http://schemas.microsoft.com/office/powerpoint/2010/main" val="25552811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BE77C48-B2D5-4E1A-8D73-3161BD9119E6}" type="datetimeFigureOut">
              <a:rPr lang="en-US" smtClean="0"/>
              <a:t>3/25/2017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DAC6536-9B97-4C5E-BB2D-8E8E92F8DB0F}" type="slidenum">
              <a:rPr lang="en-US" smtClean="0"/>
              <a:t>‹#›</a:t>
            </a:fld>
            <a:endParaRPr lang="en-US"/>
          </a:p>
        </p:txBody>
      </p:sp>
    </p:spTree>
    <p:extLst>
      <p:ext uri="{BB962C8B-B14F-4D97-AF65-F5344CB8AC3E}">
        <p14:creationId xmlns:p14="http://schemas.microsoft.com/office/powerpoint/2010/main" val="12796977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BE77C48-B2D5-4E1A-8D73-3161BD9119E6}" type="datetimeFigureOut">
              <a:rPr lang="en-US" smtClean="0"/>
              <a:t>3/25/2017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AC6536-9B97-4C5E-BB2D-8E8E92F8DB0F}" type="slidenum">
              <a:rPr lang="en-US" smtClean="0"/>
              <a:t>‹#›</a:t>
            </a:fld>
            <a:endParaRPr lang="en-US"/>
          </a:p>
        </p:txBody>
      </p:sp>
    </p:spTree>
    <p:extLst>
      <p:ext uri="{BB962C8B-B14F-4D97-AF65-F5344CB8AC3E}">
        <p14:creationId xmlns:p14="http://schemas.microsoft.com/office/powerpoint/2010/main" val="28971971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BE77C48-B2D5-4E1A-8D73-3161BD9119E6}" type="datetimeFigureOut">
              <a:rPr lang="en-US" smtClean="0"/>
              <a:t>3/25/2017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AC6536-9B97-4C5E-BB2D-8E8E92F8DB0F}" type="slidenum">
              <a:rPr lang="en-US" smtClean="0"/>
              <a:t>‹#›</a:t>
            </a:fld>
            <a:endParaRPr lang="en-US"/>
          </a:p>
        </p:txBody>
      </p:sp>
    </p:spTree>
    <p:extLst>
      <p:ext uri="{BB962C8B-B14F-4D97-AF65-F5344CB8AC3E}">
        <p14:creationId xmlns:p14="http://schemas.microsoft.com/office/powerpoint/2010/main" val="13682673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BE77C48-B2D5-4E1A-8D73-3161BD9119E6}" type="datetimeFigureOut">
              <a:rPr lang="en-US" smtClean="0"/>
              <a:t>3/25/2017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AC6536-9B97-4C5E-BB2D-8E8E92F8DB0F}" type="slidenum">
              <a:rPr lang="en-US" smtClean="0"/>
              <a:t>‹#›</a:t>
            </a:fld>
            <a:endParaRPr lang="en-US"/>
          </a:p>
        </p:txBody>
      </p:sp>
    </p:spTree>
    <p:extLst>
      <p:ext uri="{BB962C8B-B14F-4D97-AF65-F5344CB8AC3E}">
        <p14:creationId xmlns:p14="http://schemas.microsoft.com/office/powerpoint/2010/main" val="2256912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Chapter 1</a:t>
            </a:r>
          </a:p>
        </p:txBody>
      </p:sp>
      <p:sp>
        <p:nvSpPr>
          <p:cNvPr id="3" name="Subtitle 2"/>
          <p:cNvSpPr>
            <a:spLocks noGrp="1"/>
          </p:cNvSpPr>
          <p:nvPr>
            <p:ph type="subTitle" idx="1"/>
          </p:nvPr>
        </p:nvSpPr>
        <p:spPr/>
        <p:txBody>
          <a:bodyPr>
            <a:normAutofit/>
          </a:bodyPr>
          <a:lstStyle/>
          <a:p>
            <a:r>
              <a:rPr lang="en-US" sz="3600" dirty="0"/>
              <a:t>Introduction: Evolution and the </a:t>
            </a:r>
          </a:p>
          <a:p>
            <a:r>
              <a:rPr lang="en-US" sz="3600" dirty="0"/>
              <a:t>Foundations of Biology</a:t>
            </a:r>
          </a:p>
        </p:txBody>
      </p:sp>
    </p:spTree>
    <p:extLst>
      <p:ext uri="{BB962C8B-B14F-4D97-AF65-F5344CB8AC3E}">
        <p14:creationId xmlns:p14="http://schemas.microsoft.com/office/powerpoint/2010/main" val="41659136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5200" b="1" dirty="0" err="1">
                <a:solidFill>
                  <a:srgbClr val="FF0000"/>
                </a:solidFill>
              </a:rPr>
              <a:t>Bellwork</a:t>
            </a:r>
            <a:r>
              <a:rPr lang="en-US" sz="5200" b="1" dirty="0">
                <a:solidFill>
                  <a:srgbClr val="FF0000"/>
                </a:solidFill>
              </a:rPr>
              <a:t> 1</a:t>
            </a:r>
          </a:p>
        </p:txBody>
      </p:sp>
      <p:sp>
        <p:nvSpPr>
          <p:cNvPr id="3" name="Content Placeholder 2"/>
          <p:cNvSpPr>
            <a:spLocks noGrp="1"/>
          </p:cNvSpPr>
          <p:nvPr>
            <p:ph idx="1"/>
          </p:nvPr>
        </p:nvSpPr>
        <p:spPr>
          <a:xfrm>
            <a:off x="838200" y="1453662"/>
            <a:ext cx="10515600" cy="4723301"/>
          </a:xfrm>
        </p:spPr>
        <p:txBody>
          <a:bodyPr>
            <a:noAutofit/>
          </a:bodyPr>
          <a:lstStyle/>
          <a:p>
            <a:r>
              <a:rPr lang="en-US" sz="4200" dirty="0"/>
              <a:t>A person is declared dead upon the irreversible ceasing of spontaneous body functions: brain activity, blood circulation, and respiration. Only about 1% of a body’s cells have to die in order for all these things to happen. How can a person be dead when 99% of his/her cells are still alive? </a:t>
            </a:r>
          </a:p>
        </p:txBody>
      </p:sp>
    </p:spTree>
    <p:extLst>
      <p:ext uri="{BB962C8B-B14F-4D97-AF65-F5344CB8AC3E}">
        <p14:creationId xmlns:p14="http://schemas.microsoft.com/office/powerpoint/2010/main" val="1944869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5200" b="1" dirty="0" err="1">
                <a:solidFill>
                  <a:schemeClr val="accent2"/>
                </a:solidFill>
              </a:rPr>
              <a:t>Bellwork</a:t>
            </a:r>
            <a:r>
              <a:rPr lang="en-US" sz="5200" b="1" dirty="0">
                <a:solidFill>
                  <a:schemeClr val="accent2"/>
                </a:solidFill>
              </a:rPr>
              <a:t> 2</a:t>
            </a:r>
          </a:p>
        </p:txBody>
      </p:sp>
      <p:sp>
        <p:nvSpPr>
          <p:cNvPr id="3" name="Content Placeholder 2"/>
          <p:cNvSpPr>
            <a:spLocks noGrp="1"/>
          </p:cNvSpPr>
          <p:nvPr>
            <p:ph idx="1"/>
          </p:nvPr>
        </p:nvSpPr>
        <p:spPr>
          <a:xfrm>
            <a:off x="838200" y="1453662"/>
            <a:ext cx="10515600" cy="4723301"/>
          </a:xfrm>
        </p:spPr>
        <p:txBody>
          <a:bodyPr>
            <a:noAutofit/>
          </a:bodyPr>
          <a:lstStyle/>
          <a:p>
            <a:r>
              <a:rPr lang="en-US" sz="4200" dirty="0"/>
              <a:t>Explain the difference between a one-celled organism and a single cell of a multi-celled organism.</a:t>
            </a:r>
          </a:p>
        </p:txBody>
      </p:sp>
    </p:spTree>
    <p:extLst>
      <p:ext uri="{BB962C8B-B14F-4D97-AF65-F5344CB8AC3E}">
        <p14:creationId xmlns:p14="http://schemas.microsoft.com/office/powerpoint/2010/main" val="32244411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5200" b="1" dirty="0" err="1">
                <a:solidFill>
                  <a:schemeClr val="accent4"/>
                </a:solidFill>
              </a:rPr>
              <a:t>Bellwork</a:t>
            </a:r>
            <a:r>
              <a:rPr lang="en-US" sz="5200" b="1" dirty="0">
                <a:solidFill>
                  <a:schemeClr val="accent4"/>
                </a:solidFill>
              </a:rPr>
              <a:t> 3</a:t>
            </a:r>
          </a:p>
        </p:txBody>
      </p:sp>
      <p:sp>
        <p:nvSpPr>
          <p:cNvPr id="3" name="Content Placeholder 2"/>
          <p:cNvSpPr>
            <a:spLocks noGrp="1"/>
          </p:cNvSpPr>
          <p:nvPr>
            <p:ph idx="1"/>
          </p:nvPr>
        </p:nvSpPr>
        <p:spPr>
          <a:xfrm>
            <a:off x="674077" y="1359877"/>
            <a:ext cx="10515600" cy="4982308"/>
          </a:xfrm>
        </p:spPr>
        <p:txBody>
          <a:bodyPr>
            <a:noAutofit/>
          </a:bodyPr>
          <a:lstStyle/>
          <a:p>
            <a:r>
              <a:rPr lang="en-US" sz="2600" dirty="0"/>
              <a:t>Once there was a highly intelligent turkey that had nothing to do but reflect on the world’s regularities. Morning always started out with the sky turning light, followed by the master’s footsteps, which were always followed by the appearance of food. Other things varied, but food always followed footsteps. The sequence of events was so predictable that it eventually became the basis of the turkey’s theory about the goodness of the world. One morning, after more than 100 confirmations of this theory, the turkey listened for the master’s footsteps, heard them, and had his head chopped off. Any scientific theory is modified or discarded upon discovery of contradictory evidence. The absence of absolute certainty has led some people to conclude that “theories are irrelevant because they can change.” If that is so, should we stop doing scientific research? Why or why not?</a:t>
            </a:r>
          </a:p>
        </p:txBody>
      </p:sp>
    </p:spTree>
    <p:extLst>
      <p:ext uri="{BB962C8B-B14F-4D97-AF65-F5344CB8AC3E}">
        <p14:creationId xmlns:p14="http://schemas.microsoft.com/office/powerpoint/2010/main" val="35353158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5200" b="1" dirty="0" err="1">
                <a:solidFill>
                  <a:schemeClr val="accent6"/>
                </a:solidFill>
              </a:rPr>
              <a:t>Bellwork</a:t>
            </a:r>
            <a:r>
              <a:rPr lang="en-US" sz="5200" b="1" dirty="0">
                <a:solidFill>
                  <a:schemeClr val="accent6"/>
                </a:solidFill>
              </a:rPr>
              <a:t> 4</a:t>
            </a:r>
            <a:endParaRPr lang="en-US" sz="5200" b="1" dirty="0">
              <a:solidFill>
                <a:schemeClr val="accent6"/>
              </a:solidFill>
            </a:endParaRPr>
          </a:p>
        </p:txBody>
      </p:sp>
      <p:sp>
        <p:nvSpPr>
          <p:cNvPr id="3" name="Content Placeholder 2"/>
          <p:cNvSpPr>
            <a:spLocks noGrp="1"/>
          </p:cNvSpPr>
          <p:nvPr>
            <p:ph idx="1"/>
          </p:nvPr>
        </p:nvSpPr>
        <p:spPr>
          <a:xfrm>
            <a:off x="838200" y="1453662"/>
            <a:ext cx="10515600" cy="4723301"/>
          </a:xfrm>
        </p:spPr>
        <p:txBody>
          <a:bodyPr>
            <a:noAutofit/>
          </a:bodyPr>
          <a:lstStyle/>
          <a:p>
            <a:r>
              <a:rPr lang="en-US" sz="3800" dirty="0"/>
              <a:t>Why would you think twice about ordering from a restaurant menu that lists the specific epithet (species) but not the genus name of its offerings? For instance: </a:t>
            </a:r>
            <a:r>
              <a:rPr lang="en-US" sz="3800" i="1" dirty="0" err="1"/>
              <a:t>Homarus</a:t>
            </a:r>
            <a:r>
              <a:rPr lang="en-US" sz="3800" i="1" dirty="0"/>
              <a:t> </a:t>
            </a:r>
            <a:r>
              <a:rPr lang="en-US" sz="3800" i="1" dirty="0" err="1"/>
              <a:t>americanus</a:t>
            </a:r>
            <a:r>
              <a:rPr lang="en-US" sz="3800" i="1" dirty="0"/>
              <a:t>, </a:t>
            </a:r>
            <a:r>
              <a:rPr lang="en-US" sz="3800" i="1" dirty="0" err="1"/>
              <a:t>Ursus</a:t>
            </a:r>
            <a:r>
              <a:rPr lang="en-US" sz="3800" i="1" dirty="0"/>
              <a:t> </a:t>
            </a:r>
            <a:r>
              <a:rPr lang="en-US" sz="3800" i="1" dirty="0" err="1"/>
              <a:t>americanus</a:t>
            </a:r>
            <a:r>
              <a:rPr lang="en-US" sz="3800" i="1" dirty="0"/>
              <a:t>, </a:t>
            </a:r>
            <a:r>
              <a:rPr lang="en-US" sz="3800" i="1" dirty="0" err="1"/>
              <a:t>Necator</a:t>
            </a:r>
            <a:r>
              <a:rPr lang="en-US" sz="3800" i="1" dirty="0"/>
              <a:t> </a:t>
            </a:r>
            <a:r>
              <a:rPr lang="en-US" sz="3800" i="1" dirty="0" err="1"/>
              <a:t>americanus</a:t>
            </a:r>
            <a:r>
              <a:rPr lang="en-US" sz="3800" i="1" dirty="0"/>
              <a:t>, </a:t>
            </a:r>
            <a:r>
              <a:rPr lang="en-US" sz="3800" i="1" dirty="0" err="1"/>
              <a:t>Bufo</a:t>
            </a:r>
            <a:r>
              <a:rPr lang="en-US" sz="3800" i="1" dirty="0"/>
              <a:t> </a:t>
            </a:r>
            <a:r>
              <a:rPr lang="en-US" sz="3800" i="1" dirty="0" err="1"/>
              <a:t>americanus</a:t>
            </a:r>
            <a:r>
              <a:rPr lang="en-US" sz="3800" i="1" dirty="0"/>
              <a:t>, Lepus </a:t>
            </a:r>
            <a:r>
              <a:rPr lang="en-US" sz="3800" i="1" dirty="0" err="1"/>
              <a:t>americanus</a:t>
            </a:r>
            <a:r>
              <a:rPr lang="en-US" sz="3800" i="1" dirty="0"/>
              <a:t>, </a:t>
            </a:r>
            <a:r>
              <a:rPr lang="en-US" sz="3800" i="1" dirty="0" err="1"/>
              <a:t>Lysichiton</a:t>
            </a:r>
            <a:r>
              <a:rPr lang="en-US" sz="3800" i="1" dirty="0"/>
              <a:t> </a:t>
            </a:r>
            <a:r>
              <a:rPr lang="en-US" sz="3800" i="1" dirty="0" err="1"/>
              <a:t>americanus</a:t>
            </a:r>
            <a:r>
              <a:rPr lang="en-US" sz="3800" i="1" dirty="0"/>
              <a:t>, </a:t>
            </a:r>
            <a:r>
              <a:rPr lang="en-US" sz="3800" i="1" dirty="0" err="1"/>
              <a:t>Leucoagaricus</a:t>
            </a:r>
            <a:r>
              <a:rPr lang="en-US" sz="3800" i="1" dirty="0"/>
              <a:t> </a:t>
            </a:r>
            <a:r>
              <a:rPr lang="en-US" sz="3800" i="1" dirty="0" err="1"/>
              <a:t>americanus</a:t>
            </a:r>
            <a:r>
              <a:rPr lang="en-US" sz="3800" i="1" dirty="0"/>
              <a:t>, </a:t>
            </a:r>
            <a:r>
              <a:rPr lang="en-US" sz="3800" dirty="0"/>
              <a:t>and </a:t>
            </a:r>
            <a:r>
              <a:rPr lang="en-US" sz="3800" i="1" dirty="0" err="1"/>
              <a:t>Nicrophorus</a:t>
            </a:r>
            <a:r>
              <a:rPr lang="en-US" sz="3800" i="1" dirty="0"/>
              <a:t> </a:t>
            </a:r>
            <a:r>
              <a:rPr lang="en-US" sz="3800" i="1" dirty="0" err="1"/>
              <a:t>americanus</a:t>
            </a:r>
            <a:r>
              <a:rPr lang="en-US" sz="3800" i="1" dirty="0"/>
              <a:t>.</a:t>
            </a:r>
          </a:p>
        </p:txBody>
      </p:sp>
    </p:spTree>
    <p:extLst>
      <p:ext uri="{BB962C8B-B14F-4D97-AF65-F5344CB8AC3E}">
        <p14:creationId xmlns:p14="http://schemas.microsoft.com/office/powerpoint/2010/main" val="15082014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5200" b="1" dirty="0" err="1">
                <a:solidFill>
                  <a:srgbClr val="0070C0"/>
                </a:solidFill>
              </a:rPr>
              <a:t>Bellwork</a:t>
            </a:r>
            <a:r>
              <a:rPr lang="en-US" sz="5200" b="1" dirty="0">
                <a:solidFill>
                  <a:srgbClr val="0070C0"/>
                </a:solidFill>
              </a:rPr>
              <a:t> 5</a:t>
            </a:r>
          </a:p>
        </p:txBody>
      </p:sp>
      <p:sp>
        <p:nvSpPr>
          <p:cNvPr id="3" name="Content Placeholder 2"/>
          <p:cNvSpPr>
            <a:spLocks noGrp="1"/>
          </p:cNvSpPr>
          <p:nvPr>
            <p:ph idx="1"/>
          </p:nvPr>
        </p:nvSpPr>
        <p:spPr>
          <a:xfrm>
            <a:off x="838200" y="1266092"/>
            <a:ext cx="10515600" cy="5111262"/>
          </a:xfrm>
        </p:spPr>
        <p:txBody>
          <a:bodyPr>
            <a:noAutofit/>
          </a:bodyPr>
          <a:lstStyle/>
          <a:p>
            <a:r>
              <a:rPr lang="en-US" sz="3000" dirty="0"/>
              <a:t>In 2005, researcher Woo-</a:t>
            </a:r>
            <a:r>
              <a:rPr lang="en-US" sz="3000" dirty="0" err="1"/>
              <a:t>suk</a:t>
            </a:r>
            <a:r>
              <a:rPr lang="en-US" sz="3000" dirty="0"/>
              <a:t> Hwang reported that he had made immortal stem cells from human patients. His research was hailed as a breakthrough for people affected by degenerative diseases, because stem cells may be used to repair a person’s own damaged tissues. Hwang published his results in a peer-reviewed journal. In 2006, the journal retracted his paper after other scientists discovered that Hwang’s group had faked their data. </a:t>
            </a:r>
          </a:p>
          <a:p>
            <a:r>
              <a:rPr lang="en-US" sz="3000" dirty="0"/>
              <a:t>Does the incident show that results of scientific studies cannot be trusted? Or does it confirm the usefulness of a scientific approach, because other scientists discovered and exposed the fraud?</a:t>
            </a:r>
          </a:p>
        </p:txBody>
      </p:sp>
    </p:spTree>
    <p:extLst>
      <p:ext uri="{BB962C8B-B14F-4D97-AF65-F5344CB8AC3E}">
        <p14:creationId xmlns:p14="http://schemas.microsoft.com/office/powerpoint/2010/main" val="21102756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TotalTime>
  <Words>421</Words>
  <Application>Microsoft Office PowerPoint</Application>
  <PresentationFormat>Widescreen</PresentationFormat>
  <Paragraphs>14</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Chapter 1</vt:lpstr>
      <vt:lpstr>Bellwork 1</vt:lpstr>
      <vt:lpstr>Bellwork 2</vt:lpstr>
      <vt:lpstr>Bellwork 3</vt:lpstr>
      <vt:lpstr>Bellwork 4</vt:lpstr>
      <vt:lpstr>Bellwork 5</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dc:title>
  <dc:creator>Holly Bowser</dc:creator>
  <cp:lastModifiedBy>Holly Bowser</cp:lastModifiedBy>
  <cp:revision>3</cp:revision>
  <dcterms:created xsi:type="dcterms:W3CDTF">2017-03-26T02:17:36Z</dcterms:created>
  <dcterms:modified xsi:type="dcterms:W3CDTF">2017-03-26T02:45:12Z</dcterms:modified>
</cp:coreProperties>
</file>