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98" r:id="rId1"/>
  </p:sldMasterIdLst>
  <p:notesMasterIdLst>
    <p:notesMasterId r:id="rId43"/>
  </p:notesMasterIdLst>
  <p:handoutMasterIdLst>
    <p:handoutMasterId r:id="rId44"/>
  </p:handoutMasterIdLst>
  <p:sldIdLst>
    <p:sldId id="359" r:id="rId2"/>
    <p:sldId id="360" r:id="rId3"/>
    <p:sldId id="361" r:id="rId4"/>
    <p:sldId id="362" r:id="rId5"/>
    <p:sldId id="363" r:id="rId6"/>
    <p:sldId id="364" r:id="rId7"/>
    <p:sldId id="365" r:id="rId8"/>
    <p:sldId id="366" r:id="rId9"/>
    <p:sldId id="367" r:id="rId10"/>
    <p:sldId id="368" r:id="rId11"/>
    <p:sldId id="369" r:id="rId12"/>
    <p:sldId id="370" r:id="rId13"/>
    <p:sldId id="371" r:id="rId14"/>
    <p:sldId id="372" r:id="rId15"/>
    <p:sldId id="373" r:id="rId16"/>
    <p:sldId id="374" r:id="rId17"/>
    <p:sldId id="375" r:id="rId18"/>
    <p:sldId id="376" r:id="rId19"/>
    <p:sldId id="377" r:id="rId20"/>
    <p:sldId id="378" r:id="rId21"/>
    <p:sldId id="379" r:id="rId22"/>
    <p:sldId id="380" r:id="rId23"/>
    <p:sldId id="381" r:id="rId24"/>
    <p:sldId id="382" r:id="rId25"/>
    <p:sldId id="383" r:id="rId26"/>
    <p:sldId id="384" r:id="rId27"/>
    <p:sldId id="385" r:id="rId28"/>
    <p:sldId id="386" r:id="rId29"/>
    <p:sldId id="387" r:id="rId30"/>
    <p:sldId id="388" r:id="rId31"/>
    <p:sldId id="389" r:id="rId32"/>
    <p:sldId id="390" r:id="rId33"/>
    <p:sldId id="391" r:id="rId34"/>
    <p:sldId id="392" r:id="rId35"/>
    <p:sldId id="393" r:id="rId36"/>
    <p:sldId id="394" r:id="rId37"/>
    <p:sldId id="395" r:id="rId38"/>
    <p:sldId id="396" r:id="rId39"/>
    <p:sldId id="397" r:id="rId40"/>
    <p:sldId id="398" r:id="rId41"/>
    <p:sldId id="399" r:id="rId42"/>
  </p:sldIdLst>
  <p:sldSz cx="9144000" cy="6858000" type="screen4x3"/>
  <p:notesSz cx="6858000" cy="9144000"/>
  <p:custDataLst>
    <p:tags r:id="rId45"/>
  </p:custDataLst>
  <p:defaultTextStyle>
    <a:defPPr>
      <a:defRPr lang="en-US"/>
    </a:defPPr>
    <a:lvl1pPr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5"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n Chisnell" initials="AC" lastIdx="3" clrIdx="0">
    <p:extLst>
      <p:ext uri="{19B8F6BF-5375-455C-9EA6-DF929625EA0E}">
        <p15:presenceInfo xmlns:p15="http://schemas.microsoft.com/office/powerpoint/2012/main" userId="S-1-5-21-70022950-1981359576-782984527-11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9D209"/>
    <a:srgbClr val="990066"/>
    <a:srgbClr val="0051A2"/>
    <a:srgbClr val="9D0016"/>
    <a:srgbClr val="F9E33B"/>
    <a:srgbClr val="ABA49A"/>
    <a:srgbClr val="F6C932"/>
    <a:srgbClr val="4747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300" autoAdjust="0"/>
    <p:restoredTop sz="90664" autoAdjust="0"/>
  </p:normalViewPr>
  <p:slideViewPr>
    <p:cSldViewPr snapToGrid="0">
      <p:cViewPr varScale="1">
        <p:scale>
          <a:sx n="75" d="100"/>
          <a:sy n="75" d="100"/>
        </p:scale>
        <p:origin x="78" y="5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7" d="100"/>
          <a:sy n="57" d="100"/>
        </p:scale>
        <p:origin x="1806"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28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a:latin typeface="Times New Roman" charset="0"/>
                <a:cs typeface="+mn-cs"/>
              </a:defRPr>
            </a:lvl1pPr>
          </a:lstStyle>
          <a:p>
            <a:pPr>
              <a:defRPr/>
            </a:pPr>
            <a:endParaRPr lang="en-US"/>
          </a:p>
        </p:txBody>
      </p:sp>
      <p:sp>
        <p:nvSpPr>
          <p:cNvPr id="46285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charset="0"/>
                <a:cs typeface="+mn-cs"/>
              </a:defRPr>
            </a:lvl1pPr>
          </a:lstStyle>
          <a:p>
            <a:pPr>
              <a:defRPr/>
            </a:pPr>
            <a:endParaRPr lang="en-US"/>
          </a:p>
        </p:txBody>
      </p:sp>
      <p:sp>
        <p:nvSpPr>
          <p:cNvPr id="46285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a:latin typeface="Times New Roman" charset="0"/>
                <a:cs typeface="+mn-cs"/>
              </a:defRPr>
            </a:lvl1pPr>
          </a:lstStyle>
          <a:p>
            <a:pPr>
              <a:defRPr/>
            </a:pPr>
            <a:endParaRPr lang="en-US"/>
          </a:p>
        </p:txBody>
      </p:sp>
      <p:sp>
        <p:nvSpPr>
          <p:cNvPr id="46285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anose="02020603050405020304" pitchFamily="18" charset="0"/>
              </a:defRPr>
            </a:lvl1pPr>
          </a:lstStyle>
          <a:p>
            <a:fld id="{250F4C01-04A6-4224-BA79-280EE4A08F45}" type="slidenum">
              <a:rPr lang="en-US" altLang="en-US"/>
              <a:pPr/>
              <a:t>‹#›</a:t>
            </a:fld>
            <a:endParaRPr lang="en-US" altLang="en-US"/>
          </a:p>
        </p:txBody>
      </p:sp>
    </p:spTree>
    <p:extLst>
      <p:ext uri="{BB962C8B-B14F-4D97-AF65-F5344CB8AC3E}">
        <p14:creationId xmlns:p14="http://schemas.microsoft.com/office/powerpoint/2010/main" val="31312556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8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a:latin typeface="Times New Roman" charset="0"/>
                <a:cs typeface="+mn-cs"/>
              </a:defRPr>
            </a:lvl1pPr>
          </a:lstStyle>
          <a:p>
            <a:pPr>
              <a:defRPr/>
            </a:pPr>
            <a:endParaRPr lang="en-US"/>
          </a:p>
        </p:txBody>
      </p:sp>
      <p:sp>
        <p:nvSpPr>
          <p:cNvPr id="518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charset="0"/>
                <a:cs typeface="+mn-cs"/>
              </a:defRPr>
            </a:lvl1pPr>
          </a:lstStyle>
          <a:p>
            <a:pPr>
              <a:defRPr/>
            </a:pPr>
            <a:endParaRPr lang="en-US"/>
          </a:p>
        </p:txBody>
      </p:sp>
      <p:sp>
        <p:nvSpPr>
          <p:cNvPr id="553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8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8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a:latin typeface="Times New Roman" charset="0"/>
                <a:cs typeface="+mn-cs"/>
              </a:defRPr>
            </a:lvl1pPr>
          </a:lstStyle>
          <a:p>
            <a:pPr>
              <a:defRPr/>
            </a:pPr>
            <a:endParaRPr lang="en-US"/>
          </a:p>
        </p:txBody>
      </p:sp>
      <p:sp>
        <p:nvSpPr>
          <p:cNvPr id="518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anose="02020603050405020304" pitchFamily="18" charset="0"/>
              </a:defRPr>
            </a:lvl1pPr>
          </a:lstStyle>
          <a:p>
            <a:fld id="{F41C6CE0-6459-4002-B0FC-B0226444FE77}" type="slidenum">
              <a:rPr lang="en-US" altLang="en-US"/>
              <a:pPr/>
              <a:t>‹#›</a:t>
            </a:fld>
            <a:endParaRPr lang="en-US" altLang="en-US"/>
          </a:p>
        </p:txBody>
      </p:sp>
    </p:spTree>
    <p:extLst>
      <p:ext uri="{BB962C8B-B14F-4D97-AF65-F5344CB8AC3E}">
        <p14:creationId xmlns:p14="http://schemas.microsoft.com/office/powerpoint/2010/main" val="17105715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1C6CE0-6459-4002-B0FC-B0226444FE77}" type="slidenum">
              <a:rPr lang="en-US" altLang="en-US" smtClean="0"/>
              <a:pPr/>
              <a:t>1</a:t>
            </a:fld>
            <a:endParaRPr lang="en-US" altLang="en-US"/>
          </a:p>
        </p:txBody>
      </p:sp>
    </p:spTree>
    <p:extLst>
      <p:ext uri="{BB962C8B-B14F-4D97-AF65-F5344CB8AC3E}">
        <p14:creationId xmlns:p14="http://schemas.microsoft.com/office/powerpoint/2010/main" val="12395836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txBox="1">
            <a:spLocks noGrp="1" noChangeArrowheads="1"/>
          </p:cNvSpPr>
          <p:nvPr/>
        </p:nvSpPr>
        <p:spPr bwMode="auto">
          <a:xfrm>
            <a:off x="3884354" y="8685692"/>
            <a:ext cx="2972108" cy="456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E37AAC93-581B-4AAD-842D-96A2AA1CE419}" type="slidenum">
              <a:rPr lang="en-US" sz="1200">
                <a:latin typeface="Times New Roman" pitchFamily="84" charset="0"/>
              </a:rPr>
              <a:pPr algn="r"/>
              <a:t>10</a:t>
            </a:fld>
            <a:endParaRPr lang="en-US" sz="1200">
              <a:latin typeface="Times New Roman" pitchFamily="84"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latin typeface="Times New Roman" pitchFamily="84" charset="0"/>
                <a:ea typeface="ＭＳ Ｐゴシック" pitchFamily="84" charset="-128"/>
              </a:rPr>
              <a:t>Answer: D </a:t>
            </a:r>
          </a:p>
        </p:txBody>
      </p:sp>
    </p:spTree>
    <p:extLst>
      <p:ext uri="{BB962C8B-B14F-4D97-AF65-F5344CB8AC3E}">
        <p14:creationId xmlns:p14="http://schemas.microsoft.com/office/powerpoint/2010/main" val="18126484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txBox="1">
            <a:spLocks noGrp="1" noChangeArrowheads="1"/>
          </p:cNvSpPr>
          <p:nvPr/>
        </p:nvSpPr>
        <p:spPr bwMode="auto">
          <a:xfrm>
            <a:off x="3884354" y="8685692"/>
            <a:ext cx="2972108" cy="456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8B018BA7-2E67-44C0-9D1F-31762841740E}" type="slidenum">
              <a:rPr lang="en-US" sz="1200">
                <a:latin typeface="Times New Roman" pitchFamily="84" charset="0"/>
              </a:rPr>
              <a:pPr algn="r"/>
              <a:t>11</a:t>
            </a:fld>
            <a:endParaRPr lang="en-US" sz="1200">
              <a:latin typeface="Times New Roman" pitchFamily="84" charset="0"/>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2971399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txBox="1">
            <a:spLocks noGrp="1" noChangeArrowheads="1"/>
          </p:cNvSpPr>
          <p:nvPr/>
        </p:nvSpPr>
        <p:spPr bwMode="auto">
          <a:xfrm>
            <a:off x="3884354" y="8685692"/>
            <a:ext cx="2972108" cy="456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547EBB9B-7032-457F-94D1-6D38D7BEF334}" type="slidenum">
              <a:rPr lang="en-US" sz="1200">
                <a:latin typeface="Times New Roman" pitchFamily="84" charset="0"/>
              </a:rPr>
              <a:pPr algn="r"/>
              <a:t>12</a:t>
            </a:fld>
            <a:endParaRPr lang="en-US" sz="1200">
              <a:latin typeface="Times New Roman" pitchFamily="84"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latin typeface="Times New Roman" pitchFamily="84" charset="0"/>
                <a:ea typeface="ＭＳ Ｐゴシック" pitchFamily="84" charset="-128"/>
              </a:rPr>
              <a:t>Answer: C.</a:t>
            </a:r>
            <a:r>
              <a:rPr lang="en-US" baseline="0" dirty="0" smtClean="0">
                <a:latin typeface="Times New Roman" pitchFamily="84" charset="0"/>
                <a:ea typeface="ＭＳ Ｐゴシック" pitchFamily="84" charset="-128"/>
              </a:rPr>
              <a:t> </a:t>
            </a:r>
            <a:r>
              <a:rPr lang="en-US" dirty="0" smtClean="0">
                <a:latin typeface="Times New Roman" pitchFamily="84" charset="0"/>
                <a:ea typeface="ＭＳ Ｐゴシック" pitchFamily="84" charset="-128"/>
              </a:rPr>
              <a:t>All cyanobacteria can perform aerobic photosynthesis, thereby providing glucose. Some can perform nitrogen fixation, adding nitrogen (often as ammonia) to the food web.</a:t>
            </a:r>
          </a:p>
        </p:txBody>
      </p:sp>
    </p:spTree>
    <p:extLst>
      <p:ext uri="{BB962C8B-B14F-4D97-AF65-F5344CB8AC3E}">
        <p14:creationId xmlns:p14="http://schemas.microsoft.com/office/powerpoint/2010/main" val="36310074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txBox="1">
            <a:spLocks noGrp="1" noChangeArrowheads="1"/>
          </p:cNvSpPr>
          <p:nvPr/>
        </p:nvSpPr>
        <p:spPr bwMode="auto">
          <a:xfrm>
            <a:off x="3884354" y="8685692"/>
            <a:ext cx="2972108" cy="456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EB689E1C-9968-4CA2-89C9-2C56975682AB}" type="slidenum">
              <a:rPr lang="en-US" sz="1200">
                <a:latin typeface="Times New Roman" pitchFamily="84" charset="0"/>
              </a:rPr>
              <a:pPr algn="r"/>
              <a:t>13</a:t>
            </a:fld>
            <a:endParaRPr lang="en-US" sz="1200">
              <a:latin typeface="Times New Roman" pitchFamily="84"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23056462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txBox="1">
            <a:spLocks noGrp="1" noChangeArrowheads="1"/>
          </p:cNvSpPr>
          <p:nvPr/>
        </p:nvSpPr>
        <p:spPr bwMode="auto">
          <a:xfrm>
            <a:off x="3884354" y="8685692"/>
            <a:ext cx="2972108" cy="456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E336677C-9E09-417B-93E5-65B292C4904B}" type="slidenum">
              <a:rPr lang="en-US" sz="1200">
                <a:latin typeface="Times New Roman" pitchFamily="84" charset="0"/>
              </a:rPr>
              <a:pPr algn="r"/>
              <a:t>14</a:t>
            </a:fld>
            <a:endParaRPr lang="en-US" sz="1200">
              <a:latin typeface="Times New Roman" pitchFamily="84"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latin typeface="Times New Roman" pitchFamily="84" charset="0"/>
                <a:ea typeface="ＭＳ Ｐゴシック" pitchFamily="84" charset="-128"/>
              </a:rPr>
              <a:t>Answer: D.</a:t>
            </a:r>
            <a:r>
              <a:rPr lang="en-US" baseline="0" dirty="0" smtClean="0">
                <a:latin typeface="Times New Roman" pitchFamily="84" charset="0"/>
                <a:ea typeface="ＭＳ Ｐゴシック" pitchFamily="84" charset="-128"/>
              </a:rPr>
              <a:t> </a:t>
            </a:r>
            <a:r>
              <a:rPr lang="en-US" dirty="0" smtClean="0">
                <a:latin typeface="Times New Roman" pitchFamily="84" charset="0"/>
                <a:ea typeface="ＭＳ Ｐゴシック" pitchFamily="84" charset="-128"/>
              </a:rPr>
              <a:t>The thick, simple cell wall allows crystal violet to remain after rinsing in the Gram-staining process. Students often think that one shape can be only gram-positive or gram-negative, and this is a good chance to discuss that.</a:t>
            </a:r>
          </a:p>
        </p:txBody>
      </p:sp>
    </p:spTree>
    <p:extLst>
      <p:ext uri="{BB962C8B-B14F-4D97-AF65-F5344CB8AC3E}">
        <p14:creationId xmlns:p14="http://schemas.microsoft.com/office/powerpoint/2010/main" val="35878439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884354" y="8685692"/>
            <a:ext cx="2972108" cy="456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BDE58483-B5A2-4FFE-97AC-7FC8834E5746}" type="slidenum">
              <a:rPr lang="en-US" sz="1200">
                <a:latin typeface="Times New Roman" pitchFamily="84" charset="0"/>
              </a:rPr>
              <a:pPr algn="r"/>
              <a:t>15</a:t>
            </a:fld>
            <a:endParaRPr lang="en-US" sz="1200">
              <a:latin typeface="Times New Roman" pitchFamily="84" charset="0"/>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36195301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txBox="1">
            <a:spLocks noGrp="1" noChangeArrowheads="1"/>
          </p:cNvSpPr>
          <p:nvPr/>
        </p:nvSpPr>
        <p:spPr bwMode="auto">
          <a:xfrm>
            <a:off x="3884354" y="8685692"/>
            <a:ext cx="2972108" cy="456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CF649AB1-91B5-4EC7-859C-662B37ABFE52}" type="slidenum">
              <a:rPr lang="en-US" sz="1200">
                <a:latin typeface="Times New Roman" pitchFamily="84" charset="0"/>
              </a:rPr>
              <a:pPr algn="r"/>
              <a:t>16</a:t>
            </a:fld>
            <a:endParaRPr lang="en-US" sz="1200">
              <a:latin typeface="Times New Roman" pitchFamily="84" charset="0"/>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latin typeface="Times New Roman" pitchFamily="84" charset="0"/>
                <a:ea typeface="ＭＳ Ｐゴシック" pitchFamily="84" charset="-128"/>
              </a:rPr>
              <a:t>Answer: C.</a:t>
            </a:r>
            <a:r>
              <a:rPr lang="en-US" baseline="0" dirty="0" smtClean="0">
                <a:latin typeface="Times New Roman" pitchFamily="84" charset="0"/>
                <a:ea typeface="ＭＳ Ｐゴシック" pitchFamily="84" charset="-128"/>
              </a:rPr>
              <a:t> </a:t>
            </a:r>
            <a:r>
              <a:rPr lang="en-US" dirty="0" smtClean="0">
                <a:latin typeface="Times New Roman" pitchFamily="84" charset="0"/>
                <a:ea typeface="ＭＳ Ｐゴシック" pitchFamily="84" charset="-128"/>
              </a:rPr>
              <a:t>Prokaryotes have a nucleoid region only where their DNA is found. It’s important to also discuss that although prokaryotes do not have organelles, they do have ribosomes for protein synthesis.</a:t>
            </a:r>
          </a:p>
        </p:txBody>
      </p:sp>
    </p:spTree>
    <p:extLst>
      <p:ext uri="{BB962C8B-B14F-4D97-AF65-F5344CB8AC3E}">
        <p14:creationId xmlns:p14="http://schemas.microsoft.com/office/powerpoint/2010/main" val="20771249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txBox="1">
            <a:spLocks noGrp="1" noChangeArrowheads="1"/>
          </p:cNvSpPr>
          <p:nvPr/>
        </p:nvSpPr>
        <p:spPr bwMode="auto">
          <a:xfrm>
            <a:off x="3884354" y="8685692"/>
            <a:ext cx="2972108" cy="456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F3AC0CB9-4F9D-44E5-8BE1-CC5A3616FBAE}" type="slidenum">
              <a:rPr lang="en-US" sz="1200">
                <a:latin typeface="Times New Roman" pitchFamily="84" charset="0"/>
              </a:rPr>
              <a:pPr algn="r"/>
              <a:t>17</a:t>
            </a:fld>
            <a:endParaRPr lang="en-US" sz="1200">
              <a:latin typeface="Times New Roman" pitchFamily="84" charset="0"/>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30649576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txBox="1">
            <a:spLocks noGrp="1" noChangeArrowheads="1"/>
          </p:cNvSpPr>
          <p:nvPr/>
        </p:nvSpPr>
        <p:spPr bwMode="auto">
          <a:xfrm>
            <a:off x="3884354" y="8685692"/>
            <a:ext cx="2972108" cy="456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BCDD64BC-C63F-4E3E-95BF-CF7E94799880}" type="slidenum">
              <a:rPr lang="en-US" sz="1200">
                <a:latin typeface="Times New Roman" pitchFamily="84" charset="0"/>
              </a:rPr>
              <a:pPr algn="r"/>
              <a:t>18</a:t>
            </a:fld>
            <a:endParaRPr lang="en-US" sz="1200">
              <a:latin typeface="Times New Roman" pitchFamily="84"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latin typeface="Times New Roman" pitchFamily="84" charset="0"/>
                <a:ea typeface="ＭＳ Ｐゴシック" pitchFamily="84" charset="-128"/>
              </a:rPr>
              <a:t>Answer: C.</a:t>
            </a:r>
            <a:r>
              <a:rPr lang="en-US" baseline="0" dirty="0" smtClean="0">
                <a:latin typeface="Times New Roman" pitchFamily="84" charset="0"/>
                <a:ea typeface="ＭＳ Ｐゴシック" pitchFamily="84" charset="-128"/>
              </a:rPr>
              <a:t> </a:t>
            </a:r>
            <a:r>
              <a:rPr lang="en-US" altLang="en-US" dirty="0" smtClean="0">
                <a:latin typeface="Times New Roman" pitchFamily="84" charset="0"/>
                <a:ea typeface="ＭＳ Ｐゴシック" pitchFamily="84" charset="-128"/>
              </a:rPr>
              <a:t>“H</a:t>
            </a:r>
            <a:r>
              <a:rPr lang="en-US" dirty="0" smtClean="0">
                <a:latin typeface="Times New Roman" pitchFamily="84" charset="0"/>
                <a:ea typeface="ＭＳ Ｐゴシック" pitchFamily="84" charset="-128"/>
              </a:rPr>
              <a:t>alo” means salt.</a:t>
            </a:r>
          </a:p>
        </p:txBody>
      </p:sp>
    </p:spTree>
    <p:extLst>
      <p:ext uri="{BB962C8B-B14F-4D97-AF65-F5344CB8AC3E}">
        <p14:creationId xmlns:p14="http://schemas.microsoft.com/office/powerpoint/2010/main" val="8962589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txBox="1">
            <a:spLocks noGrp="1" noChangeArrowheads="1"/>
          </p:cNvSpPr>
          <p:nvPr/>
        </p:nvSpPr>
        <p:spPr bwMode="auto">
          <a:xfrm>
            <a:off x="3884354" y="8685692"/>
            <a:ext cx="2972108" cy="456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5E240376-9CC3-4069-A7E8-EA9C868C85A2}" type="slidenum">
              <a:rPr lang="en-US" sz="1200">
                <a:latin typeface="Times New Roman" pitchFamily="84" charset="0"/>
              </a:rPr>
              <a:pPr algn="r"/>
              <a:t>19</a:t>
            </a:fld>
            <a:endParaRPr lang="en-US" sz="1200">
              <a:latin typeface="Times New Roman" pitchFamily="84" charset="0"/>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38939701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fld id="{5A32E82F-4F27-4DA9-9AFC-EB5B3EB6FB8B}" type="slidenum">
              <a:rPr lang="en-US" sz="1200" smtClean="0">
                <a:latin typeface="Times New Roman" pitchFamily="84" charset="0"/>
              </a:rPr>
              <a:pPr/>
              <a:t>2</a:t>
            </a:fld>
            <a:endParaRPr lang="en-US" sz="1200" smtClean="0">
              <a:latin typeface="Times New Roman" pitchFamily="84"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latin typeface="Times New Roman" pitchFamily="84" charset="0"/>
                <a:ea typeface="ＭＳ Ｐゴシック" pitchFamily="84" charset="-128"/>
              </a:rPr>
              <a:t>Answer: A.</a:t>
            </a:r>
            <a:r>
              <a:rPr lang="en-US" baseline="0" dirty="0" smtClean="0">
                <a:latin typeface="Times New Roman" pitchFamily="84" charset="0"/>
                <a:ea typeface="ＭＳ Ｐゴシック" pitchFamily="84" charset="-128"/>
              </a:rPr>
              <a:t> </a:t>
            </a:r>
            <a:r>
              <a:rPr lang="en-US" dirty="0" smtClean="0">
                <a:latin typeface="Times New Roman" pitchFamily="84" charset="0"/>
                <a:ea typeface="ＭＳ Ｐゴシック" pitchFamily="84" charset="-128"/>
              </a:rPr>
              <a:t>Many students think that because prokaryotes do not have a nucleus, they do not have DNA, so this question is aimed at this misconception.</a:t>
            </a:r>
          </a:p>
        </p:txBody>
      </p:sp>
    </p:spTree>
    <p:extLst>
      <p:ext uri="{BB962C8B-B14F-4D97-AF65-F5344CB8AC3E}">
        <p14:creationId xmlns:p14="http://schemas.microsoft.com/office/powerpoint/2010/main" val="7347977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txBox="1">
            <a:spLocks noGrp="1" noChangeArrowheads="1"/>
          </p:cNvSpPr>
          <p:nvPr/>
        </p:nvSpPr>
        <p:spPr bwMode="auto">
          <a:xfrm>
            <a:off x="3884354" y="8685692"/>
            <a:ext cx="2972108" cy="456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A0EF6696-840A-443B-908A-9BD08264B284}" type="slidenum">
              <a:rPr lang="en-US" sz="1200">
                <a:latin typeface="Times New Roman" pitchFamily="84" charset="0"/>
              </a:rPr>
              <a:pPr algn="r"/>
              <a:t>20</a:t>
            </a:fld>
            <a:endParaRPr lang="en-US" sz="1200">
              <a:latin typeface="Times New Roman" pitchFamily="84" charset="0"/>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latin typeface="Times New Roman" pitchFamily="84" charset="0"/>
                <a:ea typeface="ＭＳ Ｐゴシック" pitchFamily="84" charset="-128"/>
              </a:rPr>
              <a:t>Answer: C.</a:t>
            </a:r>
            <a:r>
              <a:rPr lang="en-US" baseline="0" dirty="0" smtClean="0">
                <a:latin typeface="Times New Roman" pitchFamily="84" charset="0"/>
                <a:ea typeface="ＭＳ Ｐゴシック" pitchFamily="84" charset="-128"/>
              </a:rPr>
              <a:t> </a:t>
            </a:r>
            <a:r>
              <a:rPr lang="en-US" altLang="en-US" dirty="0" smtClean="0">
                <a:latin typeface="Times New Roman" pitchFamily="84" charset="0"/>
                <a:ea typeface="ＭＳ Ｐゴシック" pitchFamily="84" charset="-128"/>
              </a:rPr>
              <a:t>“P</a:t>
            </a:r>
            <a:r>
              <a:rPr lang="en-US" dirty="0" smtClean="0">
                <a:latin typeface="Times New Roman" pitchFamily="84" charset="0"/>
                <a:ea typeface="ＭＳ Ｐゴシック" pitchFamily="84" charset="-128"/>
              </a:rPr>
              <a:t>hoto” means sunlight, and </a:t>
            </a:r>
            <a:r>
              <a:rPr lang="en-US" altLang="en-US" dirty="0" smtClean="0">
                <a:latin typeface="Times New Roman" pitchFamily="84" charset="0"/>
                <a:ea typeface="ＭＳ Ｐゴシック" pitchFamily="84" charset="-128"/>
              </a:rPr>
              <a:t>“h</a:t>
            </a:r>
            <a:r>
              <a:rPr lang="en-US" dirty="0" smtClean="0">
                <a:latin typeface="Times New Roman" pitchFamily="84" charset="0"/>
                <a:ea typeface="ＭＳ Ｐゴシック" pitchFamily="84" charset="-128"/>
              </a:rPr>
              <a:t>eterotrophy” means they do not get their carbon from CO</a:t>
            </a:r>
            <a:r>
              <a:rPr lang="en-US" baseline="-25000" dirty="0" smtClean="0">
                <a:latin typeface="Times New Roman" pitchFamily="84" charset="0"/>
                <a:ea typeface="ＭＳ Ｐゴシック" pitchFamily="84" charset="-128"/>
              </a:rPr>
              <a:t>2</a:t>
            </a:r>
            <a:r>
              <a:rPr lang="en-US" dirty="0" smtClean="0">
                <a:latin typeface="Times New Roman" pitchFamily="84" charset="0"/>
                <a:ea typeface="ＭＳ Ｐゴシック" pitchFamily="84" charset="-128"/>
              </a:rPr>
              <a:t>.</a:t>
            </a:r>
          </a:p>
        </p:txBody>
      </p:sp>
    </p:spTree>
    <p:extLst>
      <p:ext uri="{BB962C8B-B14F-4D97-AF65-F5344CB8AC3E}">
        <p14:creationId xmlns:p14="http://schemas.microsoft.com/office/powerpoint/2010/main" val="4752927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txBox="1">
            <a:spLocks noGrp="1" noChangeArrowheads="1"/>
          </p:cNvSpPr>
          <p:nvPr/>
        </p:nvSpPr>
        <p:spPr bwMode="auto">
          <a:xfrm>
            <a:off x="3884354" y="8685692"/>
            <a:ext cx="2972108" cy="456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09B6A702-777D-4CCB-8643-7B57B8E3E9D4}" type="slidenum">
              <a:rPr lang="en-US" sz="1200">
                <a:latin typeface="Times New Roman" pitchFamily="84" charset="0"/>
              </a:rPr>
              <a:pPr algn="r"/>
              <a:t>21</a:t>
            </a:fld>
            <a:endParaRPr lang="en-US" sz="1200">
              <a:latin typeface="Times New Roman" pitchFamily="84"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36452874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txBox="1">
            <a:spLocks noGrp="1" noChangeArrowheads="1"/>
          </p:cNvSpPr>
          <p:nvPr/>
        </p:nvSpPr>
        <p:spPr bwMode="auto">
          <a:xfrm>
            <a:off x="3884354" y="8685692"/>
            <a:ext cx="2972108" cy="456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2E811786-6ECF-47B2-9C5E-6EAF93F8B655}" type="slidenum">
              <a:rPr lang="en-US" sz="1200">
                <a:latin typeface="Times New Roman" pitchFamily="84" charset="0"/>
              </a:rPr>
              <a:pPr algn="r"/>
              <a:t>22</a:t>
            </a:fld>
            <a:endParaRPr lang="en-US" sz="1200">
              <a:latin typeface="Times New Roman" pitchFamily="84" charset="0"/>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latin typeface="Times New Roman" pitchFamily="84" charset="0"/>
                <a:ea typeface="ＭＳ Ｐゴシック" pitchFamily="84" charset="-128"/>
              </a:rPr>
              <a:t>Answer: D.</a:t>
            </a:r>
            <a:r>
              <a:rPr lang="en-US" baseline="0" dirty="0" smtClean="0">
                <a:latin typeface="Times New Roman" pitchFamily="84" charset="0"/>
                <a:ea typeface="ＭＳ Ｐゴシック" pitchFamily="84" charset="-128"/>
              </a:rPr>
              <a:t> </a:t>
            </a:r>
            <a:r>
              <a:rPr lang="en-US" altLang="en-US" dirty="0" smtClean="0">
                <a:latin typeface="Times New Roman" pitchFamily="84" charset="0"/>
                <a:ea typeface="ＭＳ Ｐゴシック" pitchFamily="84" charset="-128"/>
              </a:rPr>
              <a:t>Small pockets of the early atmosphere,</a:t>
            </a:r>
            <a:r>
              <a:rPr lang="en-US" altLang="en-US" baseline="0" dirty="0" smtClean="0">
                <a:latin typeface="Times New Roman" pitchFamily="84" charset="0"/>
                <a:ea typeface="ＭＳ Ｐゴシック" pitchFamily="84" charset="-128"/>
              </a:rPr>
              <a:t> such as those near the openings of volcanoes, may have been reducing.</a:t>
            </a:r>
            <a:endParaRPr lang="en-US"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18617311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txBox="1">
            <a:spLocks noGrp="1" noChangeArrowheads="1"/>
          </p:cNvSpPr>
          <p:nvPr/>
        </p:nvSpPr>
        <p:spPr bwMode="auto">
          <a:xfrm>
            <a:off x="3884354" y="8685692"/>
            <a:ext cx="2972108" cy="456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2E811786-6ECF-47B2-9C5E-6EAF93F8B655}" type="slidenum">
              <a:rPr lang="en-US" sz="1200">
                <a:latin typeface="Times New Roman" pitchFamily="84" charset="0"/>
              </a:rPr>
              <a:pPr algn="r"/>
              <a:t>23</a:t>
            </a:fld>
            <a:endParaRPr lang="en-US" sz="1200">
              <a:latin typeface="Times New Roman" pitchFamily="84" charset="0"/>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30600279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txBox="1">
            <a:spLocks noGrp="1" noChangeArrowheads="1"/>
          </p:cNvSpPr>
          <p:nvPr/>
        </p:nvSpPr>
        <p:spPr bwMode="auto">
          <a:xfrm>
            <a:off x="3884354" y="8685692"/>
            <a:ext cx="2972108" cy="456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B73D15BD-371F-4252-8F9F-FB6C9DBF61EB}" type="slidenum">
              <a:rPr lang="en-US" sz="1200">
                <a:latin typeface="Times New Roman" pitchFamily="84" charset="0"/>
              </a:rPr>
              <a:pPr algn="r"/>
              <a:t>24</a:t>
            </a:fld>
            <a:endParaRPr lang="en-US" sz="1200">
              <a:latin typeface="Times New Roman" pitchFamily="84" charset="0"/>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latin typeface="Times New Roman" pitchFamily="84" charset="0"/>
                <a:ea typeface="ＭＳ Ｐゴシック" pitchFamily="84" charset="-128"/>
              </a:rPr>
              <a:t>Answer: E.</a:t>
            </a:r>
          </a:p>
        </p:txBody>
      </p:sp>
    </p:spTree>
    <p:extLst>
      <p:ext uri="{BB962C8B-B14F-4D97-AF65-F5344CB8AC3E}">
        <p14:creationId xmlns:p14="http://schemas.microsoft.com/office/powerpoint/2010/main" val="42520447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txBox="1">
            <a:spLocks noGrp="1" noChangeArrowheads="1"/>
          </p:cNvSpPr>
          <p:nvPr/>
        </p:nvSpPr>
        <p:spPr bwMode="auto">
          <a:xfrm>
            <a:off x="3884354" y="8685692"/>
            <a:ext cx="2972108" cy="456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B73D15BD-371F-4252-8F9F-FB6C9DBF61EB}" type="slidenum">
              <a:rPr lang="en-US" sz="1200">
                <a:latin typeface="Times New Roman" pitchFamily="84" charset="0"/>
              </a:rPr>
              <a:pPr algn="r"/>
              <a:t>25</a:t>
            </a:fld>
            <a:endParaRPr lang="en-US" sz="1200">
              <a:latin typeface="Times New Roman" pitchFamily="84" charset="0"/>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41849324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txBox="1">
            <a:spLocks noGrp="1" noChangeArrowheads="1"/>
          </p:cNvSpPr>
          <p:nvPr/>
        </p:nvSpPr>
        <p:spPr bwMode="auto">
          <a:xfrm>
            <a:off x="3884354" y="8685692"/>
            <a:ext cx="2972108" cy="456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052F3EEE-AA50-4A0E-AD85-81C6B7B999A6}" type="slidenum">
              <a:rPr lang="en-US" sz="1200">
                <a:latin typeface="Times New Roman" pitchFamily="84" charset="0"/>
              </a:rPr>
              <a:pPr algn="r"/>
              <a:t>26</a:t>
            </a:fld>
            <a:endParaRPr lang="en-US" sz="1200">
              <a:latin typeface="Times New Roman" pitchFamily="84" charset="0"/>
            </a:endParaRPr>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latin typeface="Times New Roman" pitchFamily="84" charset="0"/>
                <a:ea typeface="ＭＳ Ｐゴシック" pitchFamily="84" charset="-128"/>
              </a:rPr>
              <a:t>Answer: D.</a:t>
            </a:r>
            <a:r>
              <a:rPr lang="en-US" baseline="0" dirty="0" smtClean="0">
                <a:latin typeface="Times New Roman" pitchFamily="84" charset="0"/>
                <a:ea typeface="ＭＳ Ｐゴシック" pitchFamily="84" charset="-128"/>
              </a:rPr>
              <a:t> </a:t>
            </a:r>
            <a:r>
              <a:rPr lang="en-US" altLang="en-US" dirty="0" err="1" smtClean="0">
                <a:latin typeface="Times New Roman" pitchFamily="84" charset="0"/>
                <a:ea typeface="ＭＳ Ｐゴシック" pitchFamily="84" charset="-128"/>
              </a:rPr>
              <a:t>Stromatolites</a:t>
            </a:r>
            <a:r>
              <a:rPr lang="en-US" altLang="en-US" dirty="0" smtClean="0">
                <a:latin typeface="Times New Roman" pitchFamily="84" charset="0"/>
                <a:ea typeface="ＭＳ Ｐゴシック" pitchFamily="84" charset="-128"/>
              </a:rPr>
              <a:t> are layered rocks that form from the activities of certain prokaryotes</a:t>
            </a:r>
            <a:r>
              <a:rPr lang="en-US" dirty="0" smtClean="0">
                <a:latin typeface="Times New Roman" pitchFamily="84" charset="0"/>
                <a:ea typeface="ＭＳ Ｐゴシック" pitchFamily="84" charset="-128"/>
              </a:rPr>
              <a:t>.</a:t>
            </a:r>
          </a:p>
        </p:txBody>
      </p:sp>
    </p:spTree>
    <p:extLst>
      <p:ext uri="{BB962C8B-B14F-4D97-AF65-F5344CB8AC3E}">
        <p14:creationId xmlns:p14="http://schemas.microsoft.com/office/powerpoint/2010/main" val="298704934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txBox="1">
            <a:spLocks noGrp="1" noChangeArrowheads="1"/>
          </p:cNvSpPr>
          <p:nvPr/>
        </p:nvSpPr>
        <p:spPr bwMode="auto">
          <a:xfrm>
            <a:off x="3884354" y="8685692"/>
            <a:ext cx="2972108" cy="456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052F3EEE-AA50-4A0E-AD85-81C6B7B999A6}" type="slidenum">
              <a:rPr lang="en-US" sz="1200">
                <a:latin typeface="Times New Roman" pitchFamily="84" charset="0"/>
              </a:rPr>
              <a:pPr algn="r"/>
              <a:t>27</a:t>
            </a:fld>
            <a:endParaRPr lang="en-US" sz="1200">
              <a:latin typeface="Times New Roman" pitchFamily="84" charset="0"/>
            </a:endParaRPr>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5548680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txBox="1">
            <a:spLocks noGrp="1" noChangeArrowheads="1"/>
          </p:cNvSpPr>
          <p:nvPr/>
        </p:nvSpPr>
        <p:spPr bwMode="auto">
          <a:xfrm>
            <a:off x="3884354" y="8685692"/>
            <a:ext cx="2972108" cy="456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4A53A99C-EE9F-42F1-93FC-7CC5473B881E}" type="slidenum">
              <a:rPr lang="en-US" sz="1200">
                <a:latin typeface="Times New Roman" pitchFamily="84" charset="0"/>
              </a:rPr>
              <a:pPr algn="r"/>
              <a:t>28</a:t>
            </a:fld>
            <a:endParaRPr lang="en-US" sz="1200">
              <a:latin typeface="Times New Roman" pitchFamily="84" charset="0"/>
            </a:endParaRP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latin typeface="Times New Roman" pitchFamily="84" charset="0"/>
                <a:ea typeface="ＭＳ Ｐゴシック" pitchFamily="84" charset="-128"/>
              </a:rPr>
              <a:t>Answer: C.</a:t>
            </a:r>
            <a:r>
              <a:rPr lang="en-US" baseline="0" dirty="0" smtClean="0">
                <a:latin typeface="Times New Roman" pitchFamily="84" charset="0"/>
                <a:ea typeface="ＭＳ Ｐゴシック" pitchFamily="84" charset="-128"/>
              </a:rPr>
              <a:t> </a:t>
            </a:r>
            <a:r>
              <a:rPr lang="en-US" altLang="en-US" dirty="0" smtClean="0">
                <a:latin typeface="Times New Roman" pitchFamily="84" charset="0"/>
                <a:ea typeface="ＭＳ Ｐゴシック" pitchFamily="84" charset="-128"/>
              </a:rPr>
              <a:t>The flagella</a:t>
            </a:r>
            <a:r>
              <a:rPr lang="en-US" altLang="en-US" baseline="0" dirty="0" smtClean="0">
                <a:latin typeface="Times New Roman" pitchFamily="84" charset="0"/>
                <a:ea typeface="ＭＳ Ｐゴシック" pitchFamily="84" charset="-128"/>
              </a:rPr>
              <a:t> of the three groups perform similar functions but are not related.</a:t>
            </a:r>
            <a:endParaRPr lang="en-US"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13229728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txBox="1">
            <a:spLocks noGrp="1" noChangeArrowheads="1"/>
          </p:cNvSpPr>
          <p:nvPr/>
        </p:nvSpPr>
        <p:spPr bwMode="auto">
          <a:xfrm>
            <a:off x="3884354" y="8685692"/>
            <a:ext cx="2972108" cy="456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4A53A99C-EE9F-42F1-93FC-7CC5473B881E}" type="slidenum">
              <a:rPr lang="en-US" sz="1200">
                <a:latin typeface="Times New Roman" pitchFamily="84" charset="0"/>
              </a:rPr>
              <a:pPr algn="r"/>
              <a:t>29</a:t>
            </a:fld>
            <a:endParaRPr lang="en-US" sz="1200">
              <a:latin typeface="Times New Roman" pitchFamily="84" charset="0"/>
            </a:endParaRP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36363153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txBox="1">
            <a:spLocks noGrp="1" noChangeArrowheads="1"/>
          </p:cNvSpPr>
          <p:nvPr/>
        </p:nvSpPr>
        <p:spPr bwMode="auto">
          <a:xfrm>
            <a:off x="3884354" y="8685692"/>
            <a:ext cx="2972108" cy="456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61D35481-15A3-4795-A8D9-ECA4571A3018}" type="slidenum">
              <a:rPr lang="en-US" sz="1200">
                <a:latin typeface="Times New Roman" pitchFamily="84" charset="0"/>
              </a:rPr>
              <a:pPr algn="r"/>
              <a:t>3</a:t>
            </a:fld>
            <a:endParaRPr lang="en-US" sz="1200">
              <a:latin typeface="Times New Roman" pitchFamily="84"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92885941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txBox="1">
            <a:spLocks noGrp="1" noChangeArrowheads="1"/>
          </p:cNvSpPr>
          <p:nvPr/>
        </p:nvSpPr>
        <p:spPr bwMode="auto">
          <a:xfrm>
            <a:off x="3884354" y="8685692"/>
            <a:ext cx="2972108" cy="456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F5F47AD9-4A4D-49F2-817A-F0F0A5382F4B}" type="slidenum">
              <a:rPr lang="en-US" sz="1200">
                <a:latin typeface="Times New Roman" pitchFamily="84" charset="0"/>
              </a:rPr>
              <a:pPr algn="r"/>
              <a:t>30</a:t>
            </a:fld>
            <a:endParaRPr lang="en-US" sz="1200">
              <a:latin typeface="Times New Roman" pitchFamily="84" charset="0"/>
            </a:endParaRPr>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latin typeface="Times New Roman" pitchFamily="84" charset="0"/>
                <a:ea typeface="ＭＳ Ｐゴシック" pitchFamily="84" charset="-128"/>
              </a:rPr>
              <a:t>Answer: B. Because the prokaryote doubles every 20 minutes, after 60 minutes there would be 8, after </a:t>
            </a:r>
            <a:r>
              <a:rPr lang="en-US" altLang="en-US" baseline="0" dirty="0" smtClean="0">
                <a:latin typeface="Times New Roman" pitchFamily="84" charset="0"/>
                <a:ea typeface="ＭＳ Ｐゴシック" pitchFamily="84" charset="-128"/>
              </a:rPr>
              <a:t>120 minutes, 64, and after 180 minutes, 512.</a:t>
            </a:r>
            <a:endParaRPr lang="en-US"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59717104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txBox="1">
            <a:spLocks noGrp="1" noChangeArrowheads="1"/>
          </p:cNvSpPr>
          <p:nvPr/>
        </p:nvSpPr>
        <p:spPr bwMode="auto">
          <a:xfrm>
            <a:off x="3884354" y="8685692"/>
            <a:ext cx="2972108" cy="456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F5F47AD9-4A4D-49F2-817A-F0F0A5382F4B}" type="slidenum">
              <a:rPr lang="en-US" sz="1200">
                <a:latin typeface="Times New Roman" pitchFamily="84" charset="0"/>
              </a:rPr>
              <a:pPr algn="r"/>
              <a:t>31</a:t>
            </a:fld>
            <a:endParaRPr lang="en-US" sz="1200">
              <a:latin typeface="Times New Roman" pitchFamily="84" charset="0"/>
            </a:endParaRPr>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287042725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txBox="1">
            <a:spLocks noGrp="1" noChangeArrowheads="1"/>
          </p:cNvSpPr>
          <p:nvPr/>
        </p:nvSpPr>
        <p:spPr bwMode="auto">
          <a:xfrm>
            <a:off x="3884354" y="8685692"/>
            <a:ext cx="2972108" cy="456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8A8892C8-4E2C-46DF-9B1F-6AC4116EF179}" type="slidenum">
              <a:rPr lang="en-US" sz="1200">
                <a:latin typeface="Times New Roman" pitchFamily="84" charset="0"/>
              </a:rPr>
              <a:pPr algn="r"/>
              <a:t>32</a:t>
            </a:fld>
            <a:endParaRPr lang="en-US" sz="1200">
              <a:latin typeface="Times New Roman" pitchFamily="84" charset="0"/>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latin typeface="Times New Roman" pitchFamily="84" charset="0"/>
                <a:ea typeface="ＭＳ Ｐゴシック" pitchFamily="84" charset="-128"/>
              </a:rPr>
              <a:t>Answer: D.</a:t>
            </a:r>
            <a:r>
              <a:rPr lang="en-US" baseline="0" dirty="0" smtClean="0">
                <a:latin typeface="Times New Roman" pitchFamily="84" charset="0"/>
                <a:ea typeface="ＭＳ Ｐゴシック" pitchFamily="84" charset="-128"/>
              </a:rPr>
              <a:t> </a:t>
            </a:r>
            <a:r>
              <a:rPr lang="en-US" altLang="en-US" dirty="0" smtClean="0">
                <a:latin typeface="Times New Roman" pitchFamily="84" charset="0"/>
                <a:ea typeface="ＭＳ Ｐゴシック" pitchFamily="84" charset="-128"/>
              </a:rPr>
              <a:t>Transduction</a:t>
            </a:r>
            <a:r>
              <a:rPr lang="en-US" altLang="en-US" baseline="0" dirty="0" smtClean="0">
                <a:latin typeface="Times New Roman" pitchFamily="84" charset="0"/>
                <a:ea typeface="ＭＳ Ｐゴシック" pitchFamily="84" charset="-128"/>
              </a:rPr>
              <a:t> is the process by which bacteriophages carry prokaryotic genes from one host cell to another, generally resulting from accidents during the phage replicative cycle.</a:t>
            </a:r>
            <a:endParaRPr lang="en-US"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391179606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txBox="1">
            <a:spLocks noGrp="1" noChangeArrowheads="1"/>
          </p:cNvSpPr>
          <p:nvPr/>
        </p:nvSpPr>
        <p:spPr bwMode="auto">
          <a:xfrm>
            <a:off x="3884354" y="8685692"/>
            <a:ext cx="2972108" cy="456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8A8892C8-4E2C-46DF-9B1F-6AC4116EF179}" type="slidenum">
              <a:rPr lang="en-US" sz="1200">
                <a:latin typeface="Times New Roman" pitchFamily="84" charset="0"/>
              </a:rPr>
              <a:pPr algn="r"/>
              <a:t>33</a:t>
            </a:fld>
            <a:endParaRPr lang="en-US" sz="1200">
              <a:latin typeface="Times New Roman" pitchFamily="84" charset="0"/>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54573448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txBox="1">
            <a:spLocks noGrp="1" noChangeArrowheads="1"/>
          </p:cNvSpPr>
          <p:nvPr/>
        </p:nvSpPr>
        <p:spPr bwMode="auto">
          <a:xfrm>
            <a:off x="3884354" y="8685692"/>
            <a:ext cx="2972108" cy="456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3A8010A6-0FF9-47E3-8C24-DC861DFC2AF7}" type="slidenum">
              <a:rPr lang="en-US" sz="1200">
                <a:latin typeface="Times New Roman" pitchFamily="84" charset="0"/>
              </a:rPr>
              <a:pPr algn="r"/>
              <a:t>34</a:t>
            </a:fld>
            <a:endParaRPr lang="en-US" sz="1200">
              <a:latin typeface="Times New Roman" pitchFamily="84" charset="0"/>
            </a:endParaRP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latin typeface="Times New Roman" pitchFamily="84" charset="0"/>
                <a:ea typeface="ＭＳ Ｐゴシック" pitchFamily="84" charset="-128"/>
              </a:rPr>
              <a:t>Answer: C.</a:t>
            </a:r>
            <a:r>
              <a:rPr lang="en-US" baseline="0" dirty="0" smtClean="0">
                <a:latin typeface="Times New Roman" pitchFamily="84" charset="0"/>
                <a:ea typeface="ＭＳ Ｐゴシック" pitchFamily="84" charset="-128"/>
              </a:rPr>
              <a:t> </a:t>
            </a:r>
            <a:r>
              <a:rPr lang="en-US" dirty="0" smtClean="0">
                <a:latin typeface="Times New Roman" pitchFamily="84" charset="0"/>
                <a:ea typeface="ＭＳ Ｐゴシック" pitchFamily="84" charset="-128"/>
              </a:rPr>
              <a:t>Mycoplasma are the only bacteria known to lack cell walls.</a:t>
            </a:r>
          </a:p>
        </p:txBody>
      </p:sp>
    </p:spTree>
    <p:extLst>
      <p:ext uri="{BB962C8B-B14F-4D97-AF65-F5344CB8AC3E}">
        <p14:creationId xmlns:p14="http://schemas.microsoft.com/office/powerpoint/2010/main" val="16400552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txBox="1">
            <a:spLocks noGrp="1" noChangeArrowheads="1"/>
          </p:cNvSpPr>
          <p:nvPr/>
        </p:nvSpPr>
        <p:spPr bwMode="auto">
          <a:xfrm>
            <a:off x="3884354" y="8685692"/>
            <a:ext cx="2972108" cy="456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3A8010A6-0FF9-47E3-8C24-DC861DFC2AF7}" type="slidenum">
              <a:rPr lang="en-US" sz="1200">
                <a:latin typeface="Times New Roman" pitchFamily="84" charset="0"/>
              </a:rPr>
              <a:pPr algn="r"/>
              <a:t>35</a:t>
            </a:fld>
            <a:endParaRPr lang="en-US" sz="1200">
              <a:latin typeface="Times New Roman" pitchFamily="84" charset="0"/>
            </a:endParaRP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187934402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txBox="1">
            <a:spLocks noGrp="1" noChangeArrowheads="1"/>
          </p:cNvSpPr>
          <p:nvPr/>
        </p:nvSpPr>
        <p:spPr bwMode="auto">
          <a:xfrm>
            <a:off x="3884354" y="8685692"/>
            <a:ext cx="2972108" cy="456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68A8C70A-84A8-44B9-9BD2-F13D90BFD2BE}" type="slidenum">
              <a:rPr lang="en-US" sz="1200">
                <a:latin typeface="Times New Roman" pitchFamily="84" charset="0"/>
              </a:rPr>
              <a:pPr algn="r"/>
              <a:t>36</a:t>
            </a:fld>
            <a:endParaRPr lang="en-US" sz="1200">
              <a:latin typeface="Times New Roman" pitchFamily="84" charset="0"/>
            </a:endParaRP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latin typeface="Times New Roman" pitchFamily="84" charset="0"/>
                <a:ea typeface="ＭＳ Ｐゴシック" pitchFamily="84" charset="-128"/>
              </a:rPr>
              <a:t>Answer: B.</a:t>
            </a:r>
            <a:r>
              <a:rPr lang="en-US" baseline="0" dirty="0" smtClean="0">
                <a:latin typeface="Times New Roman" pitchFamily="84" charset="0"/>
                <a:ea typeface="ＭＳ Ｐゴシック" pitchFamily="84" charset="-128"/>
              </a:rPr>
              <a:t> </a:t>
            </a:r>
            <a:r>
              <a:rPr lang="en-US" altLang="en-US" dirty="0" smtClean="0">
                <a:latin typeface="Times New Roman" pitchFamily="84" charset="0"/>
                <a:ea typeface="ＭＳ Ｐゴシック" pitchFamily="84" charset="-128"/>
              </a:rPr>
              <a:t>Sunlight doesn’t penetrate to</a:t>
            </a:r>
            <a:r>
              <a:rPr lang="en-US" altLang="en-US" baseline="0" dirty="0" smtClean="0">
                <a:latin typeface="Times New Roman" pitchFamily="84" charset="0"/>
                <a:ea typeface="ＭＳ Ｐゴシック" pitchFamily="84" charset="-128"/>
              </a:rPr>
              <a:t> the deep ocean floor.</a:t>
            </a:r>
            <a:endParaRPr lang="en-US"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335371377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txBox="1">
            <a:spLocks noGrp="1" noChangeArrowheads="1"/>
          </p:cNvSpPr>
          <p:nvPr/>
        </p:nvSpPr>
        <p:spPr bwMode="auto">
          <a:xfrm>
            <a:off x="3884354" y="8685692"/>
            <a:ext cx="2972108" cy="456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68A8C70A-84A8-44B9-9BD2-F13D90BFD2BE}" type="slidenum">
              <a:rPr lang="en-US" sz="1200">
                <a:latin typeface="Times New Roman" pitchFamily="84" charset="0"/>
              </a:rPr>
              <a:pPr algn="r"/>
              <a:t>37</a:t>
            </a:fld>
            <a:endParaRPr lang="en-US" sz="1200">
              <a:latin typeface="Times New Roman" pitchFamily="84" charset="0"/>
            </a:endParaRP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328893440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txBox="1">
            <a:spLocks noGrp="1" noChangeArrowheads="1"/>
          </p:cNvSpPr>
          <p:nvPr/>
        </p:nvSpPr>
        <p:spPr bwMode="auto">
          <a:xfrm>
            <a:off x="3884354" y="8685692"/>
            <a:ext cx="2972108" cy="456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9824AE5F-908C-48AD-B41D-3EEA6D555498}" type="slidenum">
              <a:rPr lang="en-US" sz="1200">
                <a:latin typeface="Times New Roman" pitchFamily="84" charset="0"/>
              </a:rPr>
              <a:pPr algn="r"/>
              <a:t>38</a:t>
            </a:fld>
            <a:endParaRPr lang="en-US" sz="1200">
              <a:latin typeface="Times New Roman" pitchFamily="84" charset="0"/>
            </a:endParaRPr>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latin typeface="Times New Roman" pitchFamily="84" charset="0"/>
                <a:ea typeface="ＭＳ Ｐゴシック" pitchFamily="84" charset="-128"/>
              </a:rPr>
              <a:t>Answer: C.</a:t>
            </a:r>
            <a:r>
              <a:rPr lang="en-US" baseline="0" dirty="0" smtClean="0">
                <a:latin typeface="Times New Roman" pitchFamily="84" charset="0"/>
                <a:ea typeface="ＭＳ Ｐゴシック" pitchFamily="84" charset="-128"/>
              </a:rPr>
              <a:t> </a:t>
            </a:r>
            <a:r>
              <a:rPr lang="en-US" altLang="en-US" dirty="0" smtClean="0">
                <a:latin typeface="Times New Roman" pitchFamily="84" charset="0"/>
                <a:ea typeface="ＭＳ Ｐゴシック" pitchFamily="84" charset="-128"/>
              </a:rPr>
              <a:t>Endotoxins are lipopolysaccharide components of the outer membranes of gram-negative bacteria.</a:t>
            </a:r>
            <a:endParaRPr lang="en-US"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315308169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txBox="1">
            <a:spLocks noGrp="1" noChangeArrowheads="1"/>
          </p:cNvSpPr>
          <p:nvPr/>
        </p:nvSpPr>
        <p:spPr bwMode="auto">
          <a:xfrm>
            <a:off x="3884354" y="8685692"/>
            <a:ext cx="2972108" cy="456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9824AE5F-908C-48AD-B41D-3EEA6D555498}" type="slidenum">
              <a:rPr lang="en-US" sz="1200">
                <a:latin typeface="Times New Roman" pitchFamily="84" charset="0"/>
              </a:rPr>
              <a:pPr algn="r"/>
              <a:t>39</a:t>
            </a:fld>
            <a:endParaRPr lang="en-US" sz="1200">
              <a:latin typeface="Times New Roman" pitchFamily="84" charset="0"/>
            </a:endParaRPr>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42844743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884354" y="8685692"/>
            <a:ext cx="2972108" cy="456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FB4AA2F2-1B71-48B1-8D11-13A33CFF27CC}" type="slidenum">
              <a:rPr lang="en-US" sz="1200">
                <a:latin typeface="Times New Roman" pitchFamily="84" charset="0"/>
              </a:rPr>
              <a:pPr algn="r"/>
              <a:t>4</a:t>
            </a:fld>
            <a:endParaRPr lang="en-US" sz="1200">
              <a:latin typeface="Times New Roman" pitchFamily="84"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latin typeface="Times New Roman" pitchFamily="84" charset="0"/>
                <a:ea typeface="ＭＳ Ｐゴシック" pitchFamily="84" charset="-128"/>
              </a:rPr>
              <a:t>Answer: C.</a:t>
            </a:r>
            <a:r>
              <a:rPr lang="en-US" baseline="0" dirty="0" smtClean="0">
                <a:latin typeface="Times New Roman" pitchFamily="84" charset="0"/>
                <a:ea typeface="ＭＳ Ｐゴシック" pitchFamily="84" charset="-128"/>
              </a:rPr>
              <a:t> </a:t>
            </a:r>
            <a:r>
              <a:rPr lang="en-US" dirty="0" smtClean="0">
                <a:latin typeface="Times New Roman" pitchFamily="84" charset="0"/>
                <a:ea typeface="ＭＳ Ｐゴシック" pitchFamily="84" charset="-128"/>
              </a:rPr>
              <a:t>This question is aimed at Concept 24.5. Many students think that all prokaryotes are harmful, especially because many products are advertised to kill bacteria. This question is designed to lead to a discussion of the many helpful bacteria.</a:t>
            </a:r>
          </a:p>
        </p:txBody>
      </p:sp>
    </p:spTree>
    <p:extLst>
      <p:ext uri="{BB962C8B-B14F-4D97-AF65-F5344CB8AC3E}">
        <p14:creationId xmlns:p14="http://schemas.microsoft.com/office/powerpoint/2010/main" val="93393984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txBox="1">
            <a:spLocks noGrp="1" noChangeArrowheads="1"/>
          </p:cNvSpPr>
          <p:nvPr/>
        </p:nvSpPr>
        <p:spPr bwMode="auto">
          <a:xfrm>
            <a:off x="3884354" y="8685692"/>
            <a:ext cx="2972108" cy="456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ECB36153-918D-48DA-B633-4A91E287FF04}" type="slidenum">
              <a:rPr lang="en-US" sz="1200">
                <a:latin typeface="Times New Roman" pitchFamily="84" charset="0"/>
              </a:rPr>
              <a:pPr algn="r"/>
              <a:t>40</a:t>
            </a:fld>
            <a:endParaRPr lang="en-US" sz="1200">
              <a:latin typeface="Times New Roman" pitchFamily="84" charset="0"/>
            </a:endParaRPr>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latin typeface="Times New Roman" pitchFamily="84" charset="0"/>
                <a:ea typeface="ＭＳ Ｐゴシック" pitchFamily="84" charset="-128"/>
              </a:rPr>
              <a:t>Answer: E.</a:t>
            </a:r>
            <a:r>
              <a:rPr lang="en-US" baseline="0" dirty="0" smtClean="0">
                <a:latin typeface="Times New Roman" pitchFamily="84" charset="0"/>
                <a:ea typeface="ＭＳ Ｐゴシック" pitchFamily="84" charset="-128"/>
              </a:rPr>
              <a:t> </a:t>
            </a:r>
            <a:r>
              <a:rPr lang="en-US" altLang="en-US" dirty="0" smtClean="0">
                <a:latin typeface="Times New Roman" pitchFamily="84" charset="0"/>
                <a:ea typeface="ＭＳ Ｐゴシック" pitchFamily="84" charset="-128"/>
              </a:rPr>
              <a:t>All of the above are correct.</a:t>
            </a:r>
            <a:endParaRPr lang="en-US"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426685731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txBox="1">
            <a:spLocks noGrp="1" noChangeArrowheads="1"/>
          </p:cNvSpPr>
          <p:nvPr/>
        </p:nvSpPr>
        <p:spPr bwMode="auto">
          <a:xfrm>
            <a:off x="3884354" y="8685692"/>
            <a:ext cx="2972108" cy="456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ECB36153-918D-48DA-B633-4A91E287FF04}" type="slidenum">
              <a:rPr lang="en-US" sz="1200">
                <a:latin typeface="Times New Roman" pitchFamily="84" charset="0"/>
              </a:rPr>
              <a:pPr algn="r"/>
              <a:t>41</a:t>
            </a:fld>
            <a:endParaRPr lang="en-US" sz="1200">
              <a:latin typeface="Times New Roman" pitchFamily="84" charset="0"/>
            </a:endParaRPr>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9009436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txBox="1">
            <a:spLocks noGrp="1" noChangeArrowheads="1"/>
          </p:cNvSpPr>
          <p:nvPr/>
        </p:nvSpPr>
        <p:spPr bwMode="auto">
          <a:xfrm>
            <a:off x="3884354" y="8685692"/>
            <a:ext cx="2972108" cy="456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A9F6A2C8-076F-4870-AC07-0ECFA8F270B1}" type="slidenum">
              <a:rPr lang="en-US" sz="1200">
                <a:latin typeface="Times New Roman" pitchFamily="84" charset="0"/>
              </a:rPr>
              <a:pPr algn="r"/>
              <a:t>5</a:t>
            </a:fld>
            <a:endParaRPr lang="en-US" sz="1200">
              <a:latin typeface="Times New Roman" pitchFamily="84" charset="0"/>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41258810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txBox="1">
            <a:spLocks noGrp="1" noChangeArrowheads="1"/>
          </p:cNvSpPr>
          <p:nvPr/>
        </p:nvSpPr>
        <p:spPr bwMode="auto">
          <a:xfrm>
            <a:off x="3884354" y="8685692"/>
            <a:ext cx="2972108" cy="456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3864B557-469B-4A1A-85AD-8397A265B81A}" type="slidenum">
              <a:rPr lang="en-US" sz="1200">
                <a:latin typeface="Times New Roman" pitchFamily="84" charset="0"/>
              </a:rPr>
              <a:pPr algn="r"/>
              <a:t>6</a:t>
            </a:fld>
            <a:endParaRPr lang="en-US" sz="1200">
              <a:latin typeface="Times New Roman" pitchFamily="84" charset="0"/>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latin typeface="Times New Roman" pitchFamily="84" charset="0"/>
                <a:ea typeface="ＭＳ Ｐゴシック" pitchFamily="84" charset="-128"/>
              </a:rPr>
              <a:t>Answer: E. F plasmids are F factors in plasmid form; F factors are pieces of DNA required for the production of </a:t>
            </a:r>
            <a:r>
              <a:rPr lang="en-US" dirty="0" err="1" smtClean="0">
                <a:latin typeface="Times New Roman" pitchFamily="84" charset="0"/>
                <a:ea typeface="ＭＳ Ｐゴシック" pitchFamily="84" charset="-128"/>
              </a:rPr>
              <a:t>pili</a:t>
            </a:r>
            <a:r>
              <a:rPr lang="en-US" dirty="0" smtClean="0">
                <a:latin typeface="Times New Roman" pitchFamily="84" charset="0"/>
                <a:ea typeface="ＭＳ Ｐゴシック" pitchFamily="84" charset="-128"/>
              </a:rPr>
              <a:t>. F</a:t>
            </a:r>
            <a:r>
              <a:rPr lang="en-US" baseline="30000" dirty="0" smtClean="0">
                <a:latin typeface="Times New Roman" pitchFamily="84" charset="0"/>
                <a:ea typeface="ＭＳ Ｐゴシック" pitchFamily="84" charset="-128"/>
              </a:rPr>
              <a:t>+ </a:t>
            </a:r>
            <a:r>
              <a:rPr lang="en-US" dirty="0" smtClean="0">
                <a:latin typeface="Times New Roman" pitchFamily="84" charset="0"/>
                <a:ea typeface="ＭＳ Ｐゴシック" pitchFamily="84" charset="-128"/>
              </a:rPr>
              <a:t>cells are DNA donors during conjugation.</a:t>
            </a:r>
            <a:endParaRPr lang="en-US" baseline="30000"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13163405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txBox="1">
            <a:spLocks noGrp="1" noChangeArrowheads="1"/>
          </p:cNvSpPr>
          <p:nvPr/>
        </p:nvSpPr>
        <p:spPr bwMode="auto">
          <a:xfrm>
            <a:off x="3884354" y="8685692"/>
            <a:ext cx="2972108" cy="456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5416B09B-DE33-4E62-BDA2-FD85F6E6848F}" type="slidenum">
              <a:rPr lang="en-US" sz="1200">
                <a:latin typeface="Times New Roman" pitchFamily="84" charset="0"/>
              </a:rPr>
              <a:pPr algn="r"/>
              <a:t>7</a:t>
            </a:fld>
            <a:endParaRPr lang="en-US" sz="1200">
              <a:latin typeface="Times New Roman" pitchFamily="84"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baseline="3000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32411346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txBox="1">
            <a:spLocks noGrp="1" noChangeArrowheads="1"/>
          </p:cNvSpPr>
          <p:nvPr/>
        </p:nvSpPr>
        <p:spPr bwMode="auto">
          <a:xfrm>
            <a:off x="3884354" y="8685692"/>
            <a:ext cx="2972108" cy="456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ED149408-F653-4CF2-90AE-61C5E933650B}" type="slidenum">
              <a:rPr lang="en-US" sz="1200">
                <a:latin typeface="Times New Roman" pitchFamily="84" charset="0"/>
              </a:rPr>
              <a:pPr algn="r"/>
              <a:t>8</a:t>
            </a:fld>
            <a:endParaRPr lang="en-US" sz="1200">
              <a:latin typeface="Times New Roman" pitchFamily="84"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latin typeface="Times New Roman" pitchFamily="84" charset="0"/>
                <a:ea typeface="ＭＳ Ｐゴシック" pitchFamily="84" charset="-128"/>
              </a:rPr>
              <a:t>Answer: E</a:t>
            </a:r>
          </a:p>
        </p:txBody>
      </p:sp>
    </p:spTree>
    <p:extLst>
      <p:ext uri="{BB962C8B-B14F-4D97-AF65-F5344CB8AC3E}">
        <p14:creationId xmlns:p14="http://schemas.microsoft.com/office/powerpoint/2010/main" val="35100233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txBox="1">
            <a:spLocks noGrp="1" noChangeArrowheads="1"/>
          </p:cNvSpPr>
          <p:nvPr/>
        </p:nvSpPr>
        <p:spPr bwMode="auto">
          <a:xfrm>
            <a:off x="3884354" y="8685692"/>
            <a:ext cx="2972108" cy="456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fld id="{4E94D710-E1C6-4057-99DF-7141C706DFF0}" type="slidenum">
              <a:rPr lang="en-US" sz="1200">
                <a:latin typeface="Times New Roman" pitchFamily="84" charset="0"/>
              </a:rPr>
              <a:pPr algn="r"/>
              <a:t>9</a:t>
            </a:fld>
            <a:endParaRPr lang="en-US" sz="1200">
              <a:latin typeface="Times New Roman" pitchFamily="84"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34568847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t="-1" b="29966"/>
          <a:stretch/>
        </p:blipFill>
        <p:spPr>
          <a:xfrm>
            <a:off x="0" y="1006891"/>
            <a:ext cx="9144000" cy="5308183"/>
          </a:xfrm>
          <a:prstGeom prst="rect">
            <a:avLst/>
          </a:prstGeom>
        </p:spPr>
      </p:pic>
      <p:sp>
        <p:nvSpPr>
          <p:cNvPr id="5" name="TextBox 4"/>
          <p:cNvSpPr txBox="1">
            <a:spLocks noChangeArrowheads="1"/>
          </p:cNvSpPr>
          <p:nvPr/>
        </p:nvSpPr>
        <p:spPr bwMode="auto">
          <a:xfrm>
            <a:off x="0" y="0"/>
            <a:ext cx="9144000" cy="615553"/>
          </a:xfrm>
          <a:prstGeom prst="rect">
            <a:avLst/>
          </a:prstGeom>
          <a:solidFill>
            <a:schemeClr val="tx1"/>
          </a:solidFill>
          <a:ln>
            <a:noFill/>
          </a:ln>
          <a:extLst>
            <a:ext uri="{91240B29-F687-4F45-9708-019B960494DF}">
              <a14:hiddenLine xmlns:a14="http://schemas.microsoft.com/office/drawing/2010/main" w="9525">
                <a:solidFill>
                  <a:srgbClr val="F6C932"/>
                </a:solidFill>
                <a:miter lim="800000"/>
                <a:headEnd/>
                <a:tailEnd/>
              </a14:hiddenLine>
            </a:ext>
          </a:extLst>
        </p:spPr>
        <p:txBody>
          <a:bodyPr>
            <a:spAutoFit/>
          </a:bodyPr>
          <a:lstStyle>
            <a:lvl1pPr algn="r" eaLnBrk="0" hangingPunct="0">
              <a:defRPr sz="2400">
                <a:solidFill>
                  <a:schemeClr val="tx1"/>
                </a:solidFill>
                <a:latin typeface="Arial" charset="0"/>
                <a:cs typeface="Arial" charset="0"/>
              </a:defRPr>
            </a:lvl1pPr>
            <a:lvl2pPr marL="742950" indent="-285750" algn="r" eaLnBrk="0" hangingPunct="0">
              <a:defRPr sz="2400">
                <a:solidFill>
                  <a:schemeClr val="tx1"/>
                </a:solidFill>
                <a:latin typeface="Arial" charset="0"/>
                <a:cs typeface="Arial" charset="0"/>
              </a:defRPr>
            </a:lvl2pPr>
            <a:lvl3pPr marL="1143000" indent="-228600" algn="r" eaLnBrk="0" hangingPunct="0">
              <a:defRPr sz="2400">
                <a:solidFill>
                  <a:schemeClr val="tx1"/>
                </a:solidFill>
                <a:latin typeface="Arial" charset="0"/>
                <a:cs typeface="Arial" charset="0"/>
              </a:defRPr>
            </a:lvl3pPr>
            <a:lvl4pPr marL="1600200" indent="-228600" algn="r" eaLnBrk="0" hangingPunct="0">
              <a:defRPr sz="2400">
                <a:solidFill>
                  <a:schemeClr val="tx1"/>
                </a:solidFill>
                <a:latin typeface="Arial" charset="0"/>
                <a:cs typeface="Arial" charset="0"/>
              </a:defRPr>
            </a:lvl4pPr>
            <a:lvl5pPr marL="2057400" indent="-228600" algn="r" eaLnBrk="0" hangingPunct="0">
              <a:defRPr sz="2400">
                <a:solidFill>
                  <a:schemeClr val="tx1"/>
                </a:solidFill>
                <a:latin typeface="Arial" charset="0"/>
                <a:cs typeface="Arial" charset="0"/>
              </a:defRPr>
            </a:lvl5pPr>
            <a:lvl6pPr marL="2514600" indent="-228600" algn="r" eaLnBrk="0" fontAlgn="base" hangingPunct="0">
              <a:spcBef>
                <a:spcPct val="0"/>
              </a:spcBef>
              <a:spcAft>
                <a:spcPct val="0"/>
              </a:spcAft>
              <a:defRPr sz="2400">
                <a:solidFill>
                  <a:schemeClr val="tx1"/>
                </a:solidFill>
                <a:latin typeface="Arial" charset="0"/>
                <a:cs typeface="Arial" charset="0"/>
              </a:defRPr>
            </a:lvl6pPr>
            <a:lvl7pPr marL="2971800" indent="-228600" algn="r" eaLnBrk="0" fontAlgn="base" hangingPunct="0">
              <a:spcBef>
                <a:spcPct val="0"/>
              </a:spcBef>
              <a:spcAft>
                <a:spcPct val="0"/>
              </a:spcAft>
              <a:defRPr sz="2400">
                <a:solidFill>
                  <a:schemeClr val="tx1"/>
                </a:solidFill>
                <a:latin typeface="Arial" charset="0"/>
                <a:cs typeface="Arial" charset="0"/>
              </a:defRPr>
            </a:lvl7pPr>
            <a:lvl8pPr marL="3429000" indent="-228600" algn="r" eaLnBrk="0" fontAlgn="base" hangingPunct="0">
              <a:spcBef>
                <a:spcPct val="0"/>
              </a:spcBef>
              <a:spcAft>
                <a:spcPct val="0"/>
              </a:spcAft>
              <a:defRPr sz="2400">
                <a:solidFill>
                  <a:schemeClr val="tx1"/>
                </a:solidFill>
                <a:latin typeface="Arial" charset="0"/>
                <a:cs typeface="Arial" charset="0"/>
              </a:defRPr>
            </a:lvl8pPr>
            <a:lvl9pPr marL="3886200" indent="-228600" algn="r" eaLnBrk="0" fontAlgn="base" hangingPunct="0">
              <a:spcBef>
                <a:spcPct val="0"/>
              </a:spcBef>
              <a:spcAft>
                <a:spcPct val="0"/>
              </a:spcAft>
              <a:defRPr sz="2400">
                <a:solidFill>
                  <a:schemeClr val="tx1"/>
                </a:solidFill>
                <a:latin typeface="Arial" charset="0"/>
                <a:cs typeface="Arial" charset="0"/>
              </a:defRPr>
            </a:lvl9pPr>
          </a:lstStyle>
          <a:p>
            <a:pPr algn="ctr" eaLnBrk="1" hangingPunct="1">
              <a:spcBef>
                <a:spcPct val="20000"/>
              </a:spcBef>
              <a:spcAft>
                <a:spcPct val="20000"/>
              </a:spcAft>
              <a:defRPr/>
            </a:pPr>
            <a:r>
              <a:rPr lang="en-US" sz="3000" b="0" dirty="0" smtClean="0">
                <a:solidFill>
                  <a:srgbClr val="ABA49A"/>
                </a:solidFill>
                <a:latin typeface="Times New Roman" pitchFamily="84" charset="0"/>
                <a:cs typeface="Times New Roman" pitchFamily="84" charset="0"/>
              </a:rPr>
              <a:t>CAMPBELL</a:t>
            </a:r>
            <a:r>
              <a:rPr lang="en-US" sz="3200" b="1" dirty="0" smtClean="0">
                <a:solidFill>
                  <a:srgbClr val="ABA49A"/>
                </a:solidFill>
                <a:latin typeface="Times New Roman" pitchFamily="84" charset="0"/>
                <a:cs typeface="Times New Roman" pitchFamily="84" charset="0"/>
              </a:rPr>
              <a:t> </a:t>
            </a:r>
            <a:r>
              <a:rPr lang="en-US" sz="3400" b="0" dirty="0" smtClean="0">
                <a:solidFill>
                  <a:schemeClr val="tx2">
                    <a:lumMod val="40000"/>
                    <a:lumOff val="60000"/>
                  </a:schemeClr>
                </a:solidFill>
                <a:latin typeface="Times New Roman" pitchFamily="84" charset="0"/>
                <a:cs typeface="Times New Roman" pitchFamily="84" charset="0"/>
              </a:rPr>
              <a:t>BIOLOGY IN FOCUS</a:t>
            </a:r>
            <a:endParaRPr lang="en-US" sz="1200" b="0" dirty="0" smtClean="0">
              <a:solidFill>
                <a:schemeClr val="tx2">
                  <a:lumMod val="40000"/>
                  <a:lumOff val="60000"/>
                </a:schemeClr>
              </a:solidFill>
              <a:latin typeface="Times New Roman" pitchFamily="84" charset="0"/>
              <a:cs typeface="Times New Roman" pitchFamily="84" charset="0"/>
            </a:endParaRPr>
          </a:p>
        </p:txBody>
      </p:sp>
      <p:sp>
        <p:nvSpPr>
          <p:cNvPr id="6" name="Text Box 14"/>
          <p:cNvSpPr txBox="1">
            <a:spLocks noChangeArrowheads="1"/>
          </p:cNvSpPr>
          <p:nvPr/>
        </p:nvSpPr>
        <p:spPr bwMode="auto">
          <a:xfrm>
            <a:off x="0" y="6315075"/>
            <a:ext cx="9144000" cy="53975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lgn="r" eaLnBrk="0" hangingPunct="0">
              <a:defRPr sz="2400">
                <a:solidFill>
                  <a:schemeClr val="tx1"/>
                </a:solidFill>
                <a:latin typeface="Arial" charset="0"/>
                <a:cs typeface="Arial" charset="0"/>
              </a:defRPr>
            </a:lvl1pPr>
            <a:lvl2pPr marL="742950" indent="-285750" algn="r" eaLnBrk="0" hangingPunct="0">
              <a:defRPr sz="2400">
                <a:solidFill>
                  <a:schemeClr val="tx1"/>
                </a:solidFill>
                <a:latin typeface="Arial" charset="0"/>
                <a:cs typeface="Arial" charset="0"/>
              </a:defRPr>
            </a:lvl2pPr>
            <a:lvl3pPr marL="1143000" indent="-228600" algn="r" eaLnBrk="0" hangingPunct="0">
              <a:defRPr sz="2400">
                <a:solidFill>
                  <a:schemeClr val="tx1"/>
                </a:solidFill>
                <a:latin typeface="Arial" charset="0"/>
                <a:cs typeface="Arial" charset="0"/>
              </a:defRPr>
            </a:lvl3pPr>
            <a:lvl4pPr marL="1600200" indent="-228600" algn="r" eaLnBrk="0" hangingPunct="0">
              <a:defRPr sz="2400">
                <a:solidFill>
                  <a:schemeClr val="tx1"/>
                </a:solidFill>
                <a:latin typeface="Arial" charset="0"/>
                <a:cs typeface="Arial" charset="0"/>
              </a:defRPr>
            </a:lvl4pPr>
            <a:lvl5pPr marL="2057400" indent="-228600" algn="r" eaLnBrk="0" hangingPunct="0">
              <a:defRPr sz="2400">
                <a:solidFill>
                  <a:schemeClr val="tx1"/>
                </a:solidFill>
                <a:latin typeface="Arial" charset="0"/>
                <a:cs typeface="Arial" charset="0"/>
              </a:defRPr>
            </a:lvl5pPr>
            <a:lvl6pPr marL="2514600" indent="-228600" algn="r" eaLnBrk="0" fontAlgn="base" hangingPunct="0">
              <a:spcBef>
                <a:spcPct val="0"/>
              </a:spcBef>
              <a:spcAft>
                <a:spcPct val="0"/>
              </a:spcAft>
              <a:defRPr sz="2400">
                <a:solidFill>
                  <a:schemeClr val="tx1"/>
                </a:solidFill>
                <a:latin typeface="Arial" charset="0"/>
                <a:cs typeface="Arial" charset="0"/>
              </a:defRPr>
            </a:lvl6pPr>
            <a:lvl7pPr marL="2971800" indent="-228600" algn="r" eaLnBrk="0" fontAlgn="base" hangingPunct="0">
              <a:spcBef>
                <a:spcPct val="0"/>
              </a:spcBef>
              <a:spcAft>
                <a:spcPct val="0"/>
              </a:spcAft>
              <a:defRPr sz="2400">
                <a:solidFill>
                  <a:schemeClr val="tx1"/>
                </a:solidFill>
                <a:latin typeface="Arial" charset="0"/>
                <a:cs typeface="Arial" charset="0"/>
              </a:defRPr>
            </a:lvl7pPr>
            <a:lvl8pPr marL="3429000" indent="-228600" algn="r" eaLnBrk="0" fontAlgn="base" hangingPunct="0">
              <a:spcBef>
                <a:spcPct val="0"/>
              </a:spcBef>
              <a:spcAft>
                <a:spcPct val="0"/>
              </a:spcAft>
              <a:defRPr sz="2400">
                <a:solidFill>
                  <a:schemeClr val="tx1"/>
                </a:solidFill>
                <a:latin typeface="Arial" charset="0"/>
                <a:cs typeface="Arial" charset="0"/>
              </a:defRPr>
            </a:lvl8pPr>
            <a:lvl9pPr marL="3886200" indent="-228600" algn="r" eaLnBrk="0" fontAlgn="base" hangingPunct="0">
              <a:spcBef>
                <a:spcPct val="0"/>
              </a:spcBef>
              <a:spcAft>
                <a:spcPct val="0"/>
              </a:spcAft>
              <a:defRPr sz="2400">
                <a:solidFill>
                  <a:schemeClr val="tx1"/>
                </a:solidFill>
                <a:latin typeface="Arial" charset="0"/>
                <a:cs typeface="Arial" charset="0"/>
              </a:defRPr>
            </a:lvl9pPr>
          </a:lstStyle>
          <a:p>
            <a:pPr algn="l">
              <a:spcBef>
                <a:spcPct val="50000"/>
              </a:spcBef>
              <a:defRPr/>
            </a:pPr>
            <a:r>
              <a:rPr lang="en-US" sz="900" dirty="0" smtClean="0">
                <a:solidFill>
                  <a:schemeClr val="bg1"/>
                </a:solidFill>
              </a:rPr>
              <a:t>     © 2016 Pearson Education, Inc.</a:t>
            </a:r>
            <a:endParaRPr lang="en-US" dirty="0" smtClean="0">
              <a:solidFill>
                <a:schemeClr val="bg1"/>
              </a:solidFill>
            </a:endParaRPr>
          </a:p>
        </p:txBody>
      </p:sp>
      <p:sp>
        <p:nvSpPr>
          <p:cNvPr id="7" name="Text Box 35"/>
          <p:cNvSpPr txBox="1">
            <a:spLocks noChangeArrowheads="1"/>
          </p:cNvSpPr>
          <p:nvPr/>
        </p:nvSpPr>
        <p:spPr bwMode="auto">
          <a:xfrm>
            <a:off x="0" y="614363"/>
            <a:ext cx="9144000" cy="338554"/>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ctr" eaLnBrk="1" hangingPunct="1">
              <a:spcBef>
                <a:spcPct val="20000"/>
              </a:spcBef>
              <a:spcAft>
                <a:spcPct val="20000"/>
              </a:spcAft>
              <a:defRPr/>
            </a:pPr>
            <a:r>
              <a:rPr lang="en-US" sz="1600" cap="all" baseline="0" dirty="0" err="1" smtClean="0">
                <a:solidFill>
                  <a:srgbClr val="ABA49A"/>
                </a:solidFill>
                <a:latin typeface="Times New Roman" pitchFamily="84" charset="0"/>
                <a:cs typeface="Times New Roman" pitchFamily="84" charset="0"/>
              </a:rPr>
              <a:t>Urry</a:t>
            </a:r>
            <a:r>
              <a:rPr lang="en-US" sz="1600" cap="all" baseline="0" dirty="0" smtClean="0">
                <a:solidFill>
                  <a:srgbClr val="ABA49A"/>
                </a:solidFill>
                <a:latin typeface="Times New Roman" pitchFamily="84" charset="0"/>
                <a:cs typeface="Times New Roman" pitchFamily="84" charset="0"/>
              </a:rPr>
              <a:t>  •  Cain  •  Wasserman  •  </a:t>
            </a:r>
            <a:r>
              <a:rPr lang="en-US" sz="1600" cap="all" baseline="0" dirty="0" err="1" smtClean="0">
                <a:solidFill>
                  <a:srgbClr val="ABA49A"/>
                </a:solidFill>
                <a:latin typeface="Times New Roman" pitchFamily="84" charset="0"/>
                <a:cs typeface="Times New Roman" pitchFamily="84" charset="0"/>
              </a:rPr>
              <a:t>Minorsky</a:t>
            </a:r>
            <a:r>
              <a:rPr lang="en-US" sz="1600" cap="all" baseline="0" dirty="0" smtClean="0">
                <a:solidFill>
                  <a:srgbClr val="ABA49A"/>
                </a:solidFill>
                <a:latin typeface="Times New Roman" pitchFamily="84" charset="0"/>
                <a:cs typeface="Times New Roman" pitchFamily="84" charset="0"/>
              </a:rPr>
              <a:t>   •  Reece</a:t>
            </a:r>
          </a:p>
        </p:txBody>
      </p:sp>
      <p:sp>
        <p:nvSpPr>
          <p:cNvPr id="8" name="Text Box 6"/>
          <p:cNvSpPr txBox="1">
            <a:spLocks noChangeArrowheads="1"/>
          </p:cNvSpPr>
          <p:nvPr/>
        </p:nvSpPr>
        <p:spPr bwMode="auto">
          <a:xfrm>
            <a:off x="149047" y="5146766"/>
            <a:ext cx="5381625" cy="1093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r" eaLnBrk="0" hangingPunct="0">
              <a:defRPr sz="2400">
                <a:solidFill>
                  <a:schemeClr val="tx1"/>
                </a:solidFill>
                <a:latin typeface="Arial" charset="0"/>
                <a:cs typeface="Arial" charset="0"/>
              </a:defRPr>
            </a:lvl1pPr>
            <a:lvl2pPr marL="742950" indent="-285750" algn="r" eaLnBrk="0" hangingPunct="0">
              <a:defRPr sz="2400">
                <a:solidFill>
                  <a:schemeClr val="tx1"/>
                </a:solidFill>
                <a:latin typeface="Arial" charset="0"/>
                <a:cs typeface="Arial" charset="0"/>
              </a:defRPr>
            </a:lvl2pPr>
            <a:lvl3pPr marL="1143000" indent="-228600" algn="r" eaLnBrk="0" hangingPunct="0">
              <a:defRPr sz="2400">
                <a:solidFill>
                  <a:schemeClr val="tx1"/>
                </a:solidFill>
                <a:latin typeface="Arial" charset="0"/>
                <a:cs typeface="Arial" charset="0"/>
              </a:defRPr>
            </a:lvl3pPr>
            <a:lvl4pPr marL="1600200" indent="-228600" algn="r" eaLnBrk="0" hangingPunct="0">
              <a:defRPr sz="2400">
                <a:solidFill>
                  <a:schemeClr val="tx1"/>
                </a:solidFill>
                <a:latin typeface="Arial" charset="0"/>
                <a:cs typeface="Arial" charset="0"/>
              </a:defRPr>
            </a:lvl4pPr>
            <a:lvl5pPr marL="2057400" indent="-228600" algn="r" eaLnBrk="0" hangingPunct="0">
              <a:defRPr sz="2400">
                <a:solidFill>
                  <a:schemeClr val="tx1"/>
                </a:solidFill>
                <a:latin typeface="Arial" charset="0"/>
                <a:cs typeface="Arial" charset="0"/>
              </a:defRPr>
            </a:lvl5pPr>
            <a:lvl6pPr marL="2514600" indent="-228600" algn="r" eaLnBrk="0" fontAlgn="base" hangingPunct="0">
              <a:spcBef>
                <a:spcPct val="0"/>
              </a:spcBef>
              <a:spcAft>
                <a:spcPct val="0"/>
              </a:spcAft>
              <a:defRPr sz="2400">
                <a:solidFill>
                  <a:schemeClr val="tx1"/>
                </a:solidFill>
                <a:latin typeface="Arial" charset="0"/>
                <a:cs typeface="Arial" charset="0"/>
              </a:defRPr>
            </a:lvl6pPr>
            <a:lvl7pPr marL="2971800" indent="-228600" algn="r" eaLnBrk="0" fontAlgn="base" hangingPunct="0">
              <a:spcBef>
                <a:spcPct val="0"/>
              </a:spcBef>
              <a:spcAft>
                <a:spcPct val="0"/>
              </a:spcAft>
              <a:defRPr sz="2400">
                <a:solidFill>
                  <a:schemeClr val="tx1"/>
                </a:solidFill>
                <a:latin typeface="Arial" charset="0"/>
                <a:cs typeface="Arial" charset="0"/>
              </a:defRPr>
            </a:lvl7pPr>
            <a:lvl8pPr marL="3429000" indent="-228600" algn="r" eaLnBrk="0" fontAlgn="base" hangingPunct="0">
              <a:spcBef>
                <a:spcPct val="0"/>
              </a:spcBef>
              <a:spcAft>
                <a:spcPct val="0"/>
              </a:spcAft>
              <a:defRPr sz="2400">
                <a:solidFill>
                  <a:schemeClr val="tx1"/>
                </a:solidFill>
                <a:latin typeface="Arial" charset="0"/>
                <a:cs typeface="Arial" charset="0"/>
              </a:defRPr>
            </a:lvl8pPr>
            <a:lvl9pPr marL="3886200" indent="-228600" algn="r" eaLnBrk="0" fontAlgn="base" hangingPunct="0">
              <a:spcBef>
                <a:spcPct val="0"/>
              </a:spcBef>
              <a:spcAft>
                <a:spcPct val="0"/>
              </a:spcAft>
              <a:defRPr sz="2400">
                <a:solidFill>
                  <a:schemeClr val="tx1"/>
                </a:solidFill>
                <a:latin typeface="Arial" charset="0"/>
                <a:cs typeface="Arial" charset="0"/>
              </a:defRPr>
            </a:lvl9pPr>
          </a:lstStyle>
          <a:p>
            <a:pPr algn="l">
              <a:defRPr/>
            </a:pPr>
            <a:r>
              <a:rPr lang="en-US" sz="1400" b="1" dirty="0" smtClean="0">
                <a:solidFill>
                  <a:schemeClr val="bg1"/>
                </a:solidFill>
                <a:effectLst>
                  <a:outerShdw blurRad="38100" dist="38100" dir="2700000" algn="tl">
                    <a:srgbClr val="000000">
                      <a:alpha val="43137"/>
                    </a:srgbClr>
                  </a:outerShdw>
                </a:effectLst>
              </a:rPr>
              <a:t>Questions prepared</a:t>
            </a:r>
            <a:r>
              <a:rPr lang="en-US" sz="1400" b="1" baseline="0" dirty="0" smtClean="0">
                <a:solidFill>
                  <a:schemeClr val="bg1"/>
                </a:solidFill>
                <a:effectLst>
                  <a:outerShdw blurRad="38100" dist="38100" dir="2700000" algn="tl">
                    <a:srgbClr val="000000">
                      <a:alpha val="43137"/>
                    </a:srgbClr>
                  </a:outerShdw>
                </a:effectLst>
              </a:rPr>
              <a:t> </a:t>
            </a:r>
            <a:r>
              <a:rPr lang="en-US" sz="1400" b="1" dirty="0" smtClean="0">
                <a:solidFill>
                  <a:schemeClr val="bg1"/>
                </a:solidFill>
                <a:effectLst>
                  <a:outerShdw blurRad="38100" dist="38100" dir="2700000" algn="tl">
                    <a:srgbClr val="000000">
                      <a:alpha val="43137"/>
                    </a:srgbClr>
                  </a:outerShdw>
                </a:effectLst>
              </a:rPr>
              <a:t>by </a:t>
            </a:r>
          </a:p>
          <a:p>
            <a:pPr algn="l">
              <a:defRPr/>
            </a:pPr>
            <a:r>
              <a:rPr lang="en-US" sz="1400" b="1" dirty="0" smtClean="0">
                <a:solidFill>
                  <a:schemeClr val="bg1"/>
                </a:solidFill>
                <a:effectLst>
                  <a:outerShdw blurRad="38100" dist="38100" dir="2700000" algn="tl">
                    <a:srgbClr val="000000">
                      <a:alpha val="43137"/>
                    </a:srgbClr>
                  </a:outerShdw>
                </a:effectLst>
              </a:rPr>
              <a:t>Douglas </a:t>
            </a:r>
            <a:r>
              <a:rPr lang="en-US" sz="1400" b="1" dirty="0" err="1" smtClean="0">
                <a:solidFill>
                  <a:schemeClr val="bg1"/>
                </a:solidFill>
                <a:effectLst>
                  <a:outerShdw blurRad="38100" dist="38100" dir="2700000" algn="tl">
                    <a:srgbClr val="000000">
                      <a:alpha val="43137"/>
                    </a:srgbClr>
                  </a:outerShdw>
                </a:effectLst>
              </a:rPr>
              <a:t>Darnowski</a:t>
            </a:r>
            <a:r>
              <a:rPr lang="en-US" sz="1400" b="1" dirty="0" smtClean="0">
                <a:solidFill>
                  <a:schemeClr val="bg1"/>
                </a:solidFill>
                <a:effectLst>
                  <a:outerShdw blurRad="38100" dist="38100" dir="2700000" algn="tl">
                    <a:srgbClr val="000000">
                      <a:alpha val="43137"/>
                    </a:srgbClr>
                  </a:outerShdw>
                </a:effectLst>
              </a:rPr>
              <a:t>, Indiana University Southeast</a:t>
            </a:r>
          </a:p>
          <a:p>
            <a:pPr algn="l">
              <a:defRPr/>
            </a:pPr>
            <a:r>
              <a:rPr lang="en-US" sz="1400" b="1" dirty="0" smtClean="0">
                <a:solidFill>
                  <a:schemeClr val="bg1"/>
                </a:solidFill>
                <a:effectLst>
                  <a:outerShdw blurRad="38100" dist="38100" dir="2700000" algn="tl">
                    <a:srgbClr val="000000">
                      <a:alpha val="43137"/>
                    </a:srgbClr>
                  </a:outerShdw>
                </a:effectLst>
              </a:rPr>
              <a:t>James </a:t>
            </a:r>
            <a:r>
              <a:rPr lang="en-US" sz="1400" b="1" dirty="0" err="1" smtClean="0">
                <a:solidFill>
                  <a:schemeClr val="bg1"/>
                </a:solidFill>
                <a:effectLst>
                  <a:outerShdw blurRad="38100" dist="38100" dir="2700000" algn="tl">
                    <a:srgbClr val="000000">
                      <a:alpha val="43137"/>
                    </a:srgbClr>
                  </a:outerShdw>
                </a:effectLst>
              </a:rPr>
              <a:t>Langeland</a:t>
            </a:r>
            <a:r>
              <a:rPr lang="en-US" sz="1400" b="1" dirty="0" smtClean="0">
                <a:solidFill>
                  <a:schemeClr val="bg1"/>
                </a:solidFill>
                <a:effectLst>
                  <a:outerShdw blurRad="38100" dist="38100" dir="2700000" algn="tl">
                    <a:srgbClr val="000000">
                      <a:alpha val="43137"/>
                    </a:srgbClr>
                  </a:outerShdw>
                </a:effectLst>
              </a:rPr>
              <a:t>, Kalamazoo</a:t>
            </a:r>
            <a:r>
              <a:rPr lang="en-US" sz="1400" b="1" baseline="0" dirty="0" smtClean="0">
                <a:solidFill>
                  <a:schemeClr val="bg1"/>
                </a:solidFill>
                <a:effectLst>
                  <a:outerShdw blurRad="38100" dist="38100" dir="2700000" algn="tl">
                    <a:srgbClr val="000000">
                      <a:alpha val="43137"/>
                    </a:srgbClr>
                  </a:outerShdw>
                </a:effectLst>
              </a:rPr>
              <a:t> College</a:t>
            </a:r>
          </a:p>
          <a:p>
            <a:pPr algn="l">
              <a:defRPr/>
            </a:pPr>
            <a:r>
              <a:rPr lang="en-US" sz="1400" b="1" baseline="0" dirty="0" err="1" smtClean="0">
                <a:solidFill>
                  <a:schemeClr val="bg1"/>
                </a:solidFill>
                <a:effectLst>
                  <a:outerShdw blurRad="38100" dist="38100" dir="2700000" algn="tl">
                    <a:srgbClr val="000000">
                      <a:alpha val="43137"/>
                    </a:srgbClr>
                  </a:outerShdw>
                </a:effectLst>
              </a:rPr>
              <a:t>Murty</a:t>
            </a:r>
            <a:r>
              <a:rPr lang="en-US" sz="1400" b="1" baseline="0" dirty="0" smtClean="0">
                <a:solidFill>
                  <a:schemeClr val="bg1"/>
                </a:solidFill>
                <a:effectLst>
                  <a:outerShdw blurRad="38100" dist="38100" dir="2700000" algn="tl">
                    <a:srgbClr val="000000">
                      <a:alpha val="43137"/>
                    </a:srgbClr>
                  </a:outerShdw>
                </a:effectLst>
              </a:rPr>
              <a:t> S. </a:t>
            </a:r>
            <a:r>
              <a:rPr lang="en-US" sz="1400" b="1" baseline="0" dirty="0" err="1" smtClean="0">
                <a:solidFill>
                  <a:schemeClr val="bg1"/>
                </a:solidFill>
                <a:effectLst>
                  <a:outerShdw blurRad="38100" dist="38100" dir="2700000" algn="tl">
                    <a:srgbClr val="000000">
                      <a:alpha val="43137"/>
                    </a:srgbClr>
                  </a:outerShdw>
                </a:effectLst>
              </a:rPr>
              <a:t>Kambhampati</a:t>
            </a:r>
            <a:r>
              <a:rPr lang="en-US" sz="1400" b="1" baseline="0" dirty="0" smtClean="0">
                <a:solidFill>
                  <a:schemeClr val="bg1"/>
                </a:solidFill>
                <a:effectLst>
                  <a:outerShdw blurRad="38100" dist="38100" dir="2700000" algn="tl">
                    <a:srgbClr val="000000">
                      <a:alpha val="43137"/>
                    </a:srgbClr>
                  </a:outerShdw>
                </a:effectLst>
              </a:rPr>
              <a:t>, Southern University at New Orleans</a:t>
            </a:r>
          </a:p>
          <a:p>
            <a:pPr algn="l">
              <a:defRPr/>
            </a:pPr>
            <a:r>
              <a:rPr lang="en-US" sz="1400" b="1" baseline="0" dirty="0" smtClean="0">
                <a:solidFill>
                  <a:schemeClr val="bg1"/>
                </a:solidFill>
                <a:effectLst>
                  <a:outerShdw blurRad="38100" dist="38100" dir="2700000" algn="tl">
                    <a:srgbClr val="000000">
                      <a:alpha val="43137"/>
                    </a:srgbClr>
                  </a:outerShdw>
                </a:effectLst>
              </a:rPr>
              <a:t>Roberta </a:t>
            </a:r>
            <a:r>
              <a:rPr lang="en-US" sz="1400" b="1" baseline="0" dirty="0" err="1" smtClean="0">
                <a:solidFill>
                  <a:schemeClr val="bg1"/>
                </a:solidFill>
                <a:effectLst>
                  <a:outerShdw blurRad="38100" dist="38100" dir="2700000" algn="tl">
                    <a:srgbClr val="000000">
                      <a:alpha val="43137"/>
                    </a:srgbClr>
                  </a:outerShdw>
                </a:effectLst>
              </a:rPr>
              <a:t>Batorsky</a:t>
            </a:r>
            <a:r>
              <a:rPr lang="en-US" sz="1400" b="1" baseline="0" dirty="0" smtClean="0">
                <a:solidFill>
                  <a:schemeClr val="bg1"/>
                </a:solidFill>
                <a:effectLst>
                  <a:outerShdw blurRad="38100" dist="38100" dir="2700000" algn="tl">
                    <a:srgbClr val="000000">
                      <a:alpha val="43137"/>
                    </a:srgbClr>
                  </a:outerShdw>
                </a:effectLst>
              </a:rPr>
              <a:t>, Temple University</a:t>
            </a:r>
            <a:r>
              <a:rPr lang="en-US" sz="1400" b="1" dirty="0" smtClean="0">
                <a:solidFill>
                  <a:schemeClr val="bg1"/>
                </a:solidFill>
                <a:effectLst>
                  <a:outerShdw blurRad="38100" dist="38100" dir="2700000" algn="tl">
                    <a:srgbClr val="000000">
                      <a:alpha val="43137"/>
                    </a:srgbClr>
                  </a:outerShdw>
                </a:effectLst>
              </a:rPr>
              <a:t> </a:t>
            </a:r>
          </a:p>
        </p:txBody>
      </p:sp>
      <p:sp>
        <p:nvSpPr>
          <p:cNvPr id="3" name="TextBox 2"/>
          <p:cNvSpPr txBox="1"/>
          <p:nvPr/>
        </p:nvSpPr>
        <p:spPr>
          <a:xfrm>
            <a:off x="6953250" y="6400284"/>
            <a:ext cx="2101857" cy="369332"/>
          </a:xfrm>
          <a:prstGeom prst="rect">
            <a:avLst/>
          </a:prstGeom>
          <a:noFill/>
        </p:spPr>
        <p:txBody>
          <a:bodyPr wrap="none" rtlCol="0">
            <a:spAutoFit/>
          </a:bodyPr>
          <a:lstStyle/>
          <a:p>
            <a:pPr algn="r"/>
            <a:r>
              <a:rPr lang="en-US" sz="1800" dirty="0" smtClean="0">
                <a:solidFill>
                  <a:schemeClr val="tx2">
                    <a:lumMod val="40000"/>
                    <a:lumOff val="60000"/>
                  </a:schemeClr>
                </a:solidFill>
                <a:latin typeface="+mj-lt"/>
              </a:rPr>
              <a:t>SECOND EDITION</a:t>
            </a:r>
            <a:endParaRPr lang="en-US" sz="1800" dirty="0">
              <a:solidFill>
                <a:schemeClr val="tx2">
                  <a:lumMod val="40000"/>
                  <a:lumOff val="60000"/>
                </a:schemeClr>
              </a:solidFill>
              <a:latin typeface="+mj-lt"/>
            </a:endParaRPr>
          </a:p>
        </p:txBody>
      </p:sp>
      <p:sp>
        <p:nvSpPr>
          <p:cNvPr id="11" name="Text Placeholder 10"/>
          <p:cNvSpPr>
            <a:spLocks noGrp="1"/>
          </p:cNvSpPr>
          <p:nvPr>
            <p:ph type="body" sz="quarter" idx="11"/>
          </p:nvPr>
        </p:nvSpPr>
        <p:spPr>
          <a:xfrm>
            <a:off x="340408" y="3117669"/>
            <a:ext cx="4310062" cy="1732913"/>
          </a:xfrm>
        </p:spPr>
        <p:txBody>
          <a:bodyPr/>
          <a:lstStyle>
            <a:lvl1pPr marL="57150" indent="0">
              <a:buNone/>
              <a:defRPr sz="4000" b="1">
                <a:solidFill>
                  <a:schemeClr val="bg1"/>
                </a:solidFill>
                <a:effectLst>
                  <a:outerShdw blurRad="38100" dist="38100" dir="2700000" algn="tl">
                    <a:srgbClr val="000000">
                      <a:alpha val="43137"/>
                    </a:srgbClr>
                  </a:outerShdw>
                </a:effectLst>
                <a:latin typeface="+mj-lt"/>
              </a:defRPr>
            </a:lvl1pPr>
            <a:lvl2pPr marL="458787" indent="0">
              <a:buNone/>
              <a:defRPr sz="4000" b="1">
                <a:effectLst>
                  <a:outerShdw blurRad="38100" dist="38100" dir="2700000" algn="tl">
                    <a:srgbClr val="000000">
                      <a:alpha val="43137"/>
                    </a:srgbClr>
                  </a:outerShdw>
                </a:effectLst>
                <a:latin typeface="+mj-lt"/>
              </a:defRPr>
            </a:lvl2pPr>
            <a:lvl3pPr marL="917575" indent="0">
              <a:buNone/>
              <a:defRPr sz="4000" b="1">
                <a:effectLst>
                  <a:outerShdw blurRad="38100" dist="38100" dir="2700000" algn="tl">
                    <a:srgbClr val="000000">
                      <a:alpha val="43137"/>
                    </a:srgbClr>
                  </a:outerShdw>
                </a:effectLst>
                <a:latin typeface="+mj-lt"/>
              </a:defRPr>
            </a:lvl3pPr>
            <a:lvl4pPr marL="1366837" indent="0">
              <a:buNone/>
              <a:defRPr sz="4000" b="1">
                <a:effectLst>
                  <a:outerShdw blurRad="38100" dist="38100" dir="2700000" algn="tl">
                    <a:srgbClr val="000000">
                      <a:alpha val="43137"/>
                    </a:srgbClr>
                  </a:outerShdw>
                </a:effectLst>
                <a:latin typeface="+mj-lt"/>
              </a:defRPr>
            </a:lvl4pPr>
            <a:lvl5pPr marL="1824037" indent="0">
              <a:buNone/>
              <a:defRPr sz="4000" b="1">
                <a:effectLst>
                  <a:outerShdw blurRad="38100" dist="38100" dir="2700000" algn="tl">
                    <a:srgbClr val="000000">
                      <a:alpha val="43137"/>
                    </a:srgbClr>
                  </a:outerShdw>
                </a:effectLst>
                <a:latin typeface="+mj-lt"/>
              </a:defRPr>
            </a:lvl5pPr>
          </a:lstStyle>
          <a:p>
            <a:pPr lvl="0"/>
            <a:r>
              <a:rPr lang="en-US" smtClean="0"/>
              <a:t>Click to edit Master text styles</a:t>
            </a:r>
          </a:p>
        </p:txBody>
      </p:sp>
      <p:sp>
        <p:nvSpPr>
          <p:cNvPr id="13" name="Text Placeholder 12"/>
          <p:cNvSpPr>
            <a:spLocks noGrp="1"/>
          </p:cNvSpPr>
          <p:nvPr>
            <p:ph type="body" sz="quarter" idx="12"/>
          </p:nvPr>
        </p:nvSpPr>
        <p:spPr>
          <a:xfrm>
            <a:off x="296863" y="1219200"/>
            <a:ext cx="3517491" cy="2201863"/>
          </a:xfrm>
        </p:spPr>
        <p:txBody>
          <a:bodyPr/>
          <a:lstStyle>
            <a:lvl1pPr marL="57150" indent="0">
              <a:buNone/>
              <a:defRPr sz="12000">
                <a:solidFill>
                  <a:schemeClr val="bg1"/>
                </a:solidFill>
                <a:effectLst>
                  <a:outerShdw blurRad="38100" dist="38100" dir="2700000" algn="tl">
                    <a:srgbClr val="000000">
                      <a:alpha val="43137"/>
                    </a:srgbClr>
                  </a:outerShdw>
                </a:effectLst>
                <a:latin typeface="+mj-lt"/>
              </a:defRPr>
            </a:lvl1pPr>
          </a:lstStyle>
          <a:p>
            <a:pPr lvl="0"/>
            <a:r>
              <a:rPr lang="en-US" smtClean="0"/>
              <a:t>Click to edit Master text styles</a:t>
            </a:r>
          </a:p>
        </p:txBody>
      </p:sp>
    </p:spTree>
    <p:extLst>
      <p:ext uri="{BB962C8B-B14F-4D97-AF65-F5344CB8AC3E}">
        <p14:creationId xmlns:p14="http://schemas.microsoft.com/office/powerpoint/2010/main" val="1695650332"/>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 and 2 line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571500" indent="-514350">
              <a:buFont typeface="+mj-lt"/>
              <a:buAutoNum type="alphaUcPeriod"/>
              <a:defRPr/>
            </a:lvl1pPr>
          </a:lstStyle>
          <a:p>
            <a:pPr lvl="0"/>
            <a:r>
              <a:rPr lang="en-US" dirty="0" smtClean="0"/>
              <a:t>Click to edit Master text styles</a:t>
            </a:r>
          </a:p>
        </p:txBody>
      </p:sp>
      <p:sp>
        <p:nvSpPr>
          <p:cNvPr id="4"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2016 Pearson Education, Inc.</a:t>
            </a:r>
            <a:endParaRPr lang="en-US" dirty="0"/>
          </a:p>
        </p:txBody>
      </p:sp>
      <p:cxnSp>
        <p:nvCxnSpPr>
          <p:cNvPr id="5" name="Straight Connector 4"/>
          <p:cNvCxnSpPr/>
          <p:nvPr/>
        </p:nvCxnSpPr>
        <p:spPr bwMode="auto">
          <a:xfrm>
            <a:off x="0" y="6489700"/>
            <a:ext cx="9144000" cy="0"/>
          </a:xfrm>
          <a:prstGeom prst="line">
            <a:avLst/>
          </a:prstGeom>
          <a:solidFill>
            <a:schemeClr val="accent1"/>
          </a:solidFill>
          <a:ln w="28575" cap="flat" cmpd="sng" algn="ctr">
            <a:solidFill>
              <a:schemeClr val="tx2"/>
            </a:solidFill>
            <a:prstDash val="solid"/>
            <a:round/>
            <a:headEnd type="none" w="med" len="med"/>
            <a:tailEnd type="none" w="med" len="med"/>
          </a:ln>
          <a:effectLst/>
        </p:spPr>
      </p:cxnSp>
    </p:spTree>
    <p:extLst>
      <p:ext uri="{BB962C8B-B14F-4D97-AF65-F5344CB8AC3E}">
        <p14:creationId xmlns:p14="http://schemas.microsoft.com/office/powerpoint/2010/main" val="424245925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3 line 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563" y="182563"/>
            <a:ext cx="8775700" cy="1202100"/>
          </a:xfrm>
        </p:spPr>
        <p:txBody>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144463" y="1550126"/>
            <a:ext cx="8775700" cy="4803049"/>
          </a:xfrm>
        </p:spPr>
        <p:txBody>
          <a:bodyPr/>
          <a:lstStyle>
            <a:lvl1pPr marL="571500" indent="-514350">
              <a:buFont typeface="+mj-lt"/>
              <a:buAutoNum type="alphaUcPeriod"/>
              <a:defRPr/>
            </a:lvl1pPr>
          </a:lstStyle>
          <a:p>
            <a:pPr lvl="0"/>
            <a:r>
              <a:rPr lang="en-US" dirty="0" smtClean="0"/>
              <a:t>Click to edit Master text styles</a:t>
            </a:r>
          </a:p>
        </p:txBody>
      </p:sp>
      <p:sp>
        <p:nvSpPr>
          <p:cNvPr id="4"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2016 Pearson Education, Inc.</a:t>
            </a:r>
            <a:endParaRPr lang="en-US" dirty="0"/>
          </a:p>
        </p:txBody>
      </p:sp>
      <p:cxnSp>
        <p:nvCxnSpPr>
          <p:cNvPr id="5" name="Straight Connector 4"/>
          <p:cNvCxnSpPr/>
          <p:nvPr/>
        </p:nvCxnSpPr>
        <p:spPr bwMode="auto">
          <a:xfrm>
            <a:off x="0" y="6489700"/>
            <a:ext cx="9144000" cy="0"/>
          </a:xfrm>
          <a:prstGeom prst="line">
            <a:avLst/>
          </a:prstGeom>
          <a:solidFill>
            <a:schemeClr val="accent1"/>
          </a:solidFill>
          <a:ln w="28575" cap="flat" cmpd="sng" algn="ctr">
            <a:solidFill>
              <a:schemeClr val="tx2"/>
            </a:solidFill>
            <a:prstDash val="solid"/>
            <a:round/>
            <a:headEnd type="none" w="med" len="med"/>
            <a:tailEnd type="none" w="med" len="med"/>
          </a:ln>
          <a:effectLst/>
        </p:spPr>
      </p:cxnSp>
    </p:spTree>
    <p:extLst>
      <p:ext uri="{BB962C8B-B14F-4D97-AF65-F5344CB8AC3E}">
        <p14:creationId xmlns:p14="http://schemas.microsoft.com/office/powerpoint/2010/main" val="189574528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4 line 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563" y="182563"/>
            <a:ext cx="8775700" cy="1593986"/>
          </a:xfrm>
        </p:spPr>
        <p:txBody>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144463" y="1915886"/>
            <a:ext cx="8775700" cy="4437289"/>
          </a:xfrm>
        </p:spPr>
        <p:txBody>
          <a:bodyPr/>
          <a:lstStyle>
            <a:lvl1pPr marL="571500" indent="-514350">
              <a:buFont typeface="+mj-lt"/>
              <a:buAutoNum type="alphaUcPeriod"/>
              <a:defRPr/>
            </a:lvl1pPr>
          </a:lstStyle>
          <a:p>
            <a:pPr lvl="0"/>
            <a:r>
              <a:rPr lang="en-US" dirty="0" smtClean="0"/>
              <a:t>Click to edit Master text styles</a:t>
            </a:r>
          </a:p>
        </p:txBody>
      </p:sp>
      <p:sp>
        <p:nvSpPr>
          <p:cNvPr id="4"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2016 Pearson Education, Inc.</a:t>
            </a:r>
            <a:endParaRPr lang="en-US" dirty="0"/>
          </a:p>
        </p:txBody>
      </p:sp>
      <p:cxnSp>
        <p:nvCxnSpPr>
          <p:cNvPr id="5" name="Straight Connector 4"/>
          <p:cNvCxnSpPr/>
          <p:nvPr/>
        </p:nvCxnSpPr>
        <p:spPr bwMode="auto">
          <a:xfrm>
            <a:off x="0" y="6489700"/>
            <a:ext cx="9144000" cy="0"/>
          </a:xfrm>
          <a:prstGeom prst="line">
            <a:avLst/>
          </a:prstGeom>
          <a:solidFill>
            <a:schemeClr val="accent1"/>
          </a:solidFill>
          <a:ln w="28575" cap="flat" cmpd="sng" algn="ctr">
            <a:solidFill>
              <a:schemeClr val="tx2"/>
            </a:solidFill>
            <a:prstDash val="solid"/>
            <a:round/>
            <a:headEnd type="none" w="med" len="med"/>
            <a:tailEnd type="none" w="med" len="med"/>
          </a:ln>
          <a:effectLst/>
        </p:spPr>
      </p:cxnSp>
    </p:spTree>
    <p:extLst>
      <p:ext uri="{BB962C8B-B14F-4D97-AF65-F5344CB8AC3E}">
        <p14:creationId xmlns:p14="http://schemas.microsoft.com/office/powerpoint/2010/main" val="2675160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5 line 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563" y="182562"/>
            <a:ext cx="8775700" cy="1985871"/>
          </a:xfrm>
        </p:spPr>
        <p:txBody>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144463" y="2307771"/>
            <a:ext cx="8775700" cy="4045404"/>
          </a:xfrm>
        </p:spPr>
        <p:txBody>
          <a:bodyPr/>
          <a:lstStyle>
            <a:lvl1pPr marL="571500" indent="-514350">
              <a:buFont typeface="+mj-lt"/>
              <a:buAutoNum type="alphaUcPeriod"/>
              <a:defRPr/>
            </a:lvl1pPr>
          </a:lstStyle>
          <a:p>
            <a:pPr lvl="0"/>
            <a:r>
              <a:rPr lang="en-US" dirty="0" smtClean="0"/>
              <a:t>Click to edit Master text styles</a:t>
            </a:r>
          </a:p>
        </p:txBody>
      </p:sp>
      <p:sp>
        <p:nvSpPr>
          <p:cNvPr id="4"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2016 Pearson Education, Inc.</a:t>
            </a:r>
            <a:endParaRPr lang="en-US" dirty="0"/>
          </a:p>
        </p:txBody>
      </p:sp>
      <p:cxnSp>
        <p:nvCxnSpPr>
          <p:cNvPr id="5" name="Straight Connector 4"/>
          <p:cNvCxnSpPr/>
          <p:nvPr/>
        </p:nvCxnSpPr>
        <p:spPr bwMode="auto">
          <a:xfrm>
            <a:off x="0" y="6489700"/>
            <a:ext cx="9144000" cy="0"/>
          </a:xfrm>
          <a:prstGeom prst="line">
            <a:avLst/>
          </a:prstGeom>
          <a:solidFill>
            <a:schemeClr val="accent1"/>
          </a:solidFill>
          <a:ln w="28575" cap="flat" cmpd="sng" algn="ctr">
            <a:solidFill>
              <a:schemeClr val="tx2"/>
            </a:solidFill>
            <a:prstDash val="solid"/>
            <a:round/>
            <a:headEnd type="none" w="med" len="med"/>
            <a:tailEnd type="none" w="med" len="med"/>
          </a:ln>
          <a:effectLst/>
        </p:spPr>
      </p:cxnSp>
    </p:spTree>
    <p:extLst>
      <p:ext uri="{BB962C8B-B14F-4D97-AF65-F5344CB8AC3E}">
        <p14:creationId xmlns:p14="http://schemas.microsoft.com/office/powerpoint/2010/main" val="2141933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2016 Pearson Education, Inc.</a:t>
            </a:r>
            <a:endParaRPr lang="en-US" dirty="0"/>
          </a:p>
        </p:txBody>
      </p:sp>
      <p:cxnSp>
        <p:nvCxnSpPr>
          <p:cNvPr id="4" name="Straight Connector 3"/>
          <p:cNvCxnSpPr/>
          <p:nvPr/>
        </p:nvCxnSpPr>
        <p:spPr bwMode="auto">
          <a:xfrm>
            <a:off x="0" y="6489700"/>
            <a:ext cx="9144000" cy="0"/>
          </a:xfrm>
          <a:prstGeom prst="line">
            <a:avLst/>
          </a:prstGeom>
          <a:solidFill>
            <a:schemeClr val="accent1"/>
          </a:solidFill>
          <a:ln w="28575" cap="flat" cmpd="sng" algn="ctr">
            <a:solidFill>
              <a:schemeClr val="tx2"/>
            </a:solidFill>
            <a:prstDash val="solid"/>
            <a:round/>
            <a:headEnd type="none" w="med" len="med"/>
            <a:tailEnd type="none" w="med" len="med"/>
          </a:ln>
          <a:effectLst/>
        </p:spPr>
      </p:cxnSp>
    </p:spTree>
    <p:extLst>
      <p:ext uri="{BB962C8B-B14F-4D97-AF65-F5344CB8AC3E}">
        <p14:creationId xmlns:p14="http://schemas.microsoft.com/office/powerpoint/2010/main" val="3870491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2016 Pearson Education, Inc.</a:t>
            </a:r>
            <a:endParaRPr lang="en-US" dirty="0"/>
          </a:p>
        </p:txBody>
      </p:sp>
      <p:cxnSp>
        <p:nvCxnSpPr>
          <p:cNvPr id="3" name="Straight Connector 2"/>
          <p:cNvCxnSpPr/>
          <p:nvPr/>
        </p:nvCxnSpPr>
        <p:spPr bwMode="auto">
          <a:xfrm>
            <a:off x="0" y="6489700"/>
            <a:ext cx="9144000" cy="0"/>
          </a:xfrm>
          <a:prstGeom prst="line">
            <a:avLst/>
          </a:prstGeom>
          <a:solidFill>
            <a:schemeClr val="accent1"/>
          </a:solidFill>
          <a:ln w="28575" cap="flat" cmpd="sng" algn="ctr">
            <a:solidFill>
              <a:schemeClr val="tx2"/>
            </a:solidFill>
            <a:prstDash val="solid"/>
            <a:round/>
            <a:headEnd type="none" w="med" len="med"/>
            <a:tailEnd type="none" w="med" len="med"/>
          </a:ln>
          <a:effectLst/>
        </p:spPr>
      </p:cxnSp>
    </p:spTree>
    <p:extLst>
      <p:ext uri="{BB962C8B-B14F-4D97-AF65-F5344CB8AC3E}">
        <p14:creationId xmlns:p14="http://schemas.microsoft.com/office/powerpoint/2010/main" val="4206494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Grp="1" noChangeArrowheads="1"/>
          </p:cNvSpPr>
          <p:nvPr>
            <p:ph type="title"/>
          </p:nvPr>
        </p:nvSpPr>
        <p:spPr bwMode="auto">
          <a:xfrm>
            <a:off x="182563" y="182563"/>
            <a:ext cx="87757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dirty="0" smtClean="0"/>
              <a:t>Click to edit Master title style</a:t>
            </a:r>
          </a:p>
        </p:txBody>
      </p:sp>
      <p:sp>
        <p:nvSpPr>
          <p:cNvPr id="1027" name="Rectangle 8"/>
          <p:cNvSpPr>
            <a:spLocks noGrp="1" noChangeArrowheads="1"/>
          </p:cNvSpPr>
          <p:nvPr>
            <p:ph type="body" idx="1"/>
          </p:nvPr>
        </p:nvSpPr>
        <p:spPr bwMode="auto">
          <a:xfrm>
            <a:off x="144463" y="1123950"/>
            <a:ext cx="8775700" cy="522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37160" bIns="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2"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2016 Pearson Education, Inc.</a:t>
            </a:r>
            <a:endParaRPr lang="en-US" dirty="0"/>
          </a:p>
        </p:txBody>
      </p:sp>
    </p:spTree>
    <p:extLst>
      <p:ext uri="{BB962C8B-B14F-4D97-AF65-F5344CB8AC3E}">
        <p14:creationId xmlns:p14="http://schemas.microsoft.com/office/powerpoint/2010/main" val="4090097572"/>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3" r:id="rId3"/>
    <p:sldLayoutId id="2147483704" r:id="rId4"/>
    <p:sldLayoutId id="2147483705" r:id="rId5"/>
    <p:sldLayoutId id="2147483701" r:id="rId6"/>
    <p:sldLayoutId id="2147483702" r:id="rId7"/>
  </p:sldLayoutIdLst>
  <p:timing>
    <p:tnLst>
      <p:par>
        <p:cTn id="1" dur="indefinite" restart="never" nodeType="tmRoot"/>
      </p:par>
    </p:tnLst>
  </p:timing>
  <p:hf sldNum="0" hdr="0" dt="0"/>
  <p:txStyles>
    <p:titleStyle>
      <a:lvl1pPr marL="0" indent="0" algn="l" rtl="0" eaLnBrk="1" fontAlgn="base" hangingPunct="1">
        <a:lnSpc>
          <a:spcPct val="90000"/>
        </a:lnSpc>
        <a:spcBef>
          <a:spcPct val="0"/>
        </a:spcBef>
        <a:spcAft>
          <a:spcPct val="0"/>
        </a:spcAft>
        <a:defRPr sz="2800" b="1">
          <a:solidFill>
            <a:schemeClr val="tx2"/>
          </a:solidFill>
          <a:latin typeface="+mj-lt"/>
          <a:ea typeface="+mj-ea"/>
          <a:cs typeface="+mj-cs"/>
        </a:defRPr>
      </a:lvl1pPr>
      <a:lvl2pPr marL="450850" indent="-450850" algn="l" rtl="0" eaLnBrk="1" fontAlgn="base" hangingPunct="1">
        <a:lnSpc>
          <a:spcPct val="90000"/>
        </a:lnSpc>
        <a:spcBef>
          <a:spcPct val="0"/>
        </a:spcBef>
        <a:spcAft>
          <a:spcPct val="0"/>
        </a:spcAft>
        <a:defRPr sz="3200" b="1">
          <a:solidFill>
            <a:schemeClr val="tx1"/>
          </a:solidFill>
          <a:latin typeface="Times New Roman" charset="0"/>
          <a:ea typeface="Arial" charset="0"/>
          <a:cs typeface="Arial" charset="0"/>
        </a:defRPr>
      </a:lvl2pPr>
      <a:lvl3pPr marL="450850" indent="-450850" algn="l" rtl="0" eaLnBrk="1" fontAlgn="base" hangingPunct="1">
        <a:lnSpc>
          <a:spcPct val="90000"/>
        </a:lnSpc>
        <a:spcBef>
          <a:spcPct val="0"/>
        </a:spcBef>
        <a:spcAft>
          <a:spcPct val="0"/>
        </a:spcAft>
        <a:defRPr sz="3200" b="1">
          <a:solidFill>
            <a:schemeClr val="tx1"/>
          </a:solidFill>
          <a:latin typeface="Times New Roman" charset="0"/>
          <a:ea typeface="Arial" charset="0"/>
          <a:cs typeface="Arial" charset="0"/>
        </a:defRPr>
      </a:lvl3pPr>
      <a:lvl4pPr marL="450850" indent="-450850" algn="l" rtl="0" eaLnBrk="1" fontAlgn="base" hangingPunct="1">
        <a:lnSpc>
          <a:spcPct val="90000"/>
        </a:lnSpc>
        <a:spcBef>
          <a:spcPct val="0"/>
        </a:spcBef>
        <a:spcAft>
          <a:spcPct val="0"/>
        </a:spcAft>
        <a:defRPr sz="3200" b="1">
          <a:solidFill>
            <a:schemeClr val="tx1"/>
          </a:solidFill>
          <a:latin typeface="Times New Roman" charset="0"/>
          <a:ea typeface="Arial" charset="0"/>
          <a:cs typeface="Arial" charset="0"/>
        </a:defRPr>
      </a:lvl4pPr>
      <a:lvl5pPr marL="450850" indent="-450850" algn="l" rtl="0" eaLnBrk="1" fontAlgn="base" hangingPunct="1">
        <a:lnSpc>
          <a:spcPct val="90000"/>
        </a:lnSpc>
        <a:spcBef>
          <a:spcPct val="0"/>
        </a:spcBef>
        <a:spcAft>
          <a:spcPct val="0"/>
        </a:spcAft>
        <a:defRPr sz="3200" b="1">
          <a:solidFill>
            <a:schemeClr val="tx1"/>
          </a:solidFill>
          <a:latin typeface="Times New Roman" charset="0"/>
          <a:ea typeface="Arial" charset="0"/>
          <a:cs typeface="Arial" charset="0"/>
        </a:defRPr>
      </a:lvl5pPr>
      <a:lvl6pPr marL="908050" indent="-450850" algn="l" rtl="0" eaLnBrk="1" fontAlgn="base" hangingPunct="1">
        <a:lnSpc>
          <a:spcPct val="90000"/>
        </a:lnSpc>
        <a:spcBef>
          <a:spcPct val="0"/>
        </a:spcBef>
        <a:spcAft>
          <a:spcPct val="0"/>
        </a:spcAft>
        <a:defRPr sz="3000" b="1">
          <a:solidFill>
            <a:schemeClr val="tx2"/>
          </a:solidFill>
          <a:latin typeface="Times New Roman" charset="0"/>
          <a:ea typeface="Arial" charset="0"/>
          <a:cs typeface="Arial" charset="0"/>
        </a:defRPr>
      </a:lvl6pPr>
      <a:lvl7pPr marL="1365250" indent="-450850" algn="l" rtl="0" eaLnBrk="1" fontAlgn="base" hangingPunct="1">
        <a:lnSpc>
          <a:spcPct val="90000"/>
        </a:lnSpc>
        <a:spcBef>
          <a:spcPct val="0"/>
        </a:spcBef>
        <a:spcAft>
          <a:spcPct val="0"/>
        </a:spcAft>
        <a:defRPr sz="3000" b="1">
          <a:solidFill>
            <a:schemeClr val="tx2"/>
          </a:solidFill>
          <a:latin typeface="Times New Roman" charset="0"/>
          <a:ea typeface="Arial" charset="0"/>
          <a:cs typeface="Arial" charset="0"/>
        </a:defRPr>
      </a:lvl7pPr>
      <a:lvl8pPr marL="1822450" indent="-450850" algn="l" rtl="0" eaLnBrk="1" fontAlgn="base" hangingPunct="1">
        <a:lnSpc>
          <a:spcPct val="90000"/>
        </a:lnSpc>
        <a:spcBef>
          <a:spcPct val="0"/>
        </a:spcBef>
        <a:spcAft>
          <a:spcPct val="0"/>
        </a:spcAft>
        <a:defRPr sz="3000" b="1">
          <a:solidFill>
            <a:schemeClr val="tx2"/>
          </a:solidFill>
          <a:latin typeface="Times New Roman" charset="0"/>
          <a:ea typeface="Arial" charset="0"/>
          <a:cs typeface="Arial" charset="0"/>
        </a:defRPr>
      </a:lvl8pPr>
      <a:lvl9pPr marL="2279650" indent="-450850" algn="l" rtl="0" eaLnBrk="1" fontAlgn="base" hangingPunct="1">
        <a:lnSpc>
          <a:spcPct val="90000"/>
        </a:lnSpc>
        <a:spcBef>
          <a:spcPct val="0"/>
        </a:spcBef>
        <a:spcAft>
          <a:spcPct val="0"/>
        </a:spcAft>
        <a:defRPr sz="3000" b="1">
          <a:solidFill>
            <a:schemeClr val="tx2"/>
          </a:solidFill>
          <a:latin typeface="Times New Roman" charset="0"/>
          <a:ea typeface="Arial" charset="0"/>
          <a:cs typeface="Arial" charset="0"/>
        </a:defRPr>
      </a:lvl9pPr>
    </p:titleStyle>
    <p:bodyStyle>
      <a:lvl1pPr marL="400050" indent="-342900" algn="l" rtl="0" eaLnBrk="1" fontAlgn="base" hangingPunct="1">
        <a:spcBef>
          <a:spcPts val="0"/>
        </a:spcBef>
        <a:spcAft>
          <a:spcPct val="20000"/>
        </a:spcAft>
        <a:buClr>
          <a:schemeClr val="tx2"/>
        </a:buClr>
        <a:buFont typeface="Wingdings" panose="05000000000000000000" pitchFamily="2" charset="2"/>
        <a:buChar char="§"/>
        <a:defRPr sz="2600">
          <a:solidFill>
            <a:schemeClr val="tx1"/>
          </a:solidFill>
          <a:latin typeface="Arial" charset="0"/>
          <a:ea typeface="+mn-ea"/>
          <a:cs typeface="+mn-cs"/>
        </a:defRPr>
      </a:lvl1pPr>
      <a:lvl2pPr marL="800100" indent="-341313" algn="l" rtl="0" eaLnBrk="1" fontAlgn="base" hangingPunct="1">
        <a:spcBef>
          <a:spcPts val="0"/>
        </a:spcBef>
        <a:spcAft>
          <a:spcPct val="20000"/>
        </a:spcAft>
        <a:buClr>
          <a:schemeClr val="tx2"/>
        </a:buClr>
        <a:buFont typeface="Wingdings" panose="05000000000000000000" pitchFamily="2" charset="2"/>
        <a:buChar char="§"/>
        <a:defRPr sz="2600">
          <a:solidFill>
            <a:schemeClr val="tx1"/>
          </a:solidFill>
          <a:latin typeface="Arial" charset="0"/>
          <a:ea typeface="+mn-ea"/>
          <a:cs typeface="+mn-cs"/>
        </a:defRPr>
      </a:lvl2pPr>
      <a:lvl3pPr marL="1257300" indent="-339725" algn="l" rtl="0" eaLnBrk="1" fontAlgn="base" hangingPunct="1">
        <a:spcBef>
          <a:spcPts val="0"/>
        </a:spcBef>
        <a:spcAft>
          <a:spcPct val="20000"/>
        </a:spcAft>
        <a:buClr>
          <a:schemeClr val="tx2"/>
        </a:buClr>
        <a:buFont typeface="Wingdings" panose="05000000000000000000" pitchFamily="2" charset="2"/>
        <a:buChar char="§"/>
        <a:defRPr sz="2400">
          <a:solidFill>
            <a:schemeClr val="tx1"/>
          </a:solidFill>
          <a:latin typeface="Arial" charset="0"/>
          <a:ea typeface="+mn-ea"/>
          <a:cs typeface="+mn-cs"/>
        </a:defRPr>
      </a:lvl3pPr>
      <a:lvl4pPr marL="1714500" indent="-347663" algn="l" rtl="0" eaLnBrk="1" fontAlgn="base" hangingPunct="1">
        <a:spcBef>
          <a:spcPts val="0"/>
        </a:spcBef>
        <a:spcAft>
          <a:spcPct val="20000"/>
        </a:spcAft>
        <a:buClr>
          <a:schemeClr val="tx2"/>
        </a:buClr>
        <a:buFont typeface="Wingdings" panose="05000000000000000000" pitchFamily="2" charset="2"/>
        <a:buChar char="§"/>
        <a:tabLst/>
        <a:defRPr sz="2200">
          <a:solidFill>
            <a:schemeClr val="tx1"/>
          </a:solidFill>
          <a:latin typeface="Arial" charset="0"/>
          <a:ea typeface="+mn-ea"/>
          <a:cs typeface="+mn-cs"/>
        </a:defRPr>
      </a:lvl4pPr>
      <a:lvl5pPr marL="2171700" indent="-347663" algn="l" rtl="0" eaLnBrk="1" fontAlgn="base" hangingPunct="1">
        <a:spcBef>
          <a:spcPts val="0"/>
        </a:spcBef>
        <a:spcAft>
          <a:spcPct val="20000"/>
        </a:spcAft>
        <a:buClr>
          <a:schemeClr val="tx2"/>
        </a:buClr>
        <a:buFont typeface="Wingdings" panose="05000000000000000000" pitchFamily="2" charset="2"/>
        <a:buChar char="§"/>
        <a:defRPr sz="2200">
          <a:solidFill>
            <a:schemeClr val="tx1"/>
          </a:solidFill>
          <a:latin typeface="Arial" charset="0"/>
          <a:ea typeface="+mn-ea"/>
          <a:cs typeface="+mn-cs"/>
        </a:defRPr>
      </a:lvl5pPr>
      <a:lvl6pPr marL="3316288" indent="-347663" algn="l" rtl="0" eaLnBrk="1" fontAlgn="base" hangingPunct="1">
        <a:spcBef>
          <a:spcPct val="45000"/>
        </a:spcBef>
        <a:spcAft>
          <a:spcPct val="20000"/>
        </a:spcAft>
        <a:buClr>
          <a:schemeClr val="tx2"/>
        </a:buClr>
        <a:buFont typeface="Wingdings" charset="2"/>
        <a:buChar char="§"/>
        <a:defRPr sz="2000">
          <a:solidFill>
            <a:schemeClr val="tx1"/>
          </a:solidFill>
          <a:latin typeface="+mn-lt"/>
          <a:ea typeface="+mn-ea"/>
          <a:cs typeface="+mn-cs"/>
        </a:defRPr>
      </a:lvl6pPr>
      <a:lvl7pPr marL="3773488" indent="-347663" algn="l" rtl="0" eaLnBrk="1" fontAlgn="base" hangingPunct="1">
        <a:spcBef>
          <a:spcPct val="45000"/>
        </a:spcBef>
        <a:spcAft>
          <a:spcPct val="20000"/>
        </a:spcAft>
        <a:buClr>
          <a:schemeClr val="tx2"/>
        </a:buClr>
        <a:buFont typeface="Wingdings" charset="2"/>
        <a:buChar char="§"/>
        <a:defRPr sz="2000">
          <a:solidFill>
            <a:schemeClr val="tx1"/>
          </a:solidFill>
          <a:latin typeface="+mn-lt"/>
          <a:ea typeface="+mn-ea"/>
          <a:cs typeface="+mn-cs"/>
        </a:defRPr>
      </a:lvl7pPr>
      <a:lvl8pPr marL="4230688" indent="-347663" algn="l" rtl="0" eaLnBrk="1" fontAlgn="base" hangingPunct="1">
        <a:spcBef>
          <a:spcPct val="45000"/>
        </a:spcBef>
        <a:spcAft>
          <a:spcPct val="20000"/>
        </a:spcAft>
        <a:buClr>
          <a:schemeClr val="tx2"/>
        </a:buClr>
        <a:buFont typeface="Wingdings" charset="2"/>
        <a:buChar char="§"/>
        <a:defRPr sz="2000">
          <a:solidFill>
            <a:schemeClr val="tx1"/>
          </a:solidFill>
          <a:latin typeface="+mn-lt"/>
          <a:ea typeface="+mn-ea"/>
          <a:cs typeface="+mn-cs"/>
        </a:defRPr>
      </a:lvl8pPr>
      <a:lvl9pPr marL="4687888" indent="-347663" algn="l" rtl="0" eaLnBrk="1" fontAlgn="base" hangingPunct="1">
        <a:spcBef>
          <a:spcPct val="45000"/>
        </a:spcBef>
        <a:spcAft>
          <a:spcPct val="20000"/>
        </a:spcAft>
        <a:buClr>
          <a:schemeClr val="tx2"/>
        </a:buClr>
        <a:buFont typeface="Wingdings" charset="2"/>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Early Life and the Diversification of Prokaryotes</a:t>
            </a:r>
          </a:p>
        </p:txBody>
      </p:sp>
      <p:sp>
        <p:nvSpPr>
          <p:cNvPr id="3" name="Text Placeholder 2"/>
          <p:cNvSpPr>
            <a:spLocks noGrp="1"/>
          </p:cNvSpPr>
          <p:nvPr>
            <p:ph type="body" sz="quarter" idx="12"/>
          </p:nvPr>
        </p:nvSpPr>
        <p:spPr/>
        <p:txBody>
          <a:bodyPr/>
          <a:lstStyle/>
          <a:p>
            <a:r>
              <a:rPr lang="en-US" smtClean="0"/>
              <a:t>24</a:t>
            </a:r>
            <a:endParaRPr lang="en-US" dirty="0"/>
          </a:p>
        </p:txBody>
      </p:sp>
    </p:spTree>
    <p:extLst>
      <p:ext uri="{BB962C8B-B14F-4D97-AF65-F5344CB8AC3E}">
        <p14:creationId xmlns:p14="http://schemas.microsoft.com/office/powerpoint/2010/main" val="39870448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dirty="0" smtClean="0"/>
              <a:t>What is true of </a:t>
            </a:r>
            <a:r>
              <a:rPr lang="en-US" dirty="0" err="1" smtClean="0"/>
              <a:t>archaeans</a:t>
            </a:r>
            <a:r>
              <a:rPr lang="en-US" dirty="0" smtClean="0"/>
              <a:t>?</a:t>
            </a:r>
          </a:p>
        </p:txBody>
      </p:sp>
      <p:sp>
        <p:nvSpPr>
          <p:cNvPr id="12291" name="Rectangle 3"/>
          <p:cNvSpPr>
            <a:spLocks noGrp="1" noChangeArrowheads="1"/>
          </p:cNvSpPr>
          <p:nvPr>
            <p:ph idx="1"/>
          </p:nvPr>
        </p:nvSpPr>
        <p:spPr/>
        <p:txBody>
          <a:bodyPr/>
          <a:lstStyle/>
          <a:p>
            <a:r>
              <a:rPr lang="en-US" dirty="0" smtClean="0"/>
              <a:t>They are the cause of many human diseases.</a:t>
            </a:r>
          </a:p>
          <a:p>
            <a:r>
              <a:rPr lang="en-US" dirty="0" smtClean="0"/>
              <a:t>Structurally, they represent an intermediate form between bacteria cells and eukaryotic cells.</a:t>
            </a:r>
          </a:p>
          <a:p>
            <a:r>
              <a:rPr lang="en-US" dirty="0" smtClean="0"/>
              <a:t>They are extremophiles.</a:t>
            </a:r>
          </a:p>
          <a:p>
            <a:r>
              <a:rPr lang="en-US" dirty="0" smtClean="0"/>
              <a:t>They have undergone horizontal gene transfer with bacteria and with eukaryotes.</a:t>
            </a:r>
          </a:p>
          <a:p>
            <a:r>
              <a:rPr lang="en-US" dirty="0" smtClean="0"/>
              <a:t>They include Earth’s first aerobic </a:t>
            </a:r>
            <a:r>
              <a:rPr lang="en-US" dirty="0" err="1" smtClean="0"/>
              <a:t>photosynthesizers</a:t>
            </a:r>
            <a:r>
              <a:rPr lang="en-US" dirty="0" smtClean="0"/>
              <a:t>.</a:t>
            </a:r>
          </a:p>
        </p:txBody>
      </p:sp>
      <p:sp>
        <p:nvSpPr>
          <p:cNvPr id="2" name="Footer Placeholder 1"/>
          <p:cNvSpPr>
            <a:spLocks noGrp="1"/>
          </p:cNvSpPr>
          <p:nvPr>
            <p:ph type="ftr" sz="quarter" idx="3"/>
          </p:nvPr>
        </p:nvSpPr>
        <p:spPr/>
        <p:txBody>
          <a:bodyPr/>
          <a:lstStyle/>
          <a:p>
            <a:r>
              <a:rPr lang="en-US" smtClean="0"/>
              <a:t>© 2016 Pearson Education, Inc.</a:t>
            </a:r>
            <a:endParaRPr lang="en-US" dirty="0"/>
          </a:p>
        </p:txBody>
      </p:sp>
    </p:spTree>
    <p:extLst>
      <p:ext uri="{BB962C8B-B14F-4D97-AF65-F5344CB8AC3E}">
        <p14:creationId xmlns:p14="http://schemas.microsoft.com/office/powerpoint/2010/main" val="33575621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smtClean="0"/>
              <a:t>What is true of archaeans?</a:t>
            </a:r>
          </a:p>
        </p:txBody>
      </p:sp>
      <p:sp>
        <p:nvSpPr>
          <p:cNvPr id="13315" name="Rectangle 3"/>
          <p:cNvSpPr>
            <a:spLocks noGrp="1" noChangeArrowheads="1"/>
          </p:cNvSpPr>
          <p:nvPr>
            <p:ph idx="1"/>
          </p:nvPr>
        </p:nvSpPr>
        <p:spPr/>
        <p:txBody>
          <a:bodyPr/>
          <a:lstStyle/>
          <a:p>
            <a:r>
              <a:rPr lang="en-US" dirty="0" smtClean="0"/>
              <a:t>They are the cause of many human diseases.</a:t>
            </a:r>
          </a:p>
          <a:p>
            <a:r>
              <a:rPr lang="en-US" dirty="0" smtClean="0"/>
              <a:t>Structurally, they represent an intermediate form between bacteria cells and eukaryotic cells.</a:t>
            </a:r>
          </a:p>
          <a:p>
            <a:r>
              <a:rPr lang="en-US" dirty="0" smtClean="0"/>
              <a:t>They are extremophiles.</a:t>
            </a:r>
          </a:p>
          <a:p>
            <a:r>
              <a:rPr lang="en-US" b="1" dirty="0" smtClean="0"/>
              <a:t>They have undergone horizontal gene transfer with bacteria and with eukaryotes.</a:t>
            </a:r>
          </a:p>
          <a:p>
            <a:r>
              <a:rPr lang="en-US" dirty="0" smtClean="0"/>
              <a:t>They include Earth’s first aerobic </a:t>
            </a:r>
            <a:r>
              <a:rPr lang="en-US" dirty="0" err="1" smtClean="0"/>
              <a:t>photosynthesizers</a:t>
            </a:r>
            <a:r>
              <a:rPr lang="en-US" dirty="0" smtClean="0"/>
              <a:t>.</a:t>
            </a:r>
          </a:p>
        </p:txBody>
      </p:sp>
      <p:sp>
        <p:nvSpPr>
          <p:cNvPr id="2" name="Footer Placeholder 1"/>
          <p:cNvSpPr>
            <a:spLocks noGrp="1"/>
          </p:cNvSpPr>
          <p:nvPr>
            <p:ph type="ftr" sz="quarter" idx="3"/>
          </p:nvPr>
        </p:nvSpPr>
        <p:spPr/>
        <p:txBody>
          <a:bodyPr/>
          <a:lstStyle/>
          <a:p>
            <a:r>
              <a:rPr lang="en-US" smtClean="0"/>
              <a:t>© 2016 Pearson Education, Inc.</a:t>
            </a:r>
            <a:endParaRPr lang="en-US" dirty="0"/>
          </a:p>
        </p:txBody>
      </p:sp>
    </p:spTree>
    <p:extLst>
      <p:ext uri="{BB962C8B-B14F-4D97-AF65-F5344CB8AC3E}">
        <p14:creationId xmlns:p14="http://schemas.microsoft.com/office/powerpoint/2010/main" val="1109753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mtClean="0"/>
              <a:t>Cyanobacteria that can perform nitrogen fixation</a:t>
            </a:r>
          </a:p>
        </p:txBody>
      </p:sp>
      <p:sp>
        <p:nvSpPr>
          <p:cNvPr id="14339" name="Rectangle 3"/>
          <p:cNvSpPr>
            <a:spLocks noGrp="1" noChangeArrowheads="1"/>
          </p:cNvSpPr>
          <p:nvPr>
            <p:ph idx="1"/>
          </p:nvPr>
        </p:nvSpPr>
        <p:spPr/>
        <p:txBody>
          <a:bodyPr/>
          <a:lstStyle/>
          <a:p>
            <a:r>
              <a:rPr lang="en-US" smtClean="0"/>
              <a:t>use this metabolic pathway to provide themselves with glucose.</a:t>
            </a:r>
          </a:p>
          <a:p>
            <a:r>
              <a:rPr lang="en-US" smtClean="0"/>
              <a:t>cannot also perform aerobic photosynthesis.</a:t>
            </a:r>
          </a:p>
          <a:p>
            <a:r>
              <a:rPr lang="en-US" smtClean="0"/>
              <a:t>provide both fixed nitrogen and fixed carbon dioxide to other organisms.</a:t>
            </a:r>
          </a:p>
          <a:p>
            <a:r>
              <a:rPr lang="en-US" smtClean="0"/>
              <a:t>do so on membranes called thylakoids.</a:t>
            </a:r>
          </a:p>
          <a:p>
            <a:r>
              <a:rPr lang="en-US" smtClean="0"/>
              <a:t>are part of the community of organisms at </a:t>
            </a:r>
            <a:br>
              <a:rPr lang="en-US" smtClean="0"/>
            </a:br>
            <a:r>
              <a:rPr lang="en-US" smtClean="0"/>
              <a:t>deep-sea vents.</a:t>
            </a:r>
          </a:p>
        </p:txBody>
      </p:sp>
      <p:sp>
        <p:nvSpPr>
          <p:cNvPr id="2" name="Footer Placeholder 1"/>
          <p:cNvSpPr>
            <a:spLocks noGrp="1"/>
          </p:cNvSpPr>
          <p:nvPr>
            <p:ph type="ftr" sz="quarter" idx="3"/>
          </p:nvPr>
        </p:nvSpPr>
        <p:spPr/>
        <p:txBody>
          <a:bodyPr/>
          <a:lstStyle/>
          <a:p>
            <a:r>
              <a:rPr lang="en-US" smtClean="0"/>
              <a:t>© 2016 Pearson Education, Inc.</a:t>
            </a:r>
            <a:endParaRPr lang="en-US" dirty="0"/>
          </a:p>
        </p:txBody>
      </p:sp>
    </p:spTree>
    <p:extLst>
      <p:ext uri="{BB962C8B-B14F-4D97-AF65-F5344CB8AC3E}">
        <p14:creationId xmlns:p14="http://schemas.microsoft.com/office/powerpoint/2010/main" val="20984192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smtClean="0"/>
              <a:t>Cyanobacteria that can perform nitrogen fixation</a:t>
            </a:r>
          </a:p>
        </p:txBody>
      </p:sp>
      <p:sp>
        <p:nvSpPr>
          <p:cNvPr id="15363" name="Rectangle 3"/>
          <p:cNvSpPr>
            <a:spLocks noGrp="1" noChangeArrowheads="1"/>
          </p:cNvSpPr>
          <p:nvPr>
            <p:ph idx="1"/>
          </p:nvPr>
        </p:nvSpPr>
        <p:spPr/>
        <p:txBody>
          <a:bodyPr/>
          <a:lstStyle/>
          <a:p>
            <a:r>
              <a:rPr lang="en-US" smtClean="0"/>
              <a:t>use this metabolic pathway to provide themselves with glucose.</a:t>
            </a:r>
          </a:p>
          <a:p>
            <a:r>
              <a:rPr lang="en-US" smtClean="0"/>
              <a:t>cannot also perform aerobic photosynthesis.</a:t>
            </a:r>
          </a:p>
          <a:p>
            <a:r>
              <a:rPr lang="en-US" b="1" smtClean="0"/>
              <a:t>provide both fixed nitrogen and fixed carbon dioxide to other organisms.</a:t>
            </a:r>
          </a:p>
          <a:p>
            <a:r>
              <a:rPr lang="en-US" smtClean="0"/>
              <a:t>do so on membranes called thylakoids.</a:t>
            </a:r>
          </a:p>
          <a:p>
            <a:r>
              <a:rPr lang="en-US" smtClean="0"/>
              <a:t>are part of the community of organisms at </a:t>
            </a:r>
            <a:br>
              <a:rPr lang="en-US" smtClean="0"/>
            </a:br>
            <a:r>
              <a:rPr lang="en-US" smtClean="0"/>
              <a:t>deep-sea vents.</a:t>
            </a:r>
          </a:p>
        </p:txBody>
      </p:sp>
      <p:sp>
        <p:nvSpPr>
          <p:cNvPr id="2" name="Footer Placeholder 1"/>
          <p:cNvSpPr>
            <a:spLocks noGrp="1"/>
          </p:cNvSpPr>
          <p:nvPr>
            <p:ph type="ftr" sz="quarter" idx="3"/>
          </p:nvPr>
        </p:nvSpPr>
        <p:spPr/>
        <p:txBody>
          <a:bodyPr/>
          <a:lstStyle/>
          <a:p>
            <a:r>
              <a:rPr lang="en-US" smtClean="0"/>
              <a:t>© 2016 Pearson Education, Inc.</a:t>
            </a:r>
            <a:endParaRPr lang="en-US" dirty="0"/>
          </a:p>
        </p:txBody>
      </p:sp>
    </p:spTree>
    <p:extLst>
      <p:ext uri="{BB962C8B-B14F-4D97-AF65-F5344CB8AC3E}">
        <p14:creationId xmlns:p14="http://schemas.microsoft.com/office/powerpoint/2010/main" val="1518663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smtClean="0"/>
              <a:t>Which of the following have a thicker, simpler cell wall?</a:t>
            </a:r>
          </a:p>
        </p:txBody>
      </p:sp>
      <p:sp>
        <p:nvSpPr>
          <p:cNvPr id="16387" name="Rectangle 3"/>
          <p:cNvSpPr>
            <a:spLocks noGrp="1" noChangeArrowheads="1"/>
          </p:cNvSpPr>
          <p:nvPr>
            <p:ph idx="1"/>
          </p:nvPr>
        </p:nvSpPr>
        <p:spPr/>
        <p:txBody>
          <a:bodyPr/>
          <a:lstStyle/>
          <a:p>
            <a:r>
              <a:rPr lang="en-US" smtClean="0"/>
              <a:t>bacillus</a:t>
            </a:r>
          </a:p>
          <a:p>
            <a:r>
              <a:rPr lang="en-US" smtClean="0"/>
              <a:t>gram-negative bacteria</a:t>
            </a:r>
          </a:p>
          <a:p>
            <a:r>
              <a:rPr lang="en-US" smtClean="0"/>
              <a:t>coccus</a:t>
            </a:r>
          </a:p>
          <a:p>
            <a:r>
              <a:rPr lang="en-US" smtClean="0"/>
              <a:t>gram-positive bacteria</a:t>
            </a:r>
          </a:p>
        </p:txBody>
      </p:sp>
      <p:sp>
        <p:nvSpPr>
          <p:cNvPr id="2" name="Footer Placeholder 1"/>
          <p:cNvSpPr>
            <a:spLocks noGrp="1"/>
          </p:cNvSpPr>
          <p:nvPr>
            <p:ph type="ftr" sz="quarter" idx="3"/>
          </p:nvPr>
        </p:nvSpPr>
        <p:spPr/>
        <p:txBody>
          <a:bodyPr/>
          <a:lstStyle/>
          <a:p>
            <a:r>
              <a:rPr lang="en-US" smtClean="0"/>
              <a:t>© 2016 Pearson Education, Inc.</a:t>
            </a:r>
            <a:endParaRPr lang="en-US" dirty="0"/>
          </a:p>
        </p:txBody>
      </p:sp>
    </p:spTree>
    <p:extLst>
      <p:ext uri="{BB962C8B-B14F-4D97-AF65-F5344CB8AC3E}">
        <p14:creationId xmlns:p14="http://schemas.microsoft.com/office/powerpoint/2010/main" val="23487402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smtClean="0"/>
              <a:t>Which of the following have a thicker, simpler cell wall?</a:t>
            </a:r>
          </a:p>
        </p:txBody>
      </p:sp>
      <p:sp>
        <p:nvSpPr>
          <p:cNvPr id="17411" name="Rectangle 3"/>
          <p:cNvSpPr>
            <a:spLocks noGrp="1" noChangeArrowheads="1"/>
          </p:cNvSpPr>
          <p:nvPr>
            <p:ph idx="1"/>
          </p:nvPr>
        </p:nvSpPr>
        <p:spPr/>
        <p:txBody>
          <a:bodyPr/>
          <a:lstStyle/>
          <a:p>
            <a:r>
              <a:rPr lang="en-US" smtClean="0"/>
              <a:t>bacillus</a:t>
            </a:r>
          </a:p>
          <a:p>
            <a:r>
              <a:rPr lang="en-US" smtClean="0"/>
              <a:t>gram-negative bacteria</a:t>
            </a:r>
          </a:p>
          <a:p>
            <a:r>
              <a:rPr lang="en-US" smtClean="0"/>
              <a:t>coccus</a:t>
            </a:r>
          </a:p>
          <a:p>
            <a:r>
              <a:rPr lang="en-US" b="1" smtClean="0"/>
              <a:t>gram-positive bacteria</a:t>
            </a:r>
            <a:endParaRPr lang="en-US" smtClean="0"/>
          </a:p>
        </p:txBody>
      </p:sp>
      <p:sp>
        <p:nvSpPr>
          <p:cNvPr id="2" name="Footer Placeholder 1"/>
          <p:cNvSpPr>
            <a:spLocks noGrp="1"/>
          </p:cNvSpPr>
          <p:nvPr>
            <p:ph type="ftr" sz="quarter" idx="3"/>
          </p:nvPr>
        </p:nvSpPr>
        <p:spPr/>
        <p:txBody>
          <a:bodyPr/>
          <a:lstStyle/>
          <a:p>
            <a:r>
              <a:rPr lang="en-US" smtClean="0"/>
              <a:t>© 2016 Pearson Education, Inc.</a:t>
            </a:r>
            <a:endParaRPr lang="en-US" dirty="0"/>
          </a:p>
        </p:txBody>
      </p:sp>
    </p:spTree>
    <p:extLst>
      <p:ext uri="{BB962C8B-B14F-4D97-AF65-F5344CB8AC3E}">
        <p14:creationId xmlns:p14="http://schemas.microsoft.com/office/powerpoint/2010/main" val="8700615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smtClean="0"/>
              <a:t>Which of the following is not a structure found in prokaryotes?</a:t>
            </a:r>
          </a:p>
        </p:txBody>
      </p:sp>
      <p:sp>
        <p:nvSpPr>
          <p:cNvPr id="18435" name="Rectangle 3"/>
          <p:cNvSpPr>
            <a:spLocks noGrp="1" noChangeArrowheads="1"/>
          </p:cNvSpPr>
          <p:nvPr>
            <p:ph idx="1"/>
          </p:nvPr>
        </p:nvSpPr>
        <p:spPr/>
        <p:txBody>
          <a:bodyPr/>
          <a:lstStyle/>
          <a:p>
            <a:r>
              <a:rPr lang="en-US" smtClean="0"/>
              <a:t>ribosome</a:t>
            </a:r>
          </a:p>
          <a:p>
            <a:r>
              <a:rPr lang="en-US" smtClean="0"/>
              <a:t>endospore</a:t>
            </a:r>
          </a:p>
          <a:p>
            <a:r>
              <a:rPr lang="en-US" smtClean="0"/>
              <a:t>nucleus</a:t>
            </a:r>
          </a:p>
          <a:p>
            <a:r>
              <a:rPr lang="en-US" smtClean="0"/>
              <a:t>plasmid</a:t>
            </a:r>
          </a:p>
        </p:txBody>
      </p:sp>
      <p:sp>
        <p:nvSpPr>
          <p:cNvPr id="2" name="Footer Placeholder 1"/>
          <p:cNvSpPr>
            <a:spLocks noGrp="1"/>
          </p:cNvSpPr>
          <p:nvPr>
            <p:ph type="ftr" sz="quarter" idx="3"/>
          </p:nvPr>
        </p:nvSpPr>
        <p:spPr/>
        <p:txBody>
          <a:bodyPr/>
          <a:lstStyle/>
          <a:p>
            <a:r>
              <a:rPr lang="en-US" smtClean="0"/>
              <a:t>© 2016 Pearson Education, Inc.</a:t>
            </a:r>
            <a:endParaRPr lang="en-US" dirty="0"/>
          </a:p>
        </p:txBody>
      </p:sp>
    </p:spTree>
    <p:extLst>
      <p:ext uri="{BB962C8B-B14F-4D97-AF65-F5344CB8AC3E}">
        <p14:creationId xmlns:p14="http://schemas.microsoft.com/office/powerpoint/2010/main" val="16066900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smtClean="0"/>
              <a:t>Which of the following is not a structure found in prokaryotes?</a:t>
            </a:r>
          </a:p>
        </p:txBody>
      </p:sp>
      <p:sp>
        <p:nvSpPr>
          <p:cNvPr id="19459" name="Rectangle 3"/>
          <p:cNvSpPr>
            <a:spLocks noGrp="1" noChangeArrowheads="1"/>
          </p:cNvSpPr>
          <p:nvPr>
            <p:ph idx="1"/>
          </p:nvPr>
        </p:nvSpPr>
        <p:spPr/>
        <p:txBody>
          <a:bodyPr/>
          <a:lstStyle/>
          <a:p>
            <a:r>
              <a:rPr lang="en-US" smtClean="0"/>
              <a:t>ribosome</a:t>
            </a:r>
          </a:p>
          <a:p>
            <a:r>
              <a:rPr lang="en-US" smtClean="0"/>
              <a:t>endospore</a:t>
            </a:r>
          </a:p>
          <a:p>
            <a:r>
              <a:rPr lang="en-US" b="1" smtClean="0"/>
              <a:t>nucleus</a:t>
            </a:r>
          </a:p>
          <a:p>
            <a:r>
              <a:rPr lang="en-US" smtClean="0"/>
              <a:t>plasmid</a:t>
            </a:r>
          </a:p>
        </p:txBody>
      </p:sp>
      <p:sp>
        <p:nvSpPr>
          <p:cNvPr id="2" name="Footer Placeholder 1"/>
          <p:cNvSpPr>
            <a:spLocks noGrp="1"/>
          </p:cNvSpPr>
          <p:nvPr>
            <p:ph type="ftr" sz="quarter" idx="3"/>
          </p:nvPr>
        </p:nvSpPr>
        <p:spPr/>
        <p:txBody>
          <a:bodyPr/>
          <a:lstStyle/>
          <a:p>
            <a:r>
              <a:rPr lang="en-US" smtClean="0"/>
              <a:t>© 2016 Pearson Education, Inc.</a:t>
            </a:r>
            <a:endParaRPr lang="en-US" dirty="0"/>
          </a:p>
        </p:txBody>
      </p:sp>
    </p:spTree>
    <p:extLst>
      <p:ext uri="{BB962C8B-B14F-4D97-AF65-F5344CB8AC3E}">
        <p14:creationId xmlns:p14="http://schemas.microsoft.com/office/powerpoint/2010/main" val="3045657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smtClean="0"/>
              <a:t>In what type of environment would you find extreme halophiles living?</a:t>
            </a:r>
          </a:p>
        </p:txBody>
      </p:sp>
      <p:sp>
        <p:nvSpPr>
          <p:cNvPr id="20483" name="Rectangle 3"/>
          <p:cNvSpPr>
            <a:spLocks noGrp="1" noChangeArrowheads="1"/>
          </p:cNvSpPr>
          <p:nvPr>
            <p:ph idx="1"/>
          </p:nvPr>
        </p:nvSpPr>
        <p:spPr/>
        <p:txBody>
          <a:bodyPr/>
          <a:lstStyle/>
          <a:p>
            <a:r>
              <a:rPr lang="en-US" smtClean="0"/>
              <a:t>ice</a:t>
            </a:r>
          </a:p>
          <a:p>
            <a:r>
              <a:rPr lang="en-US" smtClean="0"/>
              <a:t>hot springs</a:t>
            </a:r>
          </a:p>
          <a:p>
            <a:r>
              <a:rPr lang="en-US" smtClean="0"/>
              <a:t>very salty water</a:t>
            </a:r>
          </a:p>
          <a:p>
            <a:r>
              <a:rPr lang="en-US" smtClean="0"/>
              <a:t>anoxic swamps</a:t>
            </a:r>
          </a:p>
        </p:txBody>
      </p:sp>
      <p:sp>
        <p:nvSpPr>
          <p:cNvPr id="2" name="Footer Placeholder 1"/>
          <p:cNvSpPr>
            <a:spLocks noGrp="1"/>
          </p:cNvSpPr>
          <p:nvPr>
            <p:ph type="ftr" sz="quarter" idx="3"/>
          </p:nvPr>
        </p:nvSpPr>
        <p:spPr/>
        <p:txBody>
          <a:bodyPr/>
          <a:lstStyle/>
          <a:p>
            <a:r>
              <a:rPr lang="en-US" smtClean="0"/>
              <a:t>© 2016 Pearson Education, Inc.</a:t>
            </a:r>
            <a:endParaRPr lang="en-US" dirty="0"/>
          </a:p>
        </p:txBody>
      </p:sp>
    </p:spTree>
    <p:extLst>
      <p:ext uri="{BB962C8B-B14F-4D97-AF65-F5344CB8AC3E}">
        <p14:creationId xmlns:p14="http://schemas.microsoft.com/office/powerpoint/2010/main" val="36625257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smtClean="0"/>
              <a:t>In what type of environment would you find extreme halophiles living?</a:t>
            </a:r>
          </a:p>
        </p:txBody>
      </p:sp>
      <p:sp>
        <p:nvSpPr>
          <p:cNvPr id="21507" name="Rectangle 3"/>
          <p:cNvSpPr>
            <a:spLocks noGrp="1" noChangeArrowheads="1"/>
          </p:cNvSpPr>
          <p:nvPr>
            <p:ph idx="1"/>
          </p:nvPr>
        </p:nvSpPr>
        <p:spPr/>
        <p:txBody>
          <a:bodyPr/>
          <a:lstStyle/>
          <a:p>
            <a:r>
              <a:rPr lang="en-US" smtClean="0"/>
              <a:t>ice</a:t>
            </a:r>
          </a:p>
          <a:p>
            <a:r>
              <a:rPr lang="en-US" smtClean="0"/>
              <a:t>hot springs</a:t>
            </a:r>
          </a:p>
          <a:p>
            <a:r>
              <a:rPr lang="en-US" b="1" smtClean="0"/>
              <a:t>very salty water</a:t>
            </a:r>
          </a:p>
          <a:p>
            <a:r>
              <a:rPr lang="en-US" smtClean="0"/>
              <a:t>anoxic swamps</a:t>
            </a:r>
          </a:p>
        </p:txBody>
      </p:sp>
      <p:sp>
        <p:nvSpPr>
          <p:cNvPr id="2" name="Footer Placeholder 1"/>
          <p:cNvSpPr>
            <a:spLocks noGrp="1"/>
          </p:cNvSpPr>
          <p:nvPr>
            <p:ph type="ftr" sz="quarter" idx="3"/>
          </p:nvPr>
        </p:nvSpPr>
        <p:spPr/>
        <p:txBody>
          <a:bodyPr/>
          <a:lstStyle/>
          <a:p>
            <a:r>
              <a:rPr lang="en-US" smtClean="0"/>
              <a:t>© 2016 Pearson Education, Inc.</a:t>
            </a:r>
            <a:endParaRPr lang="en-US" dirty="0"/>
          </a:p>
        </p:txBody>
      </p:sp>
    </p:spTree>
    <p:extLst>
      <p:ext uri="{BB962C8B-B14F-4D97-AF65-F5344CB8AC3E}">
        <p14:creationId xmlns:p14="http://schemas.microsoft.com/office/powerpoint/2010/main" val="38016527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dirty="0" smtClean="0"/>
              <a:t>Prokaryotes lack the nucleus found in eukaryotic cells. As a result, prokaryotic cells do not contain which of the following?</a:t>
            </a:r>
          </a:p>
        </p:txBody>
      </p:sp>
      <p:sp>
        <p:nvSpPr>
          <p:cNvPr id="4099" name="Rectangle 3"/>
          <p:cNvSpPr>
            <a:spLocks noGrp="1" noChangeArrowheads="1"/>
          </p:cNvSpPr>
          <p:nvPr>
            <p:ph idx="1"/>
          </p:nvPr>
        </p:nvSpPr>
        <p:spPr/>
        <p:txBody>
          <a:bodyPr/>
          <a:lstStyle/>
          <a:p>
            <a:r>
              <a:rPr lang="en-US" dirty="0" smtClean="0"/>
              <a:t>a nuclear membrane</a:t>
            </a:r>
          </a:p>
          <a:p>
            <a:r>
              <a:rPr lang="en-US" dirty="0" smtClean="0"/>
              <a:t>DNA</a:t>
            </a:r>
          </a:p>
          <a:p>
            <a:r>
              <a:rPr lang="en-US" dirty="0" smtClean="0"/>
              <a:t>one or more chromosomes</a:t>
            </a:r>
          </a:p>
          <a:p>
            <a:r>
              <a:rPr lang="en-US" dirty="0" smtClean="0"/>
              <a:t>all of the above</a:t>
            </a:r>
          </a:p>
        </p:txBody>
      </p:sp>
      <p:sp>
        <p:nvSpPr>
          <p:cNvPr id="4100"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endParaRPr lang="en-US" sz="1800"/>
          </a:p>
        </p:txBody>
      </p:sp>
      <p:sp>
        <p:nvSpPr>
          <p:cNvPr id="2" name="Footer Placeholder 1"/>
          <p:cNvSpPr>
            <a:spLocks noGrp="1"/>
          </p:cNvSpPr>
          <p:nvPr>
            <p:ph type="ftr" sz="quarter" idx="3"/>
          </p:nvPr>
        </p:nvSpPr>
        <p:spPr/>
        <p:txBody>
          <a:bodyPr/>
          <a:lstStyle/>
          <a:p>
            <a:r>
              <a:rPr lang="en-US" smtClean="0"/>
              <a:t>© 2016 Pearson Education, Inc.</a:t>
            </a:r>
            <a:endParaRPr lang="en-US" dirty="0"/>
          </a:p>
        </p:txBody>
      </p:sp>
    </p:spTree>
    <p:extLst>
      <p:ext uri="{BB962C8B-B14F-4D97-AF65-F5344CB8AC3E}">
        <p14:creationId xmlns:p14="http://schemas.microsoft.com/office/powerpoint/2010/main" val="18256244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smtClean="0"/>
              <a:t>Which of the following gets its energy from sunlight and its carbon from ingesting other organisms?</a:t>
            </a:r>
          </a:p>
        </p:txBody>
      </p:sp>
      <p:sp>
        <p:nvSpPr>
          <p:cNvPr id="22531" name="Rectangle 3"/>
          <p:cNvSpPr>
            <a:spLocks noGrp="1" noChangeArrowheads="1"/>
          </p:cNvSpPr>
          <p:nvPr>
            <p:ph idx="1"/>
          </p:nvPr>
        </p:nvSpPr>
        <p:spPr/>
        <p:txBody>
          <a:bodyPr/>
          <a:lstStyle/>
          <a:p>
            <a:r>
              <a:rPr lang="en-US" smtClean="0"/>
              <a:t>photoautotroph</a:t>
            </a:r>
          </a:p>
          <a:p>
            <a:r>
              <a:rPr lang="en-US" smtClean="0"/>
              <a:t>chemoautotroph</a:t>
            </a:r>
          </a:p>
          <a:p>
            <a:r>
              <a:rPr lang="en-US" smtClean="0"/>
              <a:t>photoheterotroph</a:t>
            </a:r>
          </a:p>
          <a:p>
            <a:r>
              <a:rPr lang="en-US" smtClean="0"/>
              <a:t>chemoheterotroph</a:t>
            </a:r>
          </a:p>
        </p:txBody>
      </p:sp>
      <p:sp>
        <p:nvSpPr>
          <p:cNvPr id="2" name="Footer Placeholder 1"/>
          <p:cNvSpPr>
            <a:spLocks noGrp="1"/>
          </p:cNvSpPr>
          <p:nvPr>
            <p:ph type="ftr" sz="quarter" idx="3"/>
          </p:nvPr>
        </p:nvSpPr>
        <p:spPr/>
        <p:txBody>
          <a:bodyPr/>
          <a:lstStyle/>
          <a:p>
            <a:r>
              <a:rPr lang="en-US" smtClean="0"/>
              <a:t>© 2016 Pearson Education, Inc.</a:t>
            </a:r>
            <a:endParaRPr lang="en-US" dirty="0"/>
          </a:p>
        </p:txBody>
      </p:sp>
    </p:spTree>
    <p:extLst>
      <p:ext uri="{BB962C8B-B14F-4D97-AF65-F5344CB8AC3E}">
        <p14:creationId xmlns:p14="http://schemas.microsoft.com/office/powerpoint/2010/main" val="12333857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smtClean="0"/>
              <a:t>Which of the following gets its energy from sunlight and its carbon from ingesting other organisms?</a:t>
            </a:r>
            <a:endParaRPr lang="en-US" dirty="0" smtClean="0"/>
          </a:p>
        </p:txBody>
      </p:sp>
      <p:sp>
        <p:nvSpPr>
          <p:cNvPr id="23555" name="Rectangle 3"/>
          <p:cNvSpPr>
            <a:spLocks noGrp="1" noChangeArrowheads="1"/>
          </p:cNvSpPr>
          <p:nvPr>
            <p:ph idx="1"/>
          </p:nvPr>
        </p:nvSpPr>
        <p:spPr/>
        <p:txBody>
          <a:bodyPr/>
          <a:lstStyle/>
          <a:p>
            <a:r>
              <a:rPr lang="en-US" smtClean="0"/>
              <a:t>photoautotroph</a:t>
            </a:r>
          </a:p>
          <a:p>
            <a:r>
              <a:rPr lang="en-US" smtClean="0"/>
              <a:t>chemoautotroph</a:t>
            </a:r>
          </a:p>
          <a:p>
            <a:r>
              <a:rPr lang="en-US" b="1" smtClean="0"/>
              <a:t>photoheterotroph</a:t>
            </a:r>
          </a:p>
          <a:p>
            <a:r>
              <a:rPr lang="en-US" smtClean="0"/>
              <a:t>chemoheterotroph</a:t>
            </a:r>
            <a:endParaRPr lang="en-US" dirty="0" smtClean="0"/>
          </a:p>
        </p:txBody>
      </p:sp>
      <p:sp>
        <p:nvSpPr>
          <p:cNvPr id="2" name="Footer Placeholder 1"/>
          <p:cNvSpPr>
            <a:spLocks noGrp="1"/>
          </p:cNvSpPr>
          <p:nvPr>
            <p:ph type="ftr" sz="quarter" idx="3"/>
          </p:nvPr>
        </p:nvSpPr>
        <p:spPr/>
        <p:txBody>
          <a:bodyPr/>
          <a:lstStyle/>
          <a:p>
            <a:r>
              <a:rPr lang="en-US" smtClean="0"/>
              <a:t>© 2016 Pearson Education, Inc.</a:t>
            </a:r>
            <a:endParaRPr lang="en-US" dirty="0"/>
          </a:p>
        </p:txBody>
      </p:sp>
    </p:spTree>
    <p:extLst>
      <p:ext uri="{BB962C8B-B14F-4D97-AF65-F5344CB8AC3E}">
        <p14:creationId xmlns:p14="http://schemas.microsoft.com/office/powerpoint/2010/main" val="3338843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smtClean="0"/>
              <a:t>In a 2008 test, researchers used conditions that simulated a volcanic eruption and, using modern equipment, re-analyzed molecules from Miller’s 1953 experiment. The results</a:t>
            </a:r>
          </a:p>
        </p:txBody>
      </p:sp>
      <p:sp>
        <p:nvSpPr>
          <p:cNvPr id="24579" name="Rectangle 3"/>
          <p:cNvSpPr>
            <a:spLocks noGrp="1" noChangeArrowheads="1"/>
          </p:cNvSpPr>
          <p:nvPr>
            <p:ph idx="1"/>
          </p:nvPr>
        </p:nvSpPr>
        <p:spPr/>
        <p:txBody>
          <a:bodyPr/>
          <a:lstStyle/>
          <a:p>
            <a:r>
              <a:rPr lang="en-US" dirty="0" smtClean="0"/>
              <a:t>showed that fewer amino acids formed under conditions simulating a volcanic eruption.</a:t>
            </a:r>
          </a:p>
          <a:p>
            <a:r>
              <a:rPr lang="en-US" dirty="0" smtClean="0"/>
              <a:t>showed that the mass of amino acids was greater in the original (1953) experiment.</a:t>
            </a:r>
          </a:p>
          <a:p>
            <a:r>
              <a:rPr lang="en-US" dirty="0" smtClean="0"/>
              <a:t>were not valid.</a:t>
            </a:r>
          </a:p>
          <a:p>
            <a:r>
              <a:rPr lang="en-US" dirty="0" smtClean="0"/>
              <a:t>indicated that a reducing atmosphere may have produced more organic compounds than a neutral one.</a:t>
            </a:r>
          </a:p>
        </p:txBody>
      </p:sp>
      <p:sp>
        <p:nvSpPr>
          <p:cNvPr id="2" name="Footer Placeholder 1"/>
          <p:cNvSpPr>
            <a:spLocks noGrp="1"/>
          </p:cNvSpPr>
          <p:nvPr>
            <p:ph type="ftr" sz="quarter" idx="3"/>
          </p:nvPr>
        </p:nvSpPr>
        <p:spPr/>
        <p:txBody>
          <a:bodyPr/>
          <a:lstStyle/>
          <a:p>
            <a:r>
              <a:rPr lang="en-US" smtClean="0"/>
              <a:t>© 2016 Pearson Education, Inc.</a:t>
            </a:r>
            <a:endParaRPr lang="en-US" dirty="0"/>
          </a:p>
        </p:txBody>
      </p:sp>
    </p:spTree>
    <p:extLst>
      <p:ext uri="{BB962C8B-B14F-4D97-AF65-F5344CB8AC3E}">
        <p14:creationId xmlns:p14="http://schemas.microsoft.com/office/powerpoint/2010/main" val="7592642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smtClean="0"/>
              <a:t>In a 2008 test, researchers used conditions that simulated a volcanic eruption and, using modern equipment, re-analyzed molecules from Miller’s 1953 experiment. The results</a:t>
            </a:r>
          </a:p>
        </p:txBody>
      </p:sp>
      <p:sp>
        <p:nvSpPr>
          <p:cNvPr id="24579" name="Rectangle 3"/>
          <p:cNvSpPr>
            <a:spLocks noGrp="1" noChangeArrowheads="1"/>
          </p:cNvSpPr>
          <p:nvPr>
            <p:ph idx="1"/>
          </p:nvPr>
        </p:nvSpPr>
        <p:spPr/>
        <p:txBody>
          <a:bodyPr/>
          <a:lstStyle/>
          <a:p>
            <a:r>
              <a:rPr lang="en-US" smtClean="0"/>
              <a:t>showed that fewer amino acids formed under conditions simulating a volcanic eruption.</a:t>
            </a:r>
          </a:p>
          <a:p>
            <a:r>
              <a:rPr lang="en-US" smtClean="0"/>
              <a:t>showed that the mass of amino acids was greater in the original (1953) experiment.</a:t>
            </a:r>
          </a:p>
          <a:p>
            <a:r>
              <a:rPr lang="en-US" smtClean="0"/>
              <a:t>were not valid.</a:t>
            </a:r>
          </a:p>
          <a:p>
            <a:r>
              <a:rPr lang="en-US" b="1" smtClean="0"/>
              <a:t>indicated that a reducing atmosphere may have produced more organic compounds than a neutral one.</a:t>
            </a:r>
            <a:endParaRPr lang="en-US" dirty="0" smtClean="0"/>
          </a:p>
        </p:txBody>
      </p:sp>
      <p:sp>
        <p:nvSpPr>
          <p:cNvPr id="2" name="Footer Placeholder 1"/>
          <p:cNvSpPr>
            <a:spLocks noGrp="1"/>
          </p:cNvSpPr>
          <p:nvPr>
            <p:ph type="ftr" sz="quarter" idx="3"/>
          </p:nvPr>
        </p:nvSpPr>
        <p:spPr/>
        <p:txBody>
          <a:bodyPr/>
          <a:lstStyle/>
          <a:p>
            <a:r>
              <a:rPr lang="en-US" smtClean="0"/>
              <a:t>© 2016 Pearson Education, Inc.</a:t>
            </a:r>
            <a:endParaRPr lang="en-US" dirty="0"/>
          </a:p>
        </p:txBody>
      </p:sp>
    </p:spTree>
    <p:extLst>
      <p:ext uri="{BB962C8B-B14F-4D97-AF65-F5344CB8AC3E}">
        <p14:creationId xmlns:p14="http://schemas.microsoft.com/office/powerpoint/2010/main" val="23424571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smtClean="0"/>
              <a:t>A protocell is</a:t>
            </a:r>
            <a:endParaRPr lang="en-US" dirty="0" smtClean="0"/>
          </a:p>
        </p:txBody>
      </p:sp>
      <p:sp>
        <p:nvSpPr>
          <p:cNvPr id="25603" name="Rectangle 3"/>
          <p:cNvSpPr>
            <a:spLocks noGrp="1" noChangeArrowheads="1"/>
          </p:cNvSpPr>
          <p:nvPr>
            <p:ph idx="1"/>
          </p:nvPr>
        </p:nvSpPr>
        <p:spPr/>
        <p:txBody>
          <a:bodyPr/>
          <a:lstStyle/>
          <a:p>
            <a:r>
              <a:rPr lang="en-US" dirty="0" smtClean="0"/>
              <a:t>a stage in one scenario for the origin of simple cells.</a:t>
            </a:r>
          </a:p>
          <a:p>
            <a:r>
              <a:rPr lang="en-US" dirty="0" smtClean="0"/>
              <a:t>a “package” that could maintain an internal chemistry different from that of its surroundings.</a:t>
            </a:r>
          </a:p>
          <a:p>
            <a:r>
              <a:rPr lang="en-US" dirty="0" smtClean="0"/>
              <a:t>the result of chemical and physical processes on early Earth.</a:t>
            </a:r>
          </a:p>
          <a:p>
            <a:r>
              <a:rPr lang="en-US" dirty="0" smtClean="0"/>
              <a:t>a droplet with membranes.</a:t>
            </a:r>
          </a:p>
          <a:p>
            <a:r>
              <a:rPr lang="en-US" dirty="0" smtClean="0"/>
              <a:t>all of the above.</a:t>
            </a:r>
          </a:p>
        </p:txBody>
      </p:sp>
      <p:sp>
        <p:nvSpPr>
          <p:cNvPr id="2" name="Footer Placeholder 1"/>
          <p:cNvSpPr>
            <a:spLocks noGrp="1"/>
          </p:cNvSpPr>
          <p:nvPr>
            <p:ph type="ftr" sz="quarter" idx="3"/>
          </p:nvPr>
        </p:nvSpPr>
        <p:spPr/>
        <p:txBody>
          <a:bodyPr/>
          <a:lstStyle/>
          <a:p>
            <a:r>
              <a:rPr lang="en-US" smtClean="0"/>
              <a:t>© 2016 Pearson Education, Inc.</a:t>
            </a:r>
            <a:endParaRPr lang="en-US" dirty="0"/>
          </a:p>
        </p:txBody>
      </p:sp>
    </p:spTree>
    <p:extLst>
      <p:ext uri="{BB962C8B-B14F-4D97-AF65-F5344CB8AC3E}">
        <p14:creationId xmlns:p14="http://schemas.microsoft.com/office/powerpoint/2010/main" val="25332911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smtClean="0"/>
              <a:t>A protocell is</a:t>
            </a:r>
            <a:endParaRPr lang="en-US" dirty="0" smtClean="0"/>
          </a:p>
        </p:txBody>
      </p:sp>
      <p:sp>
        <p:nvSpPr>
          <p:cNvPr id="25603" name="Rectangle 3"/>
          <p:cNvSpPr>
            <a:spLocks noGrp="1" noChangeArrowheads="1"/>
          </p:cNvSpPr>
          <p:nvPr>
            <p:ph idx="1"/>
          </p:nvPr>
        </p:nvSpPr>
        <p:spPr/>
        <p:txBody>
          <a:bodyPr/>
          <a:lstStyle/>
          <a:p>
            <a:r>
              <a:rPr lang="en-US" dirty="0" smtClean="0"/>
              <a:t>a stage in one scenario for the origin of </a:t>
            </a:r>
            <a:r>
              <a:rPr lang="en-US" smtClean="0"/>
              <a:t>simple </a:t>
            </a:r>
            <a:r>
              <a:rPr lang="en-US" smtClean="0"/>
              <a:t>cells.</a:t>
            </a:r>
            <a:endParaRPr lang="en-US" dirty="0" smtClean="0"/>
          </a:p>
          <a:p>
            <a:r>
              <a:rPr lang="en-US" dirty="0" smtClean="0"/>
              <a:t>a “package” that could maintain an internal chemistry different from that of its surroundings.</a:t>
            </a:r>
          </a:p>
          <a:p>
            <a:r>
              <a:rPr lang="en-US" dirty="0" smtClean="0"/>
              <a:t>the result of chemical and physical processes on early </a:t>
            </a:r>
            <a:r>
              <a:rPr lang="en-US" dirty="0" smtClean="0"/>
              <a:t>Earth.</a:t>
            </a:r>
            <a:endParaRPr lang="en-US" dirty="0" smtClean="0"/>
          </a:p>
          <a:p>
            <a:r>
              <a:rPr lang="en-US" dirty="0" smtClean="0"/>
              <a:t>a droplet with </a:t>
            </a:r>
            <a:r>
              <a:rPr lang="en-US" dirty="0" smtClean="0"/>
              <a:t>membranes.</a:t>
            </a:r>
            <a:endParaRPr lang="en-US" dirty="0" smtClean="0"/>
          </a:p>
          <a:p>
            <a:r>
              <a:rPr lang="en-US" b="1" dirty="0" smtClean="0"/>
              <a:t>all of the </a:t>
            </a:r>
            <a:r>
              <a:rPr lang="en-US" b="1" dirty="0" smtClean="0"/>
              <a:t>above.</a:t>
            </a:r>
            <a:endParaRPr lang="en-US" dirty="0" smtClean="0"/>
          </a:p>
        </p:txBody>
      </p:sp>
      <p:sp>
        <p:nvSpPr>
          <p:cNvPr id="2" name="Footer Placeholder 1"/>
          <p:cNvSpPr>
            <a:spLocks noGrp="1"/>
          </p:cNvSpPr>
          <p:nvPr>
            <p:ph type="ftr" sz="quarter" idx="3"/>
          </p:nvPr>
        </p:nvSpPr>
        <p:spPr/>
        <p:txBody>
          <a:bodyPr/>
          <a:lstStyle/>
          <a:p>
            <a:r>
              <a:rPr lang="en-US" smtClean="0"/>
              <a:t>© 2016 Pearson Education, Inc.</a:t>
            </a:r>
            <a:endParaRPr lang="en-US" dirty="0"/>
          </a:p>
        </p:txBody>
      </p:sp>
    </p:spTree>
    <p:extLst>
      <p:ext uri="{BB962C8B-B14F-4D97-AF65-F5344CB8AC3E}">
        <p14:creationId xmlns:p14="http://schemas.microsoft.com/office/powerpoint/2010/main" val="5519538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mtClean="0"/>
              <a:t>Which of the following are layered rocks that form from the activities of certain prokaryotes?</a:t>
            </a:r>
            <a:endParaRPr lang="en-US" dirty="0" smtClean="0"/>
          </a:p>
        </p:txBody>
      </p:sp>
      <p:sp>
        <p:nvSpPr>
          <p:cNvPr id="26627" name="Rectangle 3"/>
          <p:cNvSpPr>
            <a:spLocks noGrp="1" noChangeArrowheads="1"/>
          </p:cNvSpPr>
          <p:nvPr>
            <p:ph idx="1"/>
          </p:nvPr>
        </p:nvSpPr>
        <p:spPr/>
        <p:txBody>
          <a:bodyPr/>
          <a:lstStyle/>
          <a:p>
            <a:r>
              <a:rPr lang="en-US" dirty="0" smtClean="0"/>
              <a:t>vesicles</a:t>
            </a:r>
          </a:p>
          <a:p>
            <a:r>
              <a:rPr lang="en-US" dirty="0" err="1" smtClean="0"/>
              <a:t>montmorillonites</a:t>
            </a:r>
            <a:endParaRPr lang="en-US" dirty="0" smtClean="0"/>
          </a:p>
          <a:p>
            <a:r>
              <a:rPr lang="en-US" dirty="0" err="1" smtClean="0"/>
              <a:t>protocells</a:t>
            </a:r>
            <a:endParaRPr lang="en-US" dirty="0" smtClean="0"/>
          </a:p>
          <a:p>
            <a:r>
              <a:rPr lang="en-US" dirty="0" err="1" smtClean="0"/>
              <a:t>stromatolites</a:t>
            </a:r>
            <a:endParaRPr lang="en-US" dirty="0" smtClean="0"/>
          </a:p>
          <a:p>
            <a:r>
              <a:rPr lang="en-US" dirty="0" smtClean="0"/>
              <a:t>ammonites</a:t>
            </a:r>
          </a:p>
        </p:txBody>
      </p:sp>
      <p:sp>
        <p:nvSpPr>
          <p:cNvPr id="2" name="Footer Placeholder 1"/>
          <p:cNvSpPr>
            <a:spLocks noGrp="1"/>
          </p:cNvSpPr>
          <p:nvPr>
            <p:ph type="ftr" sz="quarter" idx="3"/>
          </p:nvPr>
        </p:nvSpPr>
        <p:spPr/>
        <p:txBody>
          <a:bodyPr/>
          <a:lstStyle/>
          <a:p>
            <a:r>
              <a:rPr lang="en-US" smtClean="0"/>
              <a:t>© 2016 Pearson Education, Inc.</a:t>
            </a:r>
            <a:endParaRPr lang="en-US" dirty="0"/>
          </a:p>
        </p:txBody>
      </p:sp>
    </p:spTree>
    <p:extLst>
      <p:ext uri="{BB962C8B-B14F-4D97-AF65-F5344CB8AC3E}">
        <p14:creationId xmlns:p14="http://schemas.microsoft.com/office/powerpoint/2010/main" val="131722901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mtClean="0"/>
              <a:t>Which of the following are layered rocks that form from the activities of certain prokaryotes?</a:t>
            </a:r>
            <a:endParaRPr lang="en-US" dirty="0" smtClean="0"/>
          </a:p>
        </p:txBody>
      </p:sp>
      <p:sp>
        <p:nvSpPr>
          <p:cNvPr id="26627" name="Rectangle 3"/>
          <p:cNvSpPr>
            <a:spLocks noGrp="1" noChangeArrowheads="1"/>
          </p:cNvSpPr>
          <p:nvPr>
            <p:ph idx="1"/>
          </p:nvPr>
        </p:nvSpPr>
        <p:spPr/>
        <p:txBody>
          <a:bodyPr/>
          <a:lstStyle/>
          <a:p>
            <a:r>
              <a:rPr lang="en-US" dirty="0" smtClean="0"/>
              <a:t>vesicles</a:t>
            </a:r>
          </a:p>
          <a:p>
            <a:r>
              <a:rPr lang="en-US" dirty="0" err="1" smtClean="0"/>
              <a:t>montmorillonites</a:t>
            </a:r>
            <a:endParaRPr lang="en-US" dirty="0" smtClean="0"/>
          </a:p>
          <a:p>
            <a:r>
              <a:rPr lang="en-US" dirty="0" err="1" smtClean="0"/>
              <a:t>protocells</a:t>
            </a:r>
            <a:endParaRPr lang="en-US" dirty="0" smtClean="0"/>
          </a:p>
          <a:p>
            <a:r>
              <a:rPr lang="en-US" b="1" dirty="0" err="1" smtClean="0"/>
              <a:t>stromatolites</a:t>
            </a:r>
            <a:endParaRPr lang="en-US" b="1" dirty="0" smtClean="0"/>
          </a:p>
          <a:p>
            <a:r>
              <a:rPr lang="en-US" dirty="0" smtClean="0"/>
              <a:t>ammonites</a:t>
            </a:r>
          </a:p>
        </p:txBody>
      </p:sp>
      <p:sp>
        <p:nvSpPr>
          <p:cNvPr id="2" name="Footer Placeholder 1"/>
          <p:cNvSpPr>
            <a:spLocks noGrp="1"/>
          </p:cNvSpPr>
          <p:nvPr>
            <p:ph type="ftr" sz="quarter" idx="3"/>
          </p:nvPr>
        </p:nvSpPr>
        <p:spPr/>
        <p:txBody>
          <a:bodyPr/>
          <a:lstStyle/>
          <a:p>
            <a:r>
              <a:rPr lang="en-US" smtClean="0"/>
              <a:t>© 2016 Pearson Education, Inc.</a:t>
            </a:r>
            <a:endParaRPr lang="en-US" dirty="0"/>
          </a:p>
        </p:txBody>
      </p:sp>
    </p:spTree>
    <p:extLst>
      <p:ext uri="{BB962C8B-B14F-4D97-AF65-F5344CB8AC3E}">
        <p14:creationId xmlns:p14="http://schemas.microsoft.com/office/powerpoint/2010/main" val="1074847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dirty="0" smtClean="0"/>
              <a:t>Since flagella of bacteria, </a:t>
            </a:r>
            <a:r>
              <a:rPr lang="en-US" dirty="0" err="1" smtClean="0"/>
              <a:t>archaea</a:t>
            </a:r>
            <a:r>
              <a:rPr lang="en-US" dirty="0" smtClean="0"/>
              <a:t>, and eukaryotes arose independently, they are considered _____ structures.</a:t>
            </a:r>
          </a:p>
        </p:txBody>
      </p:sp>
      <p:sp>
        <p:nvSpPr>
          <p:cNvPr id="27651" name="Rectangle 3"/>
          <p:cNvSpPr>
            <a:spLocks noGrp="1" noChangeArrowheads="1"/>
          </p:cNvSpPr>
          <p:nvPr>
            <p:ph idx="1"/>
          </p:nvPr>
        </p:nvSpPr>
        <p:spPr/>
        <p:txBody>
          <a:bodyPr/>
          <a:lstStyle/>
          <a:p>
            <a:r>
              <a:rPr lang="en-US" smtClean="0"/>
              <a:t>symbiotic</a:t>
            </a:r>
          </a:p>
          <a:p>
            <a:r>
              <a:rPr lang="en-US" smtClean="0"/>
              <a:t>homologous</a:t>
            </a:r>
          </a:p>
          <a:p>
            <a:r>
              <a:rPr lang="en-US" smtClean="0"/>
              <a:t>analogous</a:t>
            </a:r>
          </a:p>
          <a:p>
            <a:r>
              <a:rPr lang="en-US" smtClean="0"/>
              <a:t>divergent</a:t>
            </a:r>
            <a:endParaRPr lang="en-US" dirty="0" smtClean="0"/>
          </a:p>
        </p:txBody>
      </p:sp>
      <p:sp>
        <p:nvSpPr>
          <p:cNvPr id="2" name="Footer Placeholder 1"/>
          <p:cNvSpPr>
            <a:spLocks noGrp="1"/>
          </p:cNvSpPr>
          <p:nvPr>
            <p:ph type="ftr" sz="quarter" idx="3"/>
          </p:nvPr>
        </p:nvSpPr>
        <p:spPr/>
        <p:txBody>
          <a:bodyPr/>
          <a:lstStyle/>
          <a:p>
            <a:r>
              <a:rPr lang="en-US" smtClean="0"/>
              <a:t>© 2016 Pearson Education, Inc.</a:t>
            </a:r>
            <a:endParaRPr lang="en-US" dirty="0"/>
          </a:p>
        </p:txBody>
      </p:sp>
    </p:spTree>
    <p:extLst>
      <p:ext uri="{BB962C8B-B14F-4D97-AF65-F5344CB8AC3E}">
        <p14:creationId xmlns:p14="http://schemas.microsoft.com/office/powerpoint/2010/main" val="103423009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dirty="0" smtClean="0"/>
              <a:t>Since flagella of bacteria, </a:t>
            </a:r>
            <a:r>
              <a:rPr lang="en-US" dirty="0" err="1" smtClean="0"/>
              <a:t>archaea</a:t>
            </a:r>
            <a:r>
              <a:rPr lang="en-US" dirty="0" smtClean="0"/>
              <a:t>, and eukaryotes arose independently, they are considered _____ structures.</a:t>
            </a:r>
          </a:p>
        </p:txBody>
      </p:sp>
      <p:sp>
        <p:nvSpPr>
          <p:cNvPr id="27651" name="Rectangle 3"/>
          <p:cNvSpPr>
            <a:spLocks noGrp="1" noChangeArrowheads="1"/>
          </p:cNvSpPr>
          <p:nvPr>
            <p:ph idx="1"/>
          </p:nvPr>
        </p:nvSpPr>
        <p:spPr/>
        <p:txBody>
          <a:bodyPr/>
          <a:lstStyle/>
          <a:p>
            <a:r>
              <a:rPr lang="en-US" smtClean="0"/>
              <a:t>symbiotic</a:t>
            </a:r>
          </a:p>
          <a:p>
            <a:r>
              <a:rPr lang="en-US" smtClean="0"/>
              <a:t>homologous</a:t>
            </a:r>
          </a:p>
          <a:p>
            <a:r>
              <a:rPr lang="en-US" b="1" smtClean="0"/>
              <a:t>analogous</a:t>
            </a:r>
          </a:p>
          <a:p>
            <a:r>
              <a:rPr lang="en-US" smtClean="0"/>
              <a:t>divergent</a:t>
            </a:r>
            <a:endParaRPr lang="en-US" dirty="0" smtClean="0"/>
          </a:p>
        </p:txBody>
      </p:sp>
      <p:sp>
        <p:nvSpPr>
          <p:cNvPr id="2" name="Footer Placeholder 1"/>
          <p:cNvSpPr>
            <a:spLocks noGrp="1"/>
          </p:cNvSpPr>
          <p:nvPr>
            <p:ph type="ftr" sz="quarter" idx="3"/>
          </p:nvPr>
        </p:nvSpPr>
        <p:spPr/>
        <p:txBody>
          <a:bodyPr/>
          <a:lstStyle/>
          <a:p>
            <a:r>
              <a:rPr lang="en-US" smtClean="0"/>
              <a:t>© 2016 Pearson Education, Inc.</a:t>
            </a:r>
            <a:endParaRPr lang="en-US" dirty="0"/>
          </a:p>
        </p:txBody>
      </p:sp>
    </p:spTree>
    <p:extLst>
      <p:ext uri="{BB962C8B-B14F-4D97-AF65-F5344CB8AC3E}">
        <p14:creationId xmlns:p14="http://schemas.microsoft.com/office/powerpoint/2010/main" val="3893382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smtClean="0"/>
              <a:t>Prokaryotes lack the nucleus found in eukaryotic cells. As a result, prokaryotic cells do not contain which of the following?</a:t>
            </a:r>
          </a:p>
        </p:txBody>
      </p:sp>
      <p:sp>
        <p:nvSpPr>
          <p:cNvPr id="5123" name="Rectangle 3"/>
          <p:cNvSpPr>
            <a:spLocks noGrp="1" noChangeArrowheads="1"/>
          </p:cNvSpPr>
          <p:nvPr>
            <p:ph idx="1"/>
          </p:nvPr>
        </p:nvSpPr>
        <p:spPr/>
        <p:txBody>
          <a:bodyPr/>
          <a:lstStyle/>
          <a:p>
            <a:r>
              <a:rPr lang="en-US" b="1" smtClean="0"/>
              <a:t>a nuclear membrane</a:t>
            </a:r>
          </a:p>
          <a:p>
            <a:r>
              <a:rPr lang="en-US" smtClean="0"/>
              <a:t>DNA</a:t>
            </a:r>
          </a:p>
          <a:p>
            <a:r>
              <a:rPr lang="en-US" smtClean="0"/>
              <a:t>one or more chromosomes</a:t>
            </a:r>
          </a:p>
          <a:p>
            <a:r>
              <a:rPr lang="en-US" smtClean="0"/>
              <a:t>all of the above</a:t>
            </a:r>
          </a:p>
        </p:txBody>
      </p:sp>
      <p:sp>
        <p:nvSpPr>
          <p:cNvPr id="5124"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r"/>
            <a:endParaRPr lang="en-US" sz="1800"/>
          </a:p>
        </p:txBody>
      </p:sp>
      <p:sp>
        <p:nvSpPr>
          <p:cNvPr id="2" name="Footer Placeholder 1"/>
          <p:cNvSpPr>
            <a:spLocks noGrp="1"/>
          </p:cNvSpPr>
          <p:nvPr>
            <p:ph type="ftr" sz="quarter" idx="3"/>
          </p:nvPr>
        </p:nvSpPr>
        <p:spPr/>
        <p:txBody>
          <a:bodyPr/>
          <a:lstStyle/>
          <a:p>
            <a:r>
              <a:rPr lang="en-US" smtClean="0"/>
              <a:t>© 2016 Pearson Education, Inc.</a:t>
            </a:r>
            <a:endParaRPr lang="en-US" dirty="0"/>
          </a:p>
        </p:txBody>
      </p:sp>
    </p:spTree>
    <p:extLst>
      <p:ext uri="{BB962C8B-B14F-4D97-AF65-F5344CB8AC3E}">
        <p14:creationId xmlns:p14="http://schemas.microsoft.com/office/powerpoint/2010/main" val="222985218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dirty="0" smtClean="0"/>
              <a:t>How many hours would it take for a single prokaryote, dividing every 20 minutes by binary fission in a favorable environment, to produce 512 of its kind?</a:t>
            </a:r>
          </a:p>
        </p:txBody>
      </p:sp>
      <p:sp>
        <p:nvSpPr>
          <p:cNvPr id="28675" name="Rectangle 3"/>
          <p:cNvSpPr>
            <a:spLocks noGrp="1" noChangeArrowheads="1"/>
          </p:cNvSpPr>
          <p:nvPr>
            <p:ph idx="1"/>
          </p:nvPr>
        </p:nvSpPr>
        <p:spPr/>
        <p:txBody>
          <a:bodyPr/>
          <a:lstStyle/>
          <a:p>
            <a:r>
              <a:rPr lang="en-US" dirty="0" smtClean="0"/>
              <a:t>2</a:t>
            </a:r>
          </a:p>
          <a:p>
            <a:r>
              <a:rPr lang="en-US" dirty="0" smtClean="0"/>
              <a:t>3</a:t>
            </a:r>
          </a:p>
          <a:p>
            <a:r>
              <a:rPr lang="en-US" dirty="0" smtClean="0"/>
              <a:t>0</a:t>
            </a:r>
          </a:p>
          <a:p>
            <a:r>
              <a:rPr lang="en-US" dirty="0" smtClean="0"/>
              <a:t>180</a:t>
            </a:r>
          </a:p>
          <a:p>
            <a:r>
              <a:rPr lang="en-US" dirty="0" smtClean="0"/>
              <a:t>none of the above</a:t>
            </a:r>
          </a:p>
        </p:txBody>
      </p:sp>
      <p:sp>
        <p:nvSpPr>
          <p:cNvPr id="2" name="Footer Placeholder 1"/>
          <p:cNvSpPr>
            <a:spLocks noGrp="1"/>
          </p:cNvSpPr>
          <p:nvPr>
            <p:ph type="ftr" sz="quarter" idx="3"/>
          </p:nvPr>
        </p:nvSpPr>
        <p:spPr/>
        <p:txBody>
          <a:bodyPr/>
          <a:lstStyle/>
          <a:p>
            <a:r>
              <a:rPr lang="en-US" smtClean="0"/>
              <a:t>© 2016 Pearson Education, Inc.</a:t>
            </a:r>
            <a:endParaRPr lang="en-US" dirty="0"/>
          </a:p>
        </p:txBody>
      </p:sp>
    </p:spTree>
    <p:extLst>
      <p:ext uri="{BB962C8B-B14F-4D97-AF65-F5344CB8AC3E}">
        <p14:creationId xmlns:p14="http://schemas.microsoft.com/office/powerpoint/2010/main" val="155083958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dirty="0" smtClean="0"/>
              <a:t>How many hours would it take for a single prokaryote, dividing every 20 minutes by binary fission in a favorable environment, to produce 512 of its kind?</a:t>
            </a:r>
          </a:p>
        </p:txBody>
      </p:sp>
      <p:sp>
        <p:nvSpPr>
          <p:cNvPr id="28675" name="Rectangle 3"/>
          <p:cNvSpPr>
            <a:spLocks noGrp="1" noChangeArrowheads="1"/>
          </p:cNvSpPr>
          <p:nvPr>
            <p:ph idx="1"/>
          </p:nvPr>
        </p:nvSpPr>
        <p:spPr/>
        <p:txBody>
          <a:bodyPr/>
          <a:lstStyle/>
          <a:p>
            <a:r>
              <a:rPr lang="en-US" dirty="0" smtClean="0"/>
              <a:t>2</a:t>
            </a:r>
          </a:p>
          <a:p>
            <a:r>
              <a:rPr lang="en-US" b="1" dirty="0" smtClean="0"/>
              <a:t>3</a:t>
            </a:r>
          </a:p>
          <a:p>
            <a:r>
              <a:rPr lang="en-US" dirty="0" smtClean="0"/>
              <a:t>0</a:t>
            </a:r>
          </a:p>
          <a:p>
            <a:r>
              <a:rPr lang="en-US" dirty="0" smtClean="0"/>
              <a:t>180</a:t>
            </a:r>
          </a:p>
          <a:p>
            <a:r>
              <a:rPr lang="en-US" dirty="0" smtClean="0"/>
              <a:t>none of the above</a:t>
            </a:r>
          </a:p>
        </p:txBody>
      </p:sp>
      <p:sp>
        <p:nvSpPr>
          <p:cNvPr id="2" name="Footer Placeholder 1"/>
          <p:cNvSpPr>
            <a:spLocks noGrp="1"/>
          </p:cNvSpPr>
          <p:nvPr>
            <p:ph type="ftr" sz="quarter" idx="3"/>
          </p:nvPr>
        </p:nvSpPr>
        <p:spPr/>
        <p:txBody>
          <a:bodyPr/>
          <a:lstStyle/>
          <a:p>
            <a:r>
              <a:rPr lang="en-US" smtClean="0"/>
              <a:t>© 2016 Pearson Education, Inc.</a:t>
            </a:r>
            <a:endParaRPr lang="en-US" dirty="0"/>
          </a:p>
        </p:txBody>
      </p:sp>
    </p:spTree>
    <p:extLst>
      <p:ext uri="{BB962C8B-B14F-4D97-AF65-F5344CB8AC3E}">
        <p14:creationId xmlns:p14="http://schemas.microsoft.com/office/powerpoint/2010/main" val="114466782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dirty="0"/>
              <a:t>The process of phages </a:t>
            </a:r>
            <a:r>
              <a:rPr lang="en-US" dirty="0" smtClean="0"/>
              <a:t>carrying prokaryotic genes from one host cell to another is called</a:t>
            </a:r>
          </a:p>
        </p:txBody>
      </p:sp>
      <p:sp>
        <p:nvSpPr>
          <p:cNvPr id="29699" name="Rectangle 3"/>
          <p:cNvSpPr>
            <a:spLocks noGrp="1" noChangeArrowheads="1"/>
          </p:cNvSpPr>
          <p:nvPr>
            <p:ph idx="1"/>
          </p:nvPr>
        </p:nvSpPr>
        <p:spPr/>
        <p:txBody>
          <a:bodyPr/>
          <a:lstStyle/>
          <a:p>
            <a:r>
              <a:rPr lang="en-US" dirty="0" smtClean="0"/>
              <a:t>conjugation.</a:t>
            </a:r>
          </a:p>
          <a:p>
            <a:r>
              <a:rPr lang="en-US" dirty="0" smtClean="0"/>
              <a:t>transformation.</a:t>
            </a:r>
          </a:p>
          <a:p>
            <a:r>
              <a:rPr lang="en-US" dirty="0" smtClean="0"/>
              <a:t>replication.</a:t>
            </a:r>
          </a:p>
          <a:p>
            <a:r>
              <a:rPr lang="en-US" dirty="0" smtClean="0"/>
              <a:t>transduction.</a:t>
            </a:r>
          </a:p>
          <a:p>
            <a:r>
              <a:rPr lang="en-US" dirty="0" smtClean="0"/>
              <a:t>induction.</a:t>
            </a:r>
          </a:p>
          <a:p>
            <a:endParaRPr lang="en-US" dirty="0" smtClean="0"/>
          </a:p>
        </p:txBody>
      </p:sp>
      <p:sp>
        <p:nvSpPr>
          <p:cNvPr id="2" name="Footer Placeholder 1"/>
          <p:cNvSpPr>
            <a:spLocks noGrp="1"/>
          </p:cNvSpPr>
          <p:nvPr>
            <p:ph type="ftr" sz="quarter" idx="3"/>
          </p:nvPr>
        </p:nvSpPr>
        <p:spPr/>
        <p:txBody>
          <a:bodyPr/>
          <a:lstStyle/>
          <a:p>
            <a:r>
              <a:rPr lang="en-US" smtClean="0"/>
              <a:t>© 2016 Pearson Education, Inc.</a:t>
            </a:r>
            <a:endParaRPr lang="en-US" dirty="0"/>
          </a:p>
        </p:txBody>
      </p:sp>
    </p:spTree>
    <p:extLst>
      <p:ext uri="{BB962C8B-B14F-4D97-AF65-F5344CB8AC3E}">
        <p14:creationId xmlns:p14="http://schemas.microsoft.com/office/powerpoint/2010/main" val="26683328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a:xfrm>
            <a:off x="182563" y="182563"/>
            <a:ext cx="8775700" cy="822325"/>
          </a:xfrm>
        </p:spPr>
        <p:txBody>
          <a:bodyPr/>
          <a:lstStyle/>
          <a:p>
            <a:r>
              <a:rPr lang="en-US" dirty="0"/>
              <a:t>The process of phages </a:t>
            </a:r>
            <a:r>
              <a:rPr lang="en-US" dirty="0" smtClean="0"/>
              <a:t>carrying prokaryotic genes from one host cell to another is called</a:t>
            </a:r>
          </a:p>
        </p:txBody>
      </p:sp>
      <p:sp>
        <p:nvSpPr>
          <p:cNvPr id="9" name="Rectangle 3"/>
          <p:cNvSpPr>
            <a:spLocks noGrp="1" noChangeArrowheads="1"/>
          </p:cNvSpPr>
          <p:nvPr>
            <p:ph idx="1"/>
          </p:nvPr>
        </p:nvSpPr>
        <p:spPr>
          <a:xfrm>
            <a:off x="144463" y="1123950"/>
            <a:ext cx="8775700" cy="5229225"/>
          </a:xfrm>
        </p:spPr>
        <p:txBody>
          <a:bodyPr/>
          <a:lstStyle/>
          <a:p>
            <a:r>
              <a:rPr lang="en-US" dirty="0" smtClean="0"/>
              <a:t>conjugation.</a:t>
            </a:r>
          </a:p>
          <a:p>
            <a:r>
              <a:rPr lang="en-US" dirty="0" smtClean="0"/>
              <a:t>transformation.</a:t>
            </a:r>
          </a:p>
          <a:p>
            <a:r>
              <a:rPr lang="en-US" dirty="0" smtClean="0"/>
              <a:t>replication.</a:t>
            </a:r>
          </a:p>
          <a:p>
            <a:r>
              <a:rPr lang="en-US" b="1" dirty="0" smtClean="0"/>
              <a:t>transduction.</a:t>
            </a:r>
          </a:p>
          <a:p>
            <a:r>
              <a:rPr lang="en-US" dirty="0" smtClean="0"/>
              <a:t>induction.</a:t>
            </a:r>
          </a:p>
          <a:p>
            <a:endParaRPr lang="en-US" dirty="0" smtClean="0"/>
          </a:p>
        </p:txBody>
      </p:sp>
      <p:sp>
        <p:nvSpPr>
          <p:cNvPr id="2" name="Footer Placeholder 1"/>
          <p:cNvSpPr>
            <a:spLocks noGrp="1"/>
          </p:cNvSpPr>
          <p:nvPr>
            <p:ph type="ftr" sz="quarter" idx="3"/>
          </p:nvPr>
        </p:nvSpPr>
        <p:spPr/>
        <p:txBody>
          <a:bodyPr/>
          <a:lstStyle/>
          <a:p>
            <a:r>
              <a:rPr lang="en-US" smtClean="0"/>
              <a:t>© 2016 Pearson Education, Inc.</a:t>
            </a:r>
            <a:endParaRPr lang="en-US" dirty="0"/>
          </a:p>
        </p:txBody>
      </p:sp>
    </p:spTree>
    <p:extLst>
      <p:ext uri="{BB962C8B-B14F-4D97-AF65-F5344CB8AC3E}">
        <p14:creationId xmlns:p14="http://schemas.microsoft.com/office/powerpoint/2010/main" val="402234487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dirty="0" smtClean="0"/>
              <a:t>Which of the following are the only bacteria lacking cell walls?</a:t>
            </a:r>
          </a:p>
        </p:txBody>
      </p:sp>
      <p:sp>
        <p:nvSpPr>
          <p:cNvPr id="30723" name="Rectangle 3"/>
          <p:cNvSpPr>
            <a:spLocks noGrp="1" noChangeArrowheads="1"/>
          </p:cNvSpPr>
          <p:nvPr>
            <p:ph idx="1"/>
          </p:nvPr>
        </p:nvSpPr>
        <p:spPr/>
        <p:txBody>
          <a:bodyPr/>
          <a:lstStyle/>
          <a:p>
            <a:r>
              <a:rPr lang="en-US" smtClean="0"/>
              <a:t>cyanobacteria</a:t>
            </a:r>
          </a:p>
          <a:p>
            <a:r>
              <a:rPr lang="en-US" smtClean="0"/>
              <a:t>actinomycetes</a:t>
            </a:r>
          </a:p>
          <a:p>
            <a:r>
              <a:rPr lang="en-US" smtClean="0"/>
              <a:t>mycoplasma</a:t>
            </a:r>
          </a:p>
          <a:p>
            <a:r>
              <a:rPr lang="en-US" smtClean="0"/>
              <a:t>spirochetes</a:t>
            </a:r>
          </a:p>
          <a:p>
            <a:r>
              <a:rPr lang="en-US" smtClean="0"/>
              <a:t>myxobacteria</a:t>
            </a:r>
            <a:endParaRPr lang="en-US" dirty="0" smtClean="0"/>
          </a:p>
        </p:txBody>
      </p:sp>
      <p:sp>
        <p:nvSpPr>
          <p:cNvPr id="2" name="Footer Placeholder 1"/>
          <p:cNvSpPr>
            <a:spLocks noGrp="1"/>
          </p:cNvSpPr>
          <p:nvPr>
            <p:ph type="ftr" sz="quarter" idx="3"/>
          </p:nvPr>
        </p:nvSpPr>
        <p:spPr/>
        <p:txBody>
          <a:bodyPr/>
          <a:lstStyle/>
          <a:p>
            <a:r>
              <a:rPr lang="en-US" smtClean="0"/>
              <a:t>© 2016 Pearson Education, Inc.</a:t>
            </a:r>
            <a:endParaRPr lang="en-US" dirty="0"/>
          </a:p>
        </p:txBody>
      </p:sp>
    </p:spTree>
    <p:extLst>
      <p:ext uri="{BB962C8B-B14F-4D97-AF65-F5344CB8AC3E}">
        <p14:creationId xmlns:p14="http://schemas.microsoft.com/office/powerpoint/2010/main" val="330069205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dirty="0"/>
              <a:t>Which of the following are the only bacteria lacking cell </a:t>
            </a:r>
            <a:r>
              <a:rPr lang="en-US"/>
              <a:t>walls</a:t>
            </a:r>
            <a:r>
              <a:rPr lang="en-US" smtClean="0"/>
              <a:t>?</a:t>
            </a:r>
            <a:endParaRPr lang="en-US" dirty="0" smtClean="0"/>
          </a:p>
        </p:txBody>
      </p:sp>
      <p:sp>
        <p:nvSpPr>
          <p:cNvPr id="30723" name="Rectangle 3"/>
          <p:cNvSpPr>
            <a:spLocks noGrp="1" noChangeArrowheads="1"/>
          </p:cNvSpPr>
          <p:nvPr>
            <p:ph idx="1"/>
          </p:nvPr>
        </p:nvSpPr>
        <p:spPr/>
        <p:txBody>
          <a:bodyPr/>
          <a:lstStyle/>
          <a:p>
            <a:r>
              <a:rPr lang="en-US" smtClean="0"/>
              <a:t>cyanobacteria</a:t>
            </a:r>
          </a:p>
          <a:p>
            <a:r>
              <a:rPr lang="en-US" smtClean="0"/>
              <a:t>actinomycetes</a:t>
            </a:r>
          </a:p>
          <a:p>
            <a:r>
              <a:rPr lang="en-US" b="1" smtClean="0"/>
              <a:t>mycoplasma</a:t>
            </a:r>
          </a:p>
          <a:p>
            <a:r>
              <a:rPr lang="en-US" smtClean="0"/>
              <a:t>spirochetes</a:t>
            </a:r>
          </a:p>
          <a:p>
            <a:r>
              <a:rPr lang="en-US" smtClean="0"/>
              <a:t>myxobacteria</a:t>
            </a:r>
            <a:endParaRPr lang="en-US" dirty="0" smtClean="0"/>
          </a:p>
        </p:txBody>
      </p:sp>
      <p:sp>
        <p:nvSpPr>
          <p:cNvPr id="2" name="Footer Placeholder 1"/>
          <p:cNvSpPr>
            <a:spLocks noGrp="1"/>
          </p:cNvSpPr>
          <p:nvPr>
            <p:ph type="ftr" sz="quarter" idx="3"/>
          </p:nvPr>
        </p:nvSpPr>
        <p:spPr/>
        <p:txBody>
          <a:bodyPr/>
          <a:lstStyle/>
          <a:p>
            <a:r>
              <a:rPr lang="en-US" smtClean="0"/>
              <a:t>© 2016 Pearson Education, Inc.</a:t>
            </a:r>
            <a:endParaRPr lang="en-US" dirty="0"/>
          </a:p>
        </p:txBody>
      </p:sp>
    </p:spTree>
    <p:extLst>
      <p:ext uri="{BB962C8B-B14F-4D97-AF65-F5344CB8AC3E}">
        <p14:creationId xmlns:p14="http://schemas.microsoft.com/office/powerpoint/2010/main" val="151601790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smtClean="0"/>
              <a:t>Why does the hydrothermal vent community not include photosynthetic organisms?</a:t>
            </a:r>
            <a:endParaRPr lang="en-US" dirty="0" smtClean="0"/>
          </a:p>
        </p:txBody>
      </p:sp>
      <p:sp>
        <p:nvSpPr>
          <p:cNvPr id="31747" name="Rectangle 3"/>
          <p:cNvSpPr>
            <a:spLocks noGrp="1" noChangeArrowheads="1"/>
          </p:cNvSpPr>
          <p:nvPr>
            <p:ph idx="1"/>
          </p:nvPr>
        </p:nvSpPr>
        <p:spPr/>
        <p:txBody>
          <a:bodyPr/>
          <a:lstStyle/>
          <a:p>
            <a:r>
              <a:rPr lang="en-US" dirty="0" smtClean="0"/>
              <a:t>The community derives its energy from H</a:t>
            </a:r>
            <a:r>
              <a:rPr lang="en-US" baseline="-25000" dirty="0" smtClean="0"/>
              <a:t>2</a:t>
            </a:r>
            <a:r>
              <a:rPr lang="en-US" dirty="0" smtClean="0"/>
              <a:t>S.</a:t>
            </a:r>
          </a:p>
          <a:p>
            <a:r>
              <a:rPr lang="en-US" dirty="0" smtClean="0"/>
              <a:t>Sunlight doesn’t penetrate far enough.</a:t>
            </a:r>
          </a:p>
          <a:p>
            <a:r>
              <a:rPr lang="en-US" dirty="0" smtClean="0"/>
              <a:t>The population is too dense.</a:t>
            </a:r>
          </a:p>
          <a:p>
            <a:r>
              <a:rPr lang="en-US" dirty="0" smtClean="0"/>
              <a:t>The vent bacteria are thermophiles, which are </a:t>
            </a:r>
            <a:r>
              <a:rPr lang="en-US" dirty="0" err="1" smtClean="0"/>
              <a:t>nonphotosynthetic</a:t>
            </a:r>
            <a:r>
              <a:rPr lang="en-US" dirty="0" smtClean="0"/>
              <a:t>.</a:t>
            </a:r>
          </a:p>
        </p:txBody>
      </p:sp>
      <p:sp>
        <p:nvSpPr>
          <p:cNvPr id="2" name="Footer Placeholder 1"/>
          <p:cNvSpPr>
            <a:spLocks noGrp="1"/>
          </p:cNvSpPr>
          <p:nvPr>
            <p:ph type="ftr" sz="quarter" idx="3"/>
          </p:nvPr>
        </p:nvSpPr>
        <p:spPr/>
        <p:txBody>
          <a:bodyPr/>
          <a:lstStyle/>
          <a:p>
            <a:r>
              <a:rPr lang="en-US" smtClean="0"/>
              <a:t>© 2016 Pearson Education, Inc.</a:t>
            </a:r>
            <a:endParaRPr lang="en-US" dirty="0"/>
          </a:p>
        </p:txBody>
      </p:sp>
    </p:spTree>
    <p:extLst>
      <p:ext uri="{BB962C8B-B14F-4D97-AF65-F5344CB8AC3E}">
        <p14:creationId xmlns:p14="http://schemas.microsoft.com/office/powerpoint/2010/main" val="279313455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smtClean="0"/>
              <a:t>Why does the hydrothermal vent community not include photosynthetic organisms?</a:t>
            </a:r>
            <a:endParaRPr lang="en-US" dirty="0" smtClean="0"/>
          </a:p>
        </p:txBody>
      </p:sp>
      <p:sp>
        <p:nvSpPr>
          <p:cNvPr id="31747" name="Rectangle 3"/>
          <p:cNvSpPr>
            <a:spLocks noGrp="1" noChangeArrowheads="1"/>
          </p:cNvSpPr>
          <p:nvPr>
            <p:ph idx="1"/>
          </p:nvPr>
        </p:nvSpPr>
        <p:spPr/>
        <p:txBody>
          <a:bodyPr/>
          <a:lstStyle/>
          <a:p>
            <a:r>
              <a:rPr lang="en-US" dirty="0" smtClean="0"/>
              <a:t>The community derives its energy from H</a:t>
            </a:r>
            <a:r>
              <a:rPr lang="en-US" baseline="-25000" dirty="0" smtClean="0"/>
              <a:t>2</a:t>
            </a:r>
            <a:r>
              <a:rPr lang="en-US" dirty="0" smtClean="0"/>
              <a:t>S.</a:t>
            </a:r>
          </a:p>
          <a:p>
            <a:r>
              <a:rPr lang="en-US" b="1" dirty="0" smtClean="0"/>
              <a:t>Sunlight doesn’t penetrate far enough.</a:t>
            </a:r>
          </a:p>
          <a:p>
            <a:r>
              <a:rPr lang="en-US" dirty="0" smtClean="0"/>
              <a:t>The population is too dense.</a:t>
            </a:r>
          </a:p>
          <a:p>
            <a:r>
              <a:rPr lang="en-US" dirty="0" smtClean="0"/>
              <a:t>The vent bacteria are thermophiles, which are </a:t>
            </a:r>
            <a:r>
              <a:rPr lang="en-US" dirty="0" err="1" smtClean="0"/>
              <a:t>nonphotosynthetic</a:t>
            </a:r>
            <a:r>
              <a:rPr lang="en-US" dirty="0" smtClean="0"/>
              <a:t>.</a:t>
            </a:r>
          </a:p>
        </p:txBody>
      </p:sp>
      <p:sp>
        <p:nvSpPr>
          <p:cNvPr id="2" name="Footer Placeholder 1"/>
          <p:cNvSpPr>
            <a:spLocks noGrp="1"/>
          </p:cNvSpPr>
          <p:nvPr>
            <p:ph type="ftr" sz="quarter" idx="3"/>
          </p:nvPr>
        </p:nvSpPr>
        <p:spPr/>
        <p:txBody>
          <a:bodyPr/>
          <a:lstStyle/>
          <a:p>
            <a:r>
              <a:rPr lang="en-US" smtClean="0"/>
              <a:t>© 2016 Pearson Education, Inc.</a:t>
            </a:r>
            <a:endParaRPr lang="en-US" dirty="0"/>
          </a:p>
        </p:txBody>
      </p:sp>
    </p:spTree>
    <p:extLst>
      <p:ext uri="{BB962C8B-B14F-4D97-AF65-F5344CB8AC3E}">
        <p14:creationId xmlns:p14="http://schemas.microsoft.com/office/powerpoint/2010/main" val="303386675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smtClean="0"/>
              <a:t>Which of the following is correct about bacterial endotoxins?</a:t>
            </a:r>
            <a:endParaRPr lang="en-US" dirty="0" smtClean="0"/>
          </a:p>
        </p:txBody>
      </p:sp>
      <p:sp>
        <p:nvSpPr>
          <p:cNvPr id="32771" name="Rectangle 3"/>
          <p:cNvSpPr>
            <a:spLocks noGrp="1" noChangeArrowheads="1"/>
          </p:cNvSpPr>
          <p:nvPr>
            <p:ph idx="1"/>
          </p:nvPr>
        </p:nvSpPr>
        <p:spPr/>
        <p:txBody>
          <a:bodyPr/>
          <a:lstStyle/>
          <a:p>
            <a:r>
              <a:rPr lang="en-US" dirty="0" smtClean="0"/>
              <a:t>They cause the diseases cholera and botulism.</a:t>
            </a:r>
          </a:p>
          <a:p>
            <a:r>
              <a:rPr lang="en-US" dirty="0" smtClean="0"/>
              <a:t>Some endotoxins can produce disease even when the bacterium that manufactures them isn’t present when contaminated food is eaten.</a:t>
            </a:r>
          </a:p>
          <a:p>
            <a:r>
              <a:rPr lang="en-US" dirty="0" smtClean="0"/>
              <a:t>They are made from lipopolysaccharide membrane components.</a:t>
            </a:r>
          </a:p>
          <a:p>
            <a:r>
              <a:rPr lang="en-US" dirty="0" smtClean="0"/>
              <a:t>They are proteins secreted by certain bacteria and other organisms.</a:t>
            </a:r>
          </a:p>
        </p:txBody>
      </p:sp>
      <p:sp>
        <p:nvSpPr>
          <p:cNvPr id="2" name="Footer Placeholder 1"/>
          <p:cNvSpPr>
            <a:spLocks noGrp="1"/>
          </p:cNvSpPr>
          <p:nvPr>
            <p:ph type="ftr" sz="quarter" idx="3"/>
          </p:nvPr>
        </p:nvSpPr>
        <p:spPr/>
        <p:txBody>
          <a:bodyPr/>
          <a:lstStyle/>
          <a:p>
            <a:r>
              <a:rPr lang="en-US" smtClean="0"/>
              <a:t>© 2016 Pearson Education, Inc.</a:t>
            </a:r>
            <a:endParaRPr lang="en-US" dirty="0"/>
          </a:p>
        </p:txBody>
      </p:sp>
    </p:spTree>
    <p:extLst>
      <p:ext uri="{BB962C8B-B14F-4D97-AF65-F5344CB8AC3E}">
        <p14:creationId xmlns:p14="http://schemas.microsoft.com/office/powerpoint/2010/main" val="125573442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smtClean="0"/>
              <a:t>Which of the following is correct about bacterial endotoxins?</a:t>
            </a:r>
            <a:endParaRPr lang="en-US" dirty="0" smtClean="0"/>
          </a:p>
        </p:txBody>
      </p:sp>
      <p:sp>
        <p:nvSpPr>
          <p:cNvPr id="32771" name="Rectangle 3"/>
          <p:cNvSpPr>
            <a:spLocks noGrp="1" noChangeArrowheads="1"/>
          </p:cNvSpPr>
          <p:nvPr>
            <p:ph idx="1"/>
          </p:nvPr>
        </p:nvSpPr>
        <p:spPr/>
        <p:txBody>
          <a:bodyPr/>
          <a:lstStyle/>
          <a:p>
            <a:r>
              <a:rPr lang="en-US" dirty="0" smtClean="0"/>
              <a:t>They cause the diseases cholera and botulism.</a:t>
            </a:r>
          </a:p>
          <a:p>
            <a:r>
              <a:rPr lang="en-US" dirty="0" smtClean="0"/>
              <a:t>Some endotoxins can produce disease even when the bacterium that manufactures them isn’t present when contaminated food is eaten.</a:t>
            </a:r>
          </a:p>
          <a:p>
            <a:r>
              <a:rPr lang="en-US" b="1" dirty="0" smtClean="0"/>
              <a:t>They are made from lipopolysaccharide membrane components</a:t>
            </a:r>
            <a:r>
              <a:rPr lang="en-US" dirty="0" smtClean="0"/>
              <a:t>.</a:t>
            </a:r>
          </a:p>
          <a:p>
            <a:r>
              <a:rPr lang="en-US" dirty="0" smtClean="0"/>
              <a:t>They are proteins secreted by certain bacteria and other organisms.</a:t>
            </a:r>
          </a:p>
        </p:txBody>
      </p:sp>
      <p:sp>
        <p:nvSpPr>
          <p:cNvPr id="2" name="Footer Placeholder 1"/>
          <p:cNvSpPr>
            <a:spLocks noGrp="1"/>
          </p:cNvSpPr>
          <p:nvPr>
            <p:ph type="ftr" sz="quarter" idx="3"/>
          </p:nvPr>
        </p:nvSpPr>
        <p:spPr/>
        <p:txBody>
          <a:bodyPr/>
          <a:lstStyle/>
          <a:p>
            <a:r>
              <a:rPr lang="en-US" smtClean="0"/>
              <a:t>© 2016 Pearson Education, Inc.</a:t>
            </a:r>
            <a:endParaRPr lang="en-US" dirty="0"/>
          </a:p>
        </p:txBody>
      </p:sp>
    </p:spTree>
    <p:extLst>
      <p:ext uri="{BB962C8B-B14F-4D97-AF65-F5344CB8AC3E}">
        <p14:creationId xmlns:p14="http://schemas.microsoft.com/office/powerpoint/2010/main" val="19549927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smtClean="0"/>
              <a:t>Which of the following statements best describes most bacteria?</a:t>
            </a:r>
          </a:p>
        </p:txBody>
      </p:sp>
      <p:sp>
        <p:nvSpPr>
          <p:cNvPr id="6147" name="Rectangle 3"/>
          <p:cNvSpPr>
            <a:spLocks noGrp="1" noChangeArrowheads="1"/>
          </p:cNvSpPr>
          <p:nvPr>
            <p:ph idx="1"/>
          </p:nvPr>
        </p:nvSpPr>
        <p:spPr/>
        <p:txBody>
          <a:bodyPr/>
          <a:lstStyle/>
          <a:p>
            <a:r>
              <a:rPr lang="en-US" dirty="0" smtClean="0"/>
              <a:t>They are generally harmful.</a:t>
            </a:r>
          </a:p>
          <a:p>
            <a:r>
              <a:rPr lang="en-US" dirty="0" smtClean="0"/>
              <a:t>They are limited to living in a few habitats.</a:t>
            </a:r>
          </a:p>
          <a:p>
            <a:r>
              <a:rPr lang="en-US" dirty="0" smtClean="0"/>
              <a:t>They are very common in the environment.</a:t>
            </a:r>
          </a:p>
          <a:p>
            <a:r>
              <a:rPr lang="en-US" dirty="0" smtClean="0"/>
              <a:t>They are responsible for the </a:t>
            </a:r>
            <a:r>
              <a:rPr lang="en-US" altLang="en-US" dirty="0" smtClean="0"/>
              <a:t>c</a:t>
            </a:r>
            <a:r>
              <a:rPr lang="en-US" dirty="0" smtClean="0"/>
              <a:t>ommon cold.</a:t>
            </a:r>
          </a:p>
        </p:txBody>
      </p:sp>
      <p:sp>
        <p:nvSpPr>
          <p:cNvPr id="2" name="Footer Placeholder 1"/>
          <p:cNvSpPr>
            <a:spLocks noGrp="1"/>
          </p:cNvSpPr>
          <p:nvPr>
            <p:ph type="ftr" sz="quarter" idx="3"/>
          </p:nvPr>
        </p:nvSpPr>
        <p:spPr/>
        <p:txBody>
          <a:bodyPr/>
          <a:lstStyle/>
          <a:p>
            <a:r>
              <a:rPr lang="en-US" smtClean="0"/>
              <a:t>© 2016 Pearson Education, Inc.</a:t>
            </a:r>
            <a:endParaRPr lang="en-US" dirty="0"/>
          </a:p>
        </p:txBody>
      </p:sp>
    </p:spTree>
    <p:extLst>
      <p:ext uri="{BB962C8B-B14F-4D97-AF65-F5344CB8AC3E}">
        <p14:creationId xmlns:p14="http://schemas.microsoft.com/office/powerpoint/2010/main" val="32116904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smtClean="0"/>
              <a:t>CRISPR-Cas9 </a:t>
            </a:r>
            <a:endParaRPr lang="en-US" dirty="0" smtClean="0"/>
          </a:p>
        </p:txBody>
      </p:sp>
      <p:sp>
        <p:nvSpPr>
          <p:cNvPr id="33795" name="Rectangle 3"/>
          <p:cNvSpPr>
            <a:spLocks noGrp="1" noChangeArrowheads="1"/>
          </p:cNvSpPr>
          <p:nvPr>
            <p:ph idx="1"/>
          </p:nvPr>
        </p:nvSpPr>
        <p:spPr/>
        <p:txBody>
          <a:bodyPr/>
          <a:lstStyle/>
          <a:p>
            <a:r>
              <a:rPr lang="en-US" dirty="0" smtClean="0"/>
              <a:t>is used for bacterial defense against phages.</a:t>
            </a:r>
          </a:p>
          <a:p>
            <a:r>
              <a:rPr lang="en-US" dirty="0" smtClean="0"/>
              <a:t>is a cell treatment in research on HIV.</a:t>
            </a:r>
          </a:p>
          <a:p>
            <a:r>
              <a:rPr lang="en-US" dirty="0" smtClean="0"/>
              <a:t>is a tool for altering genes in virtually any organism.</a:t>
            </a:r>
          </a:p>
          <a:p>
            <a:r>
              <a:rPr lang="en-US" dirty="0" smtClean="0"/>
              <a:t>must be used with concern for unintended consequences.</a:t>
            </a:r>
          </a:p>
          <a:p>
            <a:r>
              <a:rPr lang="en-US" dirty="0" smtClean="0"/>
              <a:t>all of the above</a:t>
            </a:r>
          </a:p>
          <a:p>
            <a:endParaRPr lang="en-US" dirty="0" smtClean="0"/>
          </a:p>
        </p:txBody>
      </p:sp>
      <p:sp>
        <p:nvSpPr>
          <p:cNvPr id="2" name="Footer Placeholder 1"/>
          <p:cNvSpPr>
            <a:spLocks noGrp="1"/>
          </p:cNvSpPr>
          <p:nvPr>
            <p:ph type="ftr" sz="quarter" idx="3"/>
          </p:nvPr>
        </p:nvSpPr>
        <p:spPr/>
        <p:txBody>
          <a:bodyPr/>
          <a:lstStyle/>
          <a:p>
            <a:r>
              <a:rPr lang="en-US" smtClean="0"/>
              <a:t>© 2016 Pearson Education, Inc.</a:t>
            </a:r>
            <a:endParaRPr lang="en-US" dirty="0"/>
          </a:p>
        </p:txBody>
      </p:sp>
    </p:spTree>
    <p:extLst>
      <p:ext uri="{BB962C8B-B14F-4D97-AF65-F5344CB8AC3E}">
        <p14:creationId xmlns:p14="http://schemas.microsoft.com/office/powerpoint/2010/main" val="413640665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smtClean="0"/>
              <a:t>CRISPR-Cas9 </a:t>
            </a:r>
            <a:endParaRPr lang="en-US" dirty="0" smtClean="0"/>
          </a:p>
        </p:txBody>
      </p:sp>
      <p:sp>
        <p:nvSpPr>
          <p:cNvPr id="33795" name="Rectangle 3"/>
          <p:cNvSpPr>
            <a:spLocks noGrp="1" noChangeArrowheads="1"/>
          </p:cNvSpPr>
          <p:nvPr>
            <p:ph idx="1"/>
          </p:nvPr>
        </p:nvSpPr>
        <p:spPr/>
        <p:txBody>
          <a:bodyPr/>
          <a:lstStyle/>
          <a:p>
            <a:r>
              <a:rPr lang="en-US" dirty="0" smtClean="0"/>
              <a:t>is used for bacterial defense against phages.</a:t>
            </a:r>
          </a:p>
          <a:p>
            <a:r>
              <a:rPr lang="en-US" dirty="0" smtClean="0"/>
              <a:t>is a cell treatment in research on HIV.</a:t>
            </a:r>
          </a:p>
          <a:p>
            <a:r>
              <a:rPr lang="en-US" dirty="0" smtClean="0"/>
              <a:t>is a tool for altering genes in virtually any organism.</a:t>
            </a:r>
          </a:p>
          <a:p>
            <a:r>
              <a:rPr lang="en-US" dirty="0" smtClean="0"/>
              <a:t>must be used with concern for unintended consequences.</a:t>
            </a:r>
          </a:p>
          <a:p>
            <a:r>
              <a:rPr lang="en-US" b="1" dirty="0" smtClean="0"/>
              <a:t>all of the above</a:t>
            </a:r>
          </a:p>
          <a:p>
            <a:endParaRPr lang="en-US" dirty="0" smtClean="0"/>
          </a:p>
        </p:txBody>
      </p:sp>
      <p:sp>
        <p:nvSpPr>
          <p:cNvPr id="2" name="Footer Placeholder 1"/>
          <p:cNvSpPr>
            <a:spLocks noGrp="1"/>
          </p:cNvSpPr>
          <p:nvPr>
            <p:ph type="ftr" sz="quarter" idx="3"/>
          </p:nvPr>
        </p:nvSpPr>
        <p:spPr/>
        <p:txBody>
          <a:bodyPr/>
          <a:lstStyle/>
          <a:p>
            <a:r>
              <a:rPr lang="en-US" smtClean="0"/>
              <a:t>© 2016 Pearson Education, Inc.</a:t>
            </a:r>
            <a:endParaRPr lang="en-US" dirty="0"/>
          </a:p>
        </p:txBody>
      </p:sp>
    </p:spTree>
    <p:extLst>
      <p:ext uri="{BB962C8B-B14F-4D97-AF65-F5344CB8AC3E}">
        <p14:creationId xmlns:p14="http://schemas.microsoft.com/office/powerpoint/2010/main" val="16557555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smtClean="0"/>
              <a:t>Which of the following statements best describes most bacteria?</a:t>
            </a:r>
          </a:p>
        </p:txBody>
      </p:sp>
      <p:sp>
        <p:nvSpPr>
          <p:cNvPr id="7171" name="Rectangle 3"/>
          <p:cNvSpPr>
            <a:spLocks noGrp="1" noChangeArrowheads="1"/>
          </p:cNvSpPr>
          <p:nvPr>
            <p:ph idx="1"/>
          </p:nvPr>
        </p:nvSpPr>
        <p:spPr/>
        <p:txBody>
          <a:bodyPr/>
          <a:lstStyle/>
          <a:p>
            <a:r>
              <a:rPr lang="en-US" dirty="0" smtClean="0"/>
              <a:t>They are generally harmful.</a:t>
            </a:r>
          </a:p>
          <a:p>
            <a:r>
              <a:rPr lang="en-US" dirty="0" smtClean="0"/>
              <a:t>They are limited to living in a few habitats.</a:t>
            </a:r>
          </a:p>
          <a:p>
            <a:r>
              <a:rPr lang="en-US" b="1" dirty="0" smtClean="0"/>
              <a:t>They are very common in the environment.</a:t>
            </a:r>
          </a:p>
          <a:p>
            <a:r>
              <a:rPr lang="en-US" dirty="0" smtClean="0"/>
              <a:t>They are responsible for the </a:t>
            </a:r>
            <a:r>
              <a:rPr lang="en-US" altLang="en-US" dirty="0" smtClean="0"/>
              <a:t>c</a:t>
            </a:r>
            <a:r>
              <a:rPr lang="en-US" dirty="0" smtClean="0"/>
              <a:t>ommon cold.</a:t>
            </a:r>
          </a:p>
        </p:txBody>
      </p:sp>
      <p:sp>
        <p:nvSpPr>
          <p:cNvPr id="2" name="Footer Placeholder 1"/>
          <p:cNvSpPr>
            <a:spLocks noGrp="1"/>
          </p:cNvSpPr>
          <p:nvPr>
            <p:ph type="ftr" sz="quarter" idx="3"/>
          </p:nvPr>
        </p:nvSpPr>
        <p:spPr/>
        <p:txBody>
          <a:bodyPr/>
          <a:lstStyle/>
          <a:p>
            <a:r>
              <a:rPr lang="en-US" smtClean="0"/>
              <a:t>© 2016 Pearson Education, Inc.</a:t>
            </a:r>
            <a:endParaRPr lang="en-US" dirty="0"/>
          </a:p>
        </p:txBody>
      </p:sp>
    </p:spTree>
    <p:extLst>
      <p:ext uri="{BB962C8B-B14F-4D97-AF65-F5344CB8AC3E}">
        <p14:creationId xmlns:p14="http://schemas.microsoft.com/office/powerpoint/2010/main" val="19079603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dirty="0" smtClean="0"/>
              <a:t>Which feature of bacteria is not considered to be a defensive structure?</a:t>
            </a:r>
          </a:p>
        </p:txBody>
      </p:sp>
      <p:sp>
        <p:nvSpPr>
          <p:cNvPr id="5" name="Content Placeholder 4"/>
          <p:cNvSpPr>
            <a:spLocks noGrp="1"/>
          </p:cNvSpPr>
          <p:nvPr>
            <p:ph idx="1"/>
          </p:nvPr>
        </p:nvSpPr>
        <p:spPr/>
        <p:txBody>
          <a:bodyPr/>
          <a:lstStyle/>
          <a:p>
            <a:r>
              <a:rPr lang="en-US" dirty="0" smtClean="0"/>
              <a:t>cell walls</a:t>
            </a:r>
          </a:p>
          <a:p>
            <a:r>
              <a:rPr lang="en-US" dirty="0" smtClean="0"/>
              <a:t>endospores</a:t>
            </a:r>
          </a:p>
          <a:p>
            <a:r>
              <a:rPr lang="en-US" dirty="0" smtClean="0"/>
              <a:t>capsules</a:t>
            </a:r>
          </a:p>
          <a:p>
            <a:r>
              <a:rPr lang="en-US" dirty="0" smtClean="0"/>
              <a:t>R plasmids</a:t>
            </a:r>
          </a:p>
          <a:p>
            <a:r>
              <a:rPr lang="en-US" dirty="0" smtClean="0"/>
              <a:t>F plasmids</a:t>
            </a:r>
            <a:endParaRPr lang="en-US" dirty="0"/>
          </a:p>
        </p:txBody>
      </p:sp>
      <p:sp>
        <p:nvSpPr>
          <p:cNvPr id="2" name="Footer Placeholder 1"/>
          <p:cNvSpPr>
            <a:spLocks noGrp="1"/>
          </p:cNvSpPr>
          <p:nvPr>
            <p:ph type="ftr" sz="quarter" idx="3"/>
          </p:nvPr>
        </p:nvSpPr>
        <p:spPr/>
        <p:txBody>
          <a:bodyPr/>
          <a:lstStyle/>
          <a:p>
            <a:r>
              <a:rPr lang="en-US" smtClean="0"/>
              <a:t>© 2016 Pearson Education, Inc.</a:t>
            </a:r>
            <a:endParaRPr lang="en-US" dirty="0"/>
          </a:p>
        </p:txBody>
      </p:sp>
    </p:spTree>
    <p:extLst>
      <p:ext uri="{BB962C8B-B14F-4D97-AF65-F5344CB8AC3E}">
        <p14:creationId xmlns:p14="http://schemas.microsoft.com/office/powerpoint/2010/main" val="20595198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a:xfrm>
            <a:off x="182563" y="182563"/>
            <a:ext cx="8775700" cy="822325"/>
          </a:xfrm>
        </p:spPr>
        <p:txBody>
          <a:bodyPr/>
          <a:lstStyle/>
          <a:p>
            <a:r>
              <a:rPr lang="en-US" dirty="0" smtClean="0"/>
              <a:t>Which feature of bacteria is not considered to be a defensive structure?</a:t>
            </a:r>
          </a:p>
        </p:txBody>
      </p:sp>
      <p:sp>
        <p:nvSpPr>
          <p:cNvPr id="9" name="Content Placeholder 4"/>
          <p:cNvSpPr>
            <a:spLocks noGrp="1"/>
          </p:cNvSpPr>
          <p:nvPr>
            <p:ph idx="1"/>
          </p:nvPr>
        </p:nvSpPr>
        <p:spPr>
          <a:xfrm>
            <a:off x="144463" y="1123950"/>
            <a:ext cx="8775700" cy="5229225"/>
          </a:xfrm>
        </p:spPr>
        <p:txBody>
          <a:bodyPr/>
          <a:lstStyle/>
          <a:p>
            <a:r>
              <a:rPr lang="en-US" dirty="0"/>
              <a:t>cell walls</a:t>
            </a:r>
          </a:p>
          <a:p>
            <a:r>
              <a:rPr lang="en-US" dirty="0"/>
              <a:t>endospores</a:t>
            </a:r>
          </a:p>
          <a:p>
            <a:r>
              <a:rPr lang="en-US" dirty="0"/>
              <a:t>capsules</a:t>
            </a:r>
          </a:p>
          <a:p>
            <a:r>
              <a:rPr lang="en-US" dirty="0"/>
              <a:t>R plasmids</a:t>
            </a:r>
          </a:p>
          <a:p>
            <a:r>
              <a:rPr lang="en-US" b="1" dirty="0"/>
              <a:t>F plasmids</a:t>
            </a:r>
          </a:p>
        </p:txBody>
      </p:sp>
      <p:sp>
        <p:nvSpPr>
          <p:cNvPr id="2" name="Footer Placeholder 1"/>
          <p:cNvSpPr>
            <a:spLocks noGrp="1"/>
          </p:cNvSpPr>
          <p:nvPr>
            <p:ph type="ftr" sz="quarter" idx="3"/>
          </p:nvPr>
        </p:nvSpPr>
        <p:spPr/>
        <p:txBody>
          <a:bodyPr/>
          <a:lstStyle/>
          <a:p>
            <a:r>
              <a:rPr lang="en-US" smtClean="0"/>
              <a:t>© 2016 Pearson Education, Inc.</a:t>
            </a:r>
            <a:endParaRPr lang="en-US" dirty="0"/>
          </a:p>
        </p:txBody>
      </p:sp>
    </p:spTree>
    <p:extLst>
      <p:ext uri="{BB962C8B-B14F-4D97-AF65-F5344CB8AC3E}">
        <p14:creationId xmlns:p14="http://schemas.microsoft.com/office/powerpoint/2010/main" val="4725919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dirty="0" smtClean="0"/>
              <a:t>What is(are) the feature(s) of prokaryotes that enable(s) them to adapt so quickly?</a:t>
            </a:r>
          </a:p>
        </p:txBody>
      </p:sp>
      <p:sp>
        <p:nvSpPr>
          <p:cNvPr id="7" name="Content Placeholder 6"/>
          <p:cNvSpPr>
            <a:spLocks noGrp="1"/>
          </p:cNvSpPr>
          <p:nvPr>
            <p:ph idx="1"/>
          </p:nvPr>
        </p:nvSpPr>
        <p:spPr/>
        <p:txBody>
          <a:bodyPr/>
          <a:lstStyle/>
          <a:p>
            <a:r>
              <a:rPr lang="en-US" dirty="0" smtClean="0"/>
              <a:t>short generation time</a:t>
            </a:r>
          </a:p>
          <a:p>
            <a:r>
              <a:rPr lang="en-US" dirty="0" smtClean="0"/>
              <a:t>genetic diversity in prokaryotes, which can possibly arise by transformation, transduction, or conjugation</a:t>
            </a:r>
          </a:p>
          <a:p>
            <a:r>
              <a:rPr lang="en-US" dirty="0" smtClean="0"/>
              <a:t>ability to transfer advantageous alleles</a:t>
            </a:r>
          </a:p>
          <a:p>
            <a:r>
              <a:rPr lang="en-US" dirty="0" smtClean="0"/>
              <a:t>rapid proliferation, which increases chance of mutation</a:t>
            </a:r>
          </a:p>
          <a:p>
            <a:r>
              <a:rPr lang="en-US" dirty="0" smtClean="0"/>
              <a:t>all of the above</a:t>
            </a:r>
          </a:p>
          <a:p>
            <a:endParaRPr lang="en-US" dirty="0"/>
          </a:p>
        </p:txBody>
      </p:sp>
      <p:sp>
        <p:nvSpPr>
          <p:cNvPr id="2" name="Footer Placeholder 1"/>
          <p:cNvSpPr>
            <a:spLocks noGrp="1"/>
          </p:cNvSpPr>
          <p:nvPr>
            <p:ph type="ftr" sz="quarter" idx="3"/>
          </p:nvPr>
        </p:nvSpPr>
        <p:spPr/>
        <p:txBody>
          <a:bodyPr/>
          <a:lstStyle/>
          <a:p>
            <a:r>
              <a:rPr lang="en-US" smtClean="0"/>
              <a:t>© 2016 Pearson Education, Inc.</a:t>
            </a:r>
            <a:endParaRPr lang="en-US" dirty="0"/>
          </a:p>
        </p:txBody>
      </p:sp>
    </p:spTree>
    <p:extLst>
      <p:ext uri="{BB962C8B-B14F-4D97-AF65-F5344CB8AC3E}">
        <p14:creationId xmlns:p14="http://schemas.microsoft.com/office/powerpoint/2010/main" val="40395592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a:spLocks noGrp="1" noChangeArrowheads="1"/>
          </p:cNvSpPr>
          <p:nvPr>
            <p:ph type="title"/>
          </p:nvPr>
        </p:nvSpPr>
        <p:spPr>
          <a:xfrm>
            <a:off x="182563" y="182563"/>
            <a:ext cx="8775700" cy="822325"/>
          </a:xfrm>
        </p:spPr>
        <p:txBody>
          <a:bodyPr/>
          <a:lstStyle/>
          <a:p>
            <a:r>
              <a:rPr lang="en-US" dirty="0" smtClean="0"/>
              <a:t>What is(are) the feature(s) of prokaryotes that enable(s) them to adapt so quickly?</a:t>
            </a:r>
          </a:p>
        </p:txBody>
      </p:sp>
      <p:sp>
        <p:nvSpPr>
          <p:cNvPr id="13" name="Content Placeholder 6"/>
          <p:cNvSpPr>
            <a:spLocks noGrp="1"/>
          </p:cNvSpPr>
          <p:nvPr>
            <p:ph idx="1"/>
          </p:nvPr>
        </p:nvSpPr>
        <p:spPr>
          <a:xfrm>
            <a:off x="144463" y="1123950"/>
            <a:ext cx="8775700" cy="5229225"/>
          </a:xfrm>
        </p:spPr>
        <p:txBody>
          <a:bodyPr/>
          <a:lstStyle/>
          <a:p>
            <a:r>
              <a:rPr lang="en-US" dirty="0" smtClean="0"/>
              <a:t>short generation time</a:t>
            </a:r>
          </a:p>
          <a:p>
            <a:r>
              <a:rPr lang="en-US" smtClean="0"/>
              <a:t>genetic </a:t>
            </a:r>
            <a:r>
              <a:rPr lang="en-US" dirty="0" smtClean="0"/>
              <a:t>diversity in prokaryotes, which can possibly arise by transformation, transduction, or conjugation</a:t>
            </a:r>
          </a:p>
          <a:p>
            <a:r>
              <a:rPr lang="en-US" dirty="0" smtClean="0"/>
              <a:t>ability to transfer advantageous alleles</a:t>
            </a:r>
          </a:p>
          <a:p>
            <a:r>
              <a:rPr lang="en-US" dirty="0" smtClean="0"/>
              <a:t>rapid proliferation, which increases chance of mutation</a:t>
            </a:r>
          </a:p>
          <a:p>
            <a:r>
              <a:rPr lang="en-US" b="1" dirty="0" smtClean="0"/>
              <a:t>all of the above</a:t>
            </a:r>
          </a:p>
          <a:p>
            <a:endParaRPr lang="en-US" dirty="0"/>
          </a:p>
        </p:txBody>
      </p:sp>
      <p:sp>
        <p:nvSpPr>
          <p:cNvPr id="2" name="Footer Placeholder 1"/>
          <p:cNvSpPr>
            <a:spLocks noGrp="1"/>
          </p:cNvSpPr>
          <p:nvPr>
            <p:ph type="ftr" sz="quarter" idx="3"/>
          </p:nvPr>
        </p:nvSpPr>
        <p:spPr/>
        <p:txBody>
          <a:bodyPr/>
          <a:lstStyle/>
          <a:p>
            <a:r>
              <a:rPr lang="en-US" smtClean="0"/>
              <a:t>© 2016 Pearson Education, Inc.</a:t>
            </a:r>
            <a:endParaRPr lang="en-US" dirty="0"/>
          </a:p>
        </p:txBody>
      </p:sp>
    </p:spTree>
    <p:extLst>
      <p:ext uri="{BB962C8B-B14F-4D97-AF65-F5344CB8AC3E}">
        <p14:creationId xmlns:p14="http://schemas.microsoft.com/office/powerpoint/2010/main" val="361126186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GAMESHOW" val="False"/>
  <p:tag name="PPTVERSION" val="XP"/>
</p:tagLst>
</file>

<file path=ppt/theme/theme1.xml><?xml version="1.0" encoding="utf-8"?>
<a:theme xmlns:a="http://schemas.openxmlformats.org/drawingml/2006/main" name="BIF2e_Clicker_Template">
  <a:themeElements>
    <a:clrScheme name="1_CC4eActiveLectureQuestions 15">
      <a:dk1>
        <a:srgbClr val="000000"/>
      </a:dk1>
      <a:lt1>
        <a:srgbClr val="FFFFFF"/>
      </a:lt1>
      <a:dk2>
        <a:srgbClr val="0060AF"/>
      </a:dk2>
      <a:lt2>
        <a:srgbClr val="000000"/>
      </a:lt2>
      <a:accent1>
        <a:srgbClr val="F7955A"/>
      </a:accent1>
      <a:accent2>
        <a:srgbClr val="009247"/>
      </a:accent2>
      <a:accent3>
        <a:srgbClr val="FFFFFF"/>
      </a:accent3>
      <a:accent4>
        <a:srgbClr val="000000"/>
      </a:accent4>
      <a:accent5>
        <a:srgbClr val="FAC8B5"/>
      </a:accent5>
      <a:accent6>
        <a:srgbClr val="00843F"/>
      </a:accent6>
      <a:hlink>
        <a:srgbClr val="009999"/>
      </a:hlink>
      <a:folHlink>
        <a:srgbClr val="99CC00"/>
      </a:folHlink>
    </a:clrScheme>
    <a:fontScheme name="Custom 2">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defRPr>
        </a:defPPr>
      </a:lstStyle>
    </a:lnDef>
  </a:objectDefaults>
  <a:extraClrSchemeLst>
    <a:extraClrScheme>
      <a:clrScheme name="1_CC4eActiveLectureQuestion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C4eActiveLectureQuestion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C4eActiveLectureQuestion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C4eActiveLectureQuestion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C4eActiveLectureQuestion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C4eActiveLectureQuestion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C4eActiveLectureQuestions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C4eActiveLectureQuestion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C4eActiveLectureQuestion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C4eActiveLectureQuestion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C4eActiveLectureQuestion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C4eActiveLectureQuestion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CC4eActiveLectureQuestions 13">
        <a:dk1>
          <a:srgbClr val="000000"/>
        </a:dk1>
        <a:lt1>
          <a:srgbClr val="FFFFFF"/>
        </a:lt1>
        <a:dk2>
          <a:srgbClr val="005472"/>
        </a:dk2>
        <a:lt2>
          <a:srgbClr val="00000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C4eActiveLectureQuestions 14">
        <a:dk1>
          <a:srgbClr val="000000"/>
        </a:dk1>
        <a:lt1>
          <a:srgbClr val="FFFFFF"/>
        </a:lt1>
        <a:dk2>
          <a:srgbClr val="333399"/>
        </a:dk2>
        <a:lt2>
          <a:srgbClr val="000000"/>
        </a:lt2>
        <a:accent1>
          <a:srgbClr val="B7DAB8"/>
        </a:accent1>
        <a:accent2>
          <a:srgbClr val="005472"/>
        </a:accent2>
        <a:accent3>
          <a:srgbClr val="FFFFFF"/>
        </a:accent3>
        <a:accent4>
          <a:srgbClr val="000000"/>
        </a:accent4>
        <a:accent5>
          <a:srgbClr val="D8EAD8"/>
        </a:accent5>
        <a:accent6>
          <a:srgbClr val="004B67"/>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C4eActiveLectureQuestions 15">
        <a:dk1>
          <a:srgbClr val="000000"/>
        </a:dk1>
        <a:lt1>
          <a:srgbClr val="FFFFFF"/>
        </a:lt1>
        <a:dk2>
          <a:srgbClr val="0060AF"/>
        </a:dk2>
        <a:lt2>
          <a:srgbClr val="000000"/>
        </a:lt2>
        <a:accent1>
          <a:srgbClr val="F7955A"/>
        </a:accent1>
        <a:accent2>
          <a:srgbClr val="009247"/>
        </a:accent2>
        <a:accent3>
          <a:srgbClr val="FFFFFF"/>
        </a:accent3>
        <a:accent4>
          <a:srgbClr val="000000"/>
        </a:accent4>
        <a:accent5>
          <a:srgbClr val="FAC8B5"/>
        </a:accent5>
        <a:accent6>
          <a:srgbClr val="00843F"/>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BIF2e_Clicker_Template" id="{E27C271B-F905-4E53-9637-7F905E2639B8}" vid="{9B04F184-6B16-4A18-A4BB-2C00D305D9A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BIF2e_Clicker_Template</Template>
  <TotalTime>14233</TotalTime>
  <Words>2219</Words>
  <Application>Microsoft Office PowerPoint</Application>
  <PresentationFormat>On-screen Show (4:3)</PresentationFormat>
  <Paragraphs>323</Paragraphs>
  <Slides>41</Slides>
  <Notes>41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41</vt:i4>
      </vt:variant>
    </vt:vector>
  </HeadingPairs>
  <TitlesOfParts>
    <vt:vector size="46" baseType="lpstr">
      <vt:lpstr>ＭＳ Ｐゴシック</vt:lpstr>
      <vt:lpstr>Arial</vt:lpstr>
      <vt:lpstr>Times New Roman</vt:lpstr>
      <vt:lpstr>Wingdings</vt:lpstr>
      <vt:lpstr>BIF2e_Clicker_Template</vt:lpstr>
      <vt:lpstr>PowerPoint Presentation</vt:lpstr>
      <vt:lpstr>Prokaryotes lack the nucleus found in eukaryotic cells. As a result, prokaryotic cells do not contain which of the following?</vt:lpstr>
      <vt:lpstr>Prokaryotes lack the nucleus found in eukaryotic cells. As a result, prokaryotic cells do not contain which of the following?</vt:lpstr>
      <vt:lpstr>Which of the following statements best describes most bacteria?</vt:lpstr>
      <vt:lpstr>Which of the following statements best describes most bacteria?</vt:lpstr>
      <vt:lpstr>Which feature of bacteria is not considered to be a defensive structure?</vt:lpstr>
      <vt:lpstr>Which feature of bacteria is not considered to be a defensive structure?</vt:lpstr>
      <vt:lpstr>What is(are) the feature(s) of prokaryotes that enable(s) them to adapt so quickly?</vt:lpstr>
      <vt:lpstr>What is(are) the feature(s) of prokaryotes that enable(s) them to adapt so quickly?</vt:lpstr>
      <vt:lpstr>What is true of archaeans?</vt:lpstr>
      <vt:lpstr>What is true of archaeans?</vt:lpstr>
      <vt:lpstr>Cyanobacteria that can perform nitrogen fixation</vt:lpstr>
      <vt:lpstr>Cyanobacteria that can perform nitrogen fixation</vt:lpstr>
      <vt:lpstr>Which of the following have a thicker, simpler cell wall?</vt:lpstr>
      <vt:lpstr>Which of the following have a thicker, simpler cell wall?</vt:lpstr>
      <vt:lpstr>Which of the following is not a structure found in prokaryotes?</vt:lpstr>
      <vt:lpstr>Which of the following is not a structure found in prokaryotes?</vt:lpstr>
      <vt:lpstr>In what type of environment would you find extreme halophiles living?</vt:lpstr>
      <vt:lpstr>In what type of environment would you find extreme halophiles living?</vt:lpstr>
      <vt:lpstr>Which of the following gets its energy from sunlight and its carbon from ingesting other organisms?</vt:lpstr>
      <vt:lpstr>Which of the following gets its energy from sunlight and its carbon from ingesting other organisms?</vt:lpstr>
      <vt:lpstr>In a 2008 test, researchers used conditions that simulated a volcanic eruption and, using modern equipment, re-analyzed molecules from Miller’s 1953 experiment. The results</vt:lpstr>
      <vt:lpstr>In a 2008 test, researchers used conditions that simulated a volcanic eruption and, using modern equipment, re-analyzed molecules from Miller’s 1953 experiment. The results</vt:lpstr>
      <vt:lpstr>A protocell is</vt:lpstr>
      <vt:lpstr>A protocell is</vt:lpstr>
      <vt:lpstr>Which of the following are layered rocks that form from the activities of certain prokaryotes?</vt:lpstr>
      <vt:lpstr>Which of the following are layered rocks that form from the activities of certain prokaryotes?</vt:lpstr>
      <vt:lpstr>Since flagella of bacteria, archaea, and eukaryotes arose independently, they are considered _____ structures.</vt:lpstr>
      <vt:lpstr>Since flagella of bacteria, archaea, and eukaryotes arose independently, they are considered _____ structures.</vt:lpstr>
      <vt:lpstr>How many hours would it take for a single prokaryote, dividing every 20 minutes by binary fission in a favorable environment, to produce 512 of its kind?</vt:lpstr>
      <vt:lpstr>How many hours would it take for a single prokaryote, dividing every 20 minutes by binary fission in a favorable environment, to produce 512 of its kind?</vt:lpstr>
      <vt:lpstr>The process of phages carrying prokaryotic genes from one host cell to another is called</vt:lpstr>
      <vt:lpstr>The process of phages carrying prokaryotic genes from one host cell to another is called</vt:lpstr>
      <vt:lpstr>Which of the following are the only bacteria lacking cell walls?</vt:lpstr>
      <vt:lpstr>Which of the following are the only bacteria lacking cell walls?</vt:lpstr>
      <vt:lpstr>Why does the hydrothermal vent community not include photosynthetic organisms?</vt:lpstr>
      <vt:lpstr>Why does the hydrothermal vent community not include photosynthetic organisms?</vt:lpstr>
      <vt:lpstr>Which of the following is correct about bacterial endotoxins?</vt:lpstr>
      <vt:lpstr>Which of the following is correct about bacterial endotoxins?</vt:lpstr>
      <vt:lpstr>CRISPR-Cas9 </vt:lpstr>
      <vt:lpstr>CRISPR-Cas9 </vt:lpstr>
    </vt:vector>
  </TitlesOfParts>
  <Manager/>
  <Company>Pearson</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Christopher Delgado</dc:creator>
  <cp:keywords/>
  <dc:description/>
  <cp:lastModifiedBy>Jennifer Hastings</cp:lastModifiedBy>
  <cp:revision>838</cp:revision>
  <cp:lastPrinted>2005-03-24T12:52:04Z</cp:lastPrinted>
  <dcterms:created xsi:type="dcterms:W3CDTF">2010-10-31T21:38:30Z</dcterms:created>
  <dcterms:modified xsi:type="dcterms:W3CDTF">2015-11-06T19:38:38Z</dcterms:modified>
  <cp:category/>
</cp:coreProperties>
</file>