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98" r:id="rId1"/>
  </p:sldMasterIdLst>
  <p:notesMasterIdLst>
    <p:notesMasterId r:id="rId39"/>
  </p:notesMasterIdLst>
  <p:handoutMasterIdLst>
    <p:handoutMasterId r:id="rId40"/>
  </p:handoutMasterIdLst>
  <p:sldIdLst>
    <p:sldId id="359" r:id="rId2"/>
    <p:sldId id="360" r:id="rId3"/>
    <p:sldId id="395" r:id="rId4"/>
    <p:sldId id="362" r:id="rId5"/>
    <p:sldId id="396" r:id="rId6"/>
    <p:sldId id="364" r:id="rId7"/>
    <p:sldId id="397" r:id="rId8"/>
    <p:sldId id="366" r:id="rId9"/>
    <p:sldId id="398" r:id="rId10"/>
    <p:sldId id="368" r:id="rId11"/>
    <p:sldId id="399" r:id="rId12"/>
    <p:sldId id="370" r:id="rId13"/>
    <p:sldId id="400" r:id="rId14"/>
    <p:sldId id="372" r:id="rId15"/>
    <p:sldId id="401" r:id="rId16"/>
    <p:sldId id="374" r:id="rId17"/>
    <p:sldId id="402" r:id="rId18"/>
    <p:sldId id="376" r:id="rId19"/>
    <p:sldId id="403" r:id="rId20"/>
    <p:sldId id="378" r:id="rId21"/>
    <p:sldId id="404" r:id="rId22"/>
    <p:sldId id="380" r:id="rId23"/>
    <p:sldId id="405" r:id="rId24"/>
    <p:sldId id="382" r:id="rId25"/>
    <p:sldId id="406" r:id="rId26"/>
    <p:sldId id="384" r:id="rId27"/>
    <p:sldId id="407" r:id="rId28"/>
    <p:sldId id="386" r:id="rId29"/>
    <p:sldId id="408" r:id="rId30"/>
    <p:sldId id="388" r:id="rId31"/>
    <p:sldId id="409" r:id="rId32"/>
    <p:sldId id="390" r:id="rId33"/>
    <p:sldId id="410" r:id="rId34"/>
    <p:sldId id="392" r:id="rId35"/>
    <p:sldId id="411" r:id="rId36"/>
    <p:sldId id="394" r:id="rId37"/>
    <p:sldId id="412" r:id="rId38"/>
  </p:sldIdLst>
  <p:sldSz cx="9144000" cy="6858000" type="screen4x3"/>
  <p:notesSz cx="6858000" cy="9144000"/>
  <p:custDataLst>
    <p:tags r:id="rId4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5" pos="2880">
          <p15:clr>
            <a:srgbClr val="A4A3A4"/>
          </p15:clr>
        </p15:guide>
        <p15:guide id="6" orient="horz" pos="879">
          <p15:clr>
            <a:srgbClr val="A4A3A4"/>
          </p15:clr>
        </p15:guide>
        <p15:guide id="7" pos="1725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D209"/>
    <a:srgbClr val="990066"/>
    <a:srgbClr val="0051A2"/>
    <a:srgbClr val="9D0016"/>
    <a:srgbClr val="F9E33B"/>
    <a:srgbClr val="ABA49A"/>
    <a:srgbClr val="F6C932"/>
    <a:srgbClr val="4747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425" autoAdjust="0"/>
    <p:restoredTop sz="86187" autoAdjust="0"/>
  </p:normalViewPr>
  <p:slideViewPr>
    <p:cSldViewPr snapToGrid="0">
      <p:cViewPr varScale="1">
        <p:scale>
          <a:sx n="84" d="100"/>
          <a:sy n="84" d="100"/>
        </p:scale>
        <p:origin x="90" y="318"/>
      </p:cViewPr>
      <p:guideLst>
        <p:guide orient="horz" pos="2160"/>
        <p:guide pos="2880"/>
        <p:guide orient="horz" pos="879"/>
        <p:guide pos="172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7" d="100"/>
          <a:sy n="67" d="100"/>
        </p:scale>
        <p:origin x="-3228" y="-11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8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20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28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28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120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28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anose="02020603050405020304" pitchFamily="18" charset="0"/>
              </a:defRPr>
            </a:lvl1pPr>
          </a:lstStyle>
          <a:p>
            <a:fld id="{250F4C01-04A6-4224-BA79-280EE4A08F4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312556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8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20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8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8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8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1200">
                <a:latin typeface="Times New Roman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8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anose="02020603050405020304" pitchFamily="18" charset="0"/>
              </a:defRPr>
            </a:lvl1pPr>
          </a:lstStyle>
          <a:p>
            <a:fld id="{F41C6CE0-6459-4002-B0FC-B0226444FE7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1057155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1C6CE0-6459-4002-B0FC-B0226444FE77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958360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 smtClean="0">
                <a:latin typeface="Times New Roman" pitchFamily="84" charset="0"/>
                <a:ea typeface="ＭＳ Ｐゴシック" pitchFamily="84" charset="-128"/>
              </a:rPr>
              <a:t>Answer: B.</a:t>
            </a:r>
          </a:p>
        </p:txBody>
      </p:sp>
      <p:sp>
        <p:nvSpPr>
          <p:cNvPr id="491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EBDD69C2-2301-4A3B-94FD-0C0681609F5A}" type="slidenum">
              <a:rPr lang="en-US" altLang="en-US" sz="1200">
                <a:latin typeface="Times New Roman" pitchFamily="84" charset="0"/>
              </a:rPr>
              <a:pPr/>
              <a:t>10</a:t>
            </a:fld>
            <a:endParaRPr lang="en-US" altLang="en-US" sz="1200">
              <a:latin typeface="Times New Roman" pitchFamily="8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100826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>
              <a:latin typeface="Times New Roman" pitchFamily="84" charset="0"/>
              <a:ea typeface="ＭＳ Ｐゴシック" pitchFamily="84" charset="-128"/>
            </a:endParaRPr>
          </a:p>
        </p:txBody>
      </p:sp>
      <p:sp>
        <p:nvSpPr>
          <p:cNvPr id="491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EBDD69C2-2301-4A3B-94FD-0C0681609F5A}" type="slidenum">
              <a:rPr lang="en-US" altLang="en-US" sz="1200">
                <a:latin typeface="Times New Roman" pitchFamily="84" charset="0"/>
              </a:rPr>
              <a:pPr/>
              <a:t>11</a:t>
            </a:fld>
            <a:endParaRPr lang="en-US" altLang="en-US" sz="1200">
              <a:latin typeface="Times New Roman" pitchFamily="8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474627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9pPr>
          </a:lstStyle>
          <a:p>
            <a:pPr algn="r"/>
            <a:fld id="{E53EE401-1482-4A3F-A153-A97CF6B00A06}" type="slidenum">
              <a:rPr lang="en-US" altLang="en-US"/>
              <a:pPr algn="r"/>
              <a:t>12</a:t>
            </a:fld>
            <a:endParaRPr lang="en-US" altLang="en-US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 smtClean="0">
                <a:latin typeface="Times New Roman" pitchFamily="84" charset="0"/>
                <a:ea typeface="ＭＳ Ｐゴシック" pitchFamily="84" charset="-128"/>
              </a:rPr>
              <a:t>Answer: B.</a:t>
            </a:r>
          </a:p>
          <a:p>
            <a:endParaRPr lang="en-US" altLang="en-US" dirty="0" smtClean="0">
              <a:latin typeface="Times New Roman" pitchFamily="84" charset="0"/>
              <a:ea typeface="ＭＳ Ｐゴシック" pitchFamily="8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0766956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9pPr>
          </a:lstStyle>
          <a:p>
            <a:pPr algn="r"/>
            <a:fld id="{E53EE401-1482-4A3F-A153-A97CF6B00A06}" type="slidenum">
              <a:rPr lang="en-US" altLang="en-US"/>
              <a:pPr algn="r"/>
              <a:t>13</a:t>
            </a:fld>
            <a:endParaRPr lang="en-US" altLang="en-US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>
              <a:latin typeface="Times New Roman" pitchFamily="84" charset="0"/>
              <a:ea typeface="ＭＳ Ｐゴシック" pitchFamily="8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681103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9pPr>
          </a:lstStyle>
          <a:p>
            <a:pPr algn="r"/>
            <a:fld id="{EF350474-161D-47CB-9790-7F14238293A4}" type="slidenum">
              <a:rPr lang="en-US" altLang="en-US"/>
              <a:pPr algn="r"/>
              <a:t>14</a:t>
            </a:fld>
            <a:endParaRPr lang="en-US" altLang="en-US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 smtClean="0">
                <a:latin typeface="Times New Roman" pitchFamily="84" charset="0"/>
                <a:ea typeface="ＭＳ Ｐゴシック" pitchFamily="84" charset="-128"/>
              </a:rPr>
              <a:t>Answer: B.</a:t>
            </a:r>
          </a:p>
          <a:p>
            <a:endParaRPr lang="en-US" altLang="en-US" dirty="0" smtClean="0">
              <a:latin typeface="Times New Roman" pitchFamily="84" charset="0"/>
              <a:ea typeface="ＭＳ Ｐゴシック" pitchFamily="8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6170147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9pPr>
          </a:lstStyle>
          <a:p>
            <a:pPr algn="r"/>
            <a:fld id="{EF350474-161D-47CB-9790-7F14238293A4}" type="slidenum">
              <a:rPr lang="en-US" altLang="en-US"/>
              <a:pPr algn="r"/>
              <a:t>15</a:t>
            </a:fld>
            <a:endParaRPr lang="en-US" altLang="en-US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>
              <a:latin typeface="Times New Roman" pitchFamily="84" charset="0"/>
              <a:ea typeface="ＭＳ Ｐゴシック" pitchFamily="8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9659530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 smtClean="0">
                <a:latin typeface="Times New Roman" pitchFamily="84" charset="0"/>
                <a:ea typeface="ＭＳ Ｐゴシック" pitchFamily="84" charset="-128"/>
              </a:rPr>
              <a:t>Answer: D.</a:t>
            </a:r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A918DE9B-6909-4B25-A331-2AEB64A6DDB2}" type="slidenum">
              <a:rPr lang="en-US" altLang="en-US" sz="1200">
                <a:latin typeface="Times New Roman" pitchFamily="84" charset="0"/>
              </a:rPr>
              <a:pPr/>
              <a:t>16</a:t>
            </a:fld>
            <a:endParaRPr lang="en-US" altLang="en-US" sz="1200">
              <a:latin typeface="Times New Roman" pitchFamily="8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60366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>
              <a:latin typeface="Times New Roman" pitchFamily="84" charset="0"/>
              <a:ea typeface="ＭＳ Ｐゴシック" pitchFamily="84" charset="-128"/>
            </a:endParaRPr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A918DE9B-6909-4B25-A331-2AEB64A6DDB2}" type="slidenum">
              <a:rPr lang="en-US" altLang="en-US" sz="1200">
                <a:latin typeface="Times New Roman" pitchFamily="84" charset="0"/>
              </a:rPr>
              <a:pPr/>
              <a:t>17</a:t>
            </a:fld>
            <a:endParaRPr lang="en-US" altLang="en-US" sz="1200">
              <a:latin typeface="Times New Roman" pitchFamily="8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44596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 smtClean="0">
                <a:latin typeface="Times New Roman" pitchFamily="84" charset="0"/>
                <a:ea typeface="ＭＳ Ｐゴシック" pitchFamily="84" charset="-128"/>
              </a:rPr>
              <a:t>Answer: B.</a:t>
            </a:r>
          </a:p>
        </p:txBody>
      </p:sp>
      <p:sp>
        <p:nvSpPr>
          <p:cNvPr id="573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6CEC7E13-46D6-48AA-AFF7-165A5026FCDF}" type="slidenum">
              <a:rPr lang="en-US" altLang="en-US" sz="1200">
                <a:latin typeface="Times New Roman" pitchFamily="84" charset="0"/>
              </a:rPr>
              <a:pPr/>
              <a:t>18</a:t>
            </a:fld>
            <a:endParaRPr lang="en-US" altLang="en-US" sz="1200">
              <a:latin typeface="Times New Roman" pitchFamily="8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904632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>
              <a:latin typeface="Times New Roman" pitchFamily="84" charset="0"/>
              <a:ea typeface="ＭＳ Ｐゴシック" pitchFamily="84" charset="-128"/>
            </a:endParaRPr>
          </a:p>
        </p:txBody>
      </p:sp>
      <p:sp>
        <p:nvSpPr>
          <p:cNvPr id="573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6CEC7E13-46D6-48AA-AFF7-165A5026FCDF}" type="slidenum">
              <a:rPr lang="en-US" altLang="en-US" sz="1200">
                <a:latin typeface="Times New Roman" pitchFamily="84" charset="0"/>
              </a:rPr>
              <a:pPr/>
              <a:t>19</a:t>
            </a:fld>
            <a:endParaRPr lang="en-US" altLang="en-US" sz="1200">
              <a:latin typeface="Times New Roman" pitchFamily="8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76530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9pPr>
          </a:lstStyle>
          <a:p>
            <a:pPr algn="r"/>
            <a:fld id="{8DF88BFE-B22A-40E8-994F-1C777522833B}" type="slidenum">
              <a:rPr lang="en-US" altLang="en-US"/>
              <a:pPr algn="r"/>
              <a:t>2</a:t>
            </a:fld>
            <a:endParaRPr lang="en-US" altLang="en-US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 smtClean="0">
                <a:latin typeface="Times New Roman" pitchFamily="84" charset="0"/>
                <a:ea typeface="ＭＳ Ｐゴシック" pitchFamily="84" charset="-128"/>
              </a:rPr>
              <a:t>Answer: D.</a:t>
            </a:r>
          </a:p>
        </p:txBody>
      </p:sp>
    </p:spTree>
    <p:extLst>
      <p:ext uri="{BB962C8B-B14F-4D97-AF65-F5344CB8AC3E}">
        <p14:creationId xmlns:p14="http://schemas.microsoft.com/office/powerpoint/2010/main" val="131536930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9pPr>
          </a:lstStyle>
          <a:p>
            <a:pPr algn="r"/>
            <a:fld id="{C68A22C0-90F6-4988-8DB1-59A4FCF7443E}" type="slidenum">
              <a:rPr lang="en-US" altLang="en-US"/>
              <a:pPr algn="r"/>
              <a:t>20</a:t>
            </a:fld>
            <a:endParaRPr lang="en-US" altLang="en-US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 smtClean="0">
                <a:latin typeface="Times New Roman" pitchFamily="84" charset="0"/>
                <a:ea typeface="ＭＳ Ｐゴシック" pitchFamily="84" charset="-128"/>
              </a:rPr>
              <a:t>Answer: A.</a:t>
            </a:r>
          </a:p>
          <a:p>
            <a:endParaRPr lang="en-US" altLang="en-US" dirty="0" smtClean="0">
              <a:latin typeface="Times New Roman" pitchFamily="84" charset="0"/>
              <a:ea typeface="ＭＳ Ｐゴシック" pitchFamily="8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5595603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9pPr>
          </a:lstStyle>
          <a:p>
            <a:pPr algn="r"/>
            <a:fld id="{C68A22C0-90F6-4988-8DB1-59A4FCF7443E}" type="slidenum">
              <a:rPr lang="en-US" altLang="en-US"/>
              <a:pPr algn="r"/>
              <a:t>21</a:t>
            </a:fld>
            <a:endParaRPr lang="en-US" altLang="en-US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>
              <a:latin typeface="Times New Roman" pitchFamily="84" charset="0"/>
              <a:ea typeface="ＭＳ Ｐゴシック" pitchFamily="8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1387482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9pPr>
          </a:lstStyle>
          <a:p>
            <a:pPr algn="r"/>
            <a:fld id="{ECBE7941-7709-436D-913D-AF0D22706E1D}" type="slidenum">
              <a:rPr lang="en-US" altLang="en-US"/>
              <a:pPr algn="r"/>
              <a:t>22</a:t>
            </a:fld>
            <a:endParaRPr lang="en-US" altLang="en-US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 smtClean="0">
                <a:latin typeface="Times New Roman" pitchFamily="84" charset="0"/>
                <a:ea typeface="ＭＳ Ｐゴシック" pitchFamily="84" charset="-128"/>
              </a:rPr>
              <a:t>Answer: C.</a:t>
            </a:r>
          </a:p>
          <a:p>
            <a:endParaRPr lang="en-US" altLang="en-US" dirty="0" smtClean="0">
              <a:latin typeface="Times New Roman" pitchFamily="84" charset="0"/>
              <a:ea typeface="ＭＳ Ｐゴシック" pitchFamily="8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783681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9pPr>
          </a:lstStyle>
          <a:p>
            <a:pPr algn="r"/>
            <a:fld id="{ECBE7941-7709-436D-913D-AF0D22706E1D}" type="slidenum">
              <a:rPr lang="en-US" altLang="en-US"/>
              <a:pPr algn="r"/>
              <a:t>23</a:t>
            </a:fld>
            <a:endParaRPr lang="en-US" altLang="en-US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>
              <a:latin typeface="Times New Roman" pitchFamily="84" charset="0"/>
              <a:ea typeface="ＭＳ Ｐゴシック" pitchFamily="8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4696103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34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 smtClean="0">
                <a:latin typeface="Times New Roman" pitchFamily="84" charset="0"/>
                <a:ea typeface="ＭＳ Ｐゴシック" pitchFamily="84" charset="-128"/>
              </a:rPr>
              <a:t>Answer: A.</a:t>
            </a:r>
          </a:p>
        </p:txBody>
      </p:sp>
      <p:sp>
        <p:nvSpPr>
          <p:cNvPr id="634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FBED3682-0D1D-4757-9C9A-C008CD4A96B9}" type="slidenum">
              <a:rPr lang="en-US" altLang="en-US" sz="1200">
                <a:latin typeface="Times New Roman" pitchFamily="84" charset="0"/>
              </a:rPr>
              <a:pPr/>
              <a:t>24</a:t>
            </a:fld>
            <a:endParaRPr lang="en-US" altLang="en-US" sz="1200">
              <a:latin typeface="Times New Roman" pitchFamily="8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428923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34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>
              <a:latin typeface="Times New Roman" pitchFamily="84" charset="0"/>
              <a:ea typeface="ＭＳ Ｐゴシック" pitchFamily="84" charset="-128"/>
            </a:endParaRPr>
          </a:p>
        </p:txBody>
      </p:sp>
      <p:sp>
        <p:nvSpPr>
          <p:cNvPr id="634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FBED3682-0D1D-4757-9C9A-C008CD4A96B9}" type="slidenum">
              <a:rPr lang="en-US" altLang="en-US" sz="1200">
                <a:latin typeface="Times New Roman" pitchFamily="84" charset="0"/>
              </a:rPr>
              <a:pPr/>
              <a:t>25</a:t>
            </a:fld>
            <a:endParaRPr lang="en-US" altLang="en-US" sz="1200">
              <a:latin typeface="Times New Roman" pitchFamily="8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016620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9pPr>
          </a:lstStyle>
          <a:p>
            <a:pPr algn="r"/>
            <a:fld id="{99FC1D4D-B9B4-48F6-82E6-4B773F44221C}" type="slidenum">
              <a:rPr lang="en-US" altLang="en-US"/>
              <a:pPr algn="r"/>
              <a:t>26</a:t>
            </a:fld>
            <a:endParaRPr lang="en-US" altLang="en-US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 smtClean="0">
                <a:latin typeface="Times New Roman" pitchFamily="84" charset="0"/>
                <a:ea typeface="ＭＳ Ｐゴシック" pitchFamily="84" charset="-128"/>
              </a:rPr>
              <a:t>Answer: B.</a:t>
            </a:r>
          </a:p>
        </p:txBody>
      </p:sp>
    </p:spTree>
    <p:extLst>
      <p:ext uri="{BB962C8B-B14F-4D97-AF65-F5344CB8AC3E}">
        <p14:creationId xmlns:p14="http://schemas.microsoft.com/office/powerpoint/2010/main" val="268252076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9pPr>
          </a:lstStyle>
          <a:p>
            <a:pPr algn="r"/>
            <a:fld id="{99FC1D4D-B9B4-48F6-82E6-4B773F44221C}" type="slidenum">
              <a:rPr lang="en-US" altLang="en-US"/>
              <a:pPr algn="r"/>
              <a:t>27</a:t>
            </a:fld>
            <a:endParaRPr lang="en-US" altLang="en-US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>
              <a:latin typeface="Times New Roman" pitchFamily="84" charset="0"/>
              <a:ea typeface="ＭＳ Ｐゴシック" pitchFamily="8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3334041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9pPr>
          </a:lstStyle>
          <a:p>
            <a:pPr algn="r"/>
            <a:fld id="{2CE9618C-64C5-478D-87DC-89526A5342A1}" type="slidenum">
              <a:rPr lang="en-US" altLang="en-US"/>
              <a:pPr algn="r"/>
              <a:t>28</a:t>
            </a:fld>
            <a:endParaRPr lang="en-US" altLang="en-US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 smtClean="0">
                <a:latin typeface="Times New Roman" pitchFamily="84" charset="0"/>
                <a:ea typeface="ＭＳ Ｐゴシック" pitchFamily="84" charset="-128"/>
              </a:rPr>
              <a:t>Answer: B.</a:t>
            </a:r>
          </a:p>
        </p:txBody>
      </p:sp>
    </p:spTree>
    <p:extLst>
      <p:ext uri="{BB962C8B-B14F-4D97-AF65-F5344CB8AC3E}">
        <p14:creationId xmlns:p14="http://schemas.microsoft.com/office/powerpoint/2010/main" val="369606694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9pPr>
          </a:lstStyle>
          <a:p>
            <a:pPr algn="r"/>
            <a:fld id="{2CE9618C-64C5-478D-87DC-89526A5342A1}" type="slidenum">
              <a:rPr lang="en-US" altLang="en-US"/>
              <a:pPr algn="r"/>
              <a:t>29</a:t>
            </a:fld>
            <a:endParaRPr lang="en-US" altLang="en-US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>
              <a:latin typeface="Times New Roman" pitchFamily="84" charset="0"/>
              <a:ea typeface="ＭＳ Ｐゴシック" pitchFamily="8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798867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9pPr>
          </a:lstStyle>
          <a:p>
            <a:pPr algn="r"/>
            <a:fld id="{8DF88BFE-B22A-40E8-994F-1C777522833B}" type="slidenum">
              <a:rPr lang="en-US" altLang="en-US"/>
              <a:pPr algn="r"/>
              <a:t>3</a:t>
            </a:fld>
            <a:endParaRPr lang="en-US" altLang="en-US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>
              <a:latin typeface="Times New Roman" pitchFamily="84" charset="0"/>
              <a:ea typeface="ＭＳ Ｐゴシック" pitchFamily="8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1773736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96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 smtClean="0">
                <a:latin typeface="Times New Roman" pitchFamily="84" charset="0"/>
                <a:ea typeface="ＭＳ Ｐゴシック" pitchFamily="84" charset="-128"/>
              </a:rPr>
              <a:t>Answer: D.</a:t>
            </a:r>
          </a:p>
        </p:txBody>
      </p:sp>
      <p:sp>
        <p:nvSpPr>
          <p:cNvPr id="696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93B6498F-AAA0-4142-89C9-0290AE603DFA}" type="slidenum">
              <a:rPr lang="en-US" altLang="en-US" sz="1200">
                <a:latin typeface="Times New Roman" pitchFamily="84" charset="0"/>
              </a:rPr>
              <a:pPr/>
              <a:t>30</a:t>
            </a:fld>
            <a:endParaRPr lang="en-US" altLang="en-US" sz="1200">
              <a:latin typeface="Times New Roman" pitchFamily="8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7366794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96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>
              <a:latin typeface="Times New Roman" pitchFamily="84" charset="0"/>
              <a:ea typeface="ＭＳ Ｐゴシック" pitchFamily="84" charset="-128"/>
            </a:endParaRPr>
          </a:p>
        </p:txBody>
      </p:sp>
      <p:sp>
        <p:nvSpPr>
          <p:cNvPr id="696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93B6498F-AAA0-4142-89C9-0290AE603DFA}" type="slidenum">
              <a:rPr lang="en-US" altLang="en-US" sz="1200">
                <a:latin typeface="Times New Roman" pitchFamily="84" charset="0"/>
              </a:rPr>
              <a:pPr/>
              <a:t>31</a:t>
            </a:fld>
            <a:endParaRPr lang="en-US" altLang="en-US" sz="1200">
              <a:latin typeface="Times New Roman" pitchFamily="8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398286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9pPr>
          </a:lstStyle>
          <a:p>
            <a:pPr algn="r"/>
            <a:fld id="{A94BE104-7534-46E7-8490-9CB5FD128045}" type="slidenum">
              <a:rPr lang="en-US" altLang="en-US"/>
              <a:pPr algn="r"/>
              <a:t>32</a:t>
            </a:fld>
            <a:endParaRPr lang="en-US" altLang="en-US"/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 smtClean="0">
                <a:latin typeface="Times New Roman" pitchFamily="84" charset="0"/>
                <a:ea typeface="ＭＳ Ｐゴシック" pitchFamily="84" charset="-128"/>
              </a:rPr>
              <a:t>Answer: E.</a:t>
            </a:r>
          </a:p>
          <a:p>
            <a:endParaRPr lang="en-US" altLang="en-US" dirty="0" smtClean="0">
              <a:latin typeface="Times New Roman" pitchFamily="84" charset="0"/>
              <a:ea typeface="ＭＳ Ｐゴシック" pitchFamily="8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57283163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9pPr>
          </a:lstStyle>
          <a:p>
            <a:pPr algn="r"/>
            <a:fld id="{A94BE104-7534-46E7-8490-9CB5FD128045}" type="slidenum">
              <a:rPr lang="en-US" altLang="en-US"/>
              <a:pPr algn="r"/>
              <a:t>33</a:t>
            </a:fld>
            <a:endParaRPr lang="en-US" altLang="en-US"/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>
              <a:latin typeface="Times New Roman" pitchFamily="84" charset="0"/>
              <a:ea typeface="ＭＳ Ｐゴシック" pitchFamily="8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32002739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37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 smtClean="0">
                <a:latin typeface="Times New Roman" pitchFamily="84" charset="0"/>
                <a:ea typeface="ＭＳ Ｐゴシック" pitchFamily="84" charset="-128"/>
              </a:rPr>
              <a:t>Answer: B.</a:t>
            </a:r>
          </a:p>
        </p:txBody>
      </p:sp>
      <p:sp>
        <p:nvSpPr>
          <p:cNvPr id="737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C15DE58B-AA3D-4307-BF0B-212287FE33DD}" type="slidenum">
              <a:rPr lang="en-US" altLang="en-US" sz="1200">
                <a:latin typeface="Times New Roman" pitchFamily="84" charset="0"/>
              </a:rPr>
              <a:pPr/>
              <a:t>34</a:t>
            </a:fld>
            <a:endParaRPr lang="en-US" altLang="en-US" sz="1200">
              <a:latin typeface="Times New Roman" pitchFamily="8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3758535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37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>
              <a:latin typeface="Times New Roman" pitchFamily="84" charset="0"/>
              <a:ea typeface="ＭＳ Ｐゴシック" pitchFamily="84" charset="-128"/>
            </a:endParaRPr>
          </a:p>
        </p:txBody>
      </p:sp>
      <p:sp>
        <p:nvSpPr>
          <p:cNvPr id="737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C15DE58B-AA3D-4307-BF0B-212287FE33DD}" type="slidenum">
              <a:rPr lang="en-US" altLang="en-US" sz="1200">
                <a:latin typeface="Times New Roman" pitchFamily="84" charset="0"/>
              </a:rPr>
              <a:pPr/>
              <a:t>35</a:t>
            </a:fld>
            <a:endParaRPr lang="en-US" altLang="en-US" sz="1200">
              <a:latin typeface="Times New Roman" pitchFamily="8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0715462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9pPr>
          </a:lstStyle>
          <a:p>
            <a:pPr algn="r"/>
            <a:fld id="{046FBD25-5C37-431C-9271-675DAB7F11A0}" type="slidenum">
              <a:rPr lang="en-US" altLang="en-US"/>
              <a:pPr algn="r"/>
              <a:t>36</a:t>
            </a:fld>
            <a:endParaRPr lang="en-US" altLang="en-US"/>
          </a:p>
        </p:txBody>
      </p:sp>
      <p:sp>
        <p:nvSpPr>
          <p:cNvPr id="757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 smtClean="0">
                <a:latin typeface="Times New Roman" pitchFamily="84" charset="0"/>
                <a:ea typeface="ＭＳ Ｐゴシック" pitchFamily="84" charset="-128"/>
              </a:rPr>
              <a:t>Answer: C.</a:t>
            </a:r>
          </a:p>
        </p:txBody>
      </p:sp>
    </p:spTree>
    <p:extLst>
      <p:ext uri="{BB962C8B-B14F-4D97-AF65-F5344CB8AC3E}">
        <p14:creationId xmlns:p14="http://schemas.microsoft.com/office/powerpoint/2010/main" val="3166984113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9pPr>
          </a:lstStyle>
          <a:p>
            <a:pPr algn="r"/>
            <a:fld id="{046FBD25-5C37-431C-9271-675DAB7F11A0}" type="slidenum">
              <a:rPr lang="en-US" altLang="en-US"/>
              <a:pPr algn="r"/>
              <a:t>37</a:t>
            </a:fld>
            <a:endParaRPr lang="en-US" altLang="en-US"/>
          </a:p>
        </p:txBody>
      </p:sp>
      <p:sp>
        <p:nvSpPr>
          <p:cNvPr id="757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>
              <a:latin typeface="Times New Roman" pitchFamily="84" charset="0"/>
              <a:ea typeface="ＭＳ Ｐゴシック" pitchFamily="8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024599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9pPr>
          </a:lstStyle>
          <a:p>
            <a:pPr algn="r"/>
            <a:fld id="{02339F43-FEEA-485E-9009-CF9A320B2595}" type="slidenum">
              <a:rPr lang="en-US" altLang="en-US"/>
              <a:pPr algn="r"/>
              <a:t>4</a:t>
            </a:fld>
            <a:endParaRPr lang="en-US" altLang="en-US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 smtClean="0">
                <a:latin typeface="Times New Roman" pitchFamily="84" charset="0"/>
                <a:ea typeface="ＭＳ Ｐゴシック" pitchFamily="84" charset="-128"/>
              </a:rPr>
              <a:t>Answer: A.</a:t>
            </a:r>
          </a:p>
        </p:txBody>
      </p:sp>
    </p:spTree>
    <p:extLst>
      <p:ext uri="{BB962C8B-B14F-4D97-AF65-F5344CB8AC3E}">
        <p14:creationId xmlns:p14="http://schemas.microsoft.com/office/powerpoint/2010/main" val="1796471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84" charset="0"/>
                <a:ea typeface="ＭＳ Ｐゴシック" pitchFamily="84" charset="-128"/>
              </a:defRPr>
            </a:lvl9pPr>
          </a:lstStyle>
          <a:p>
            <a:pPr algn="r"/>
            <a:fld id="{02339F43-FEEA-485E-9009-CF9A320B2595}" type="slidenum">
              <a:rPr lang="en-US" altLang="en-US"/>
              <a:pPr algn="r"/>
              <a:t>5</a:t>
            </a:fld>
            <a:endParaRPr lang="en-US" altLang="en-US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>
              <a:latin typeface="Times New Roman" pitchFamily="84" charset="0"/>
              <a:ea typeface="ＭＳ Ｐゴシック" pitchFamily="8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185925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 smtClean="0">
                <a:latin typeface="Times New Roman" pitchFamily="84" charset="0"/>
                <a:ea typeface="ＭＳ Ｐゴシック" pitchFamily="84" charset="-128"/>
              </a:rPr>
              <a:t>Answer: A.</a:t>
            </a:r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8CB64FB4-1A6E-4038-B10A-E8D8CD2638F8}" type="slidenum">
              <a:rPr lang="en-US" altLang="en-US" sz="1200">
                <a:latin typeface="Times New Roman" pitchFamily="84" charset="0"/>
              </a:rPr>
              <a:pPr/>
              <a:t>6</a:t>
            </a:fld>
            <a:endParaRPr lang="en-US" altLang="en-US" sz="1200">
              <a:latin typeface="Times New Roman" pitchFamily="8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8895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>
              <a:latin typeface="Times New Roman" pitchFamily="84" charset="0"/>
              <a:ea typeface="ＭＳ Ｐゴシック" pitchFamily="84" charset="-128"/>
            </a:endParaRPr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8CB64FB4-1A6E-4038-B10A-E8D8CD2638F8}" type="slidenum">
              <a:rPr lang="en-US" altLang="en-US" sz="1200">
                <a:latin typeface="Times New Roman" pitchFamily="84" charset="0"/>
              </a:rPr>
              <a:pPr/>
              <a:t>7</a:t>
            </a:fld>
            <a:endParaRPr lang="en-US" altLang="en-US" sz="1200">
              <a:latin typeface="Times New Roman" pitchFamily="8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72335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dirty="0" smtClean="0">
                <a:latin typeface="Times New Roman" pitchFamily="84" charset="0"/>
                <a:ea typeface="ＭＳ Ｐゴシック" pitchFamily="84" charset="-128"/>
              </a:rPr>
              <a:t>Answer: B.</a:t>
            </a:r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D11377EA-0BDC-46B5-80D2-70539D5C087E}" type="slidenum">
              <a:rPr lang="en-US" altLang="en-US" sz="1200">
                <a:latin typeface="Times New Roman" pitchFamily="84" charset="0"/>
              </a:rPr>
              <a:pPr/>
              <a:t>8</a:t>
            </a:fld>
            <a:endParaRPr lang="en-US" altLang="en-US" sz="1200">
              <a:latin typeface="Times New Roman" pitchFamily="8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26353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>
              <a:latin typeface="Times New Roman" pitchFamily="84" charset="0"/>
              <a:ea typeface="ＭＳ Ｐゴシック" pitchFamily="84" charset="-128"/>
            </a:endParaRPr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D11377EA-0BDC-46B5-80D2-70539D5C087E}" type="slidenum">
              <a:rPr lang="en-US" altLang="en-US" sz="1200">
                <a:latin typeface="Times New Roman" pitchFamily="84" charset="0"/>
              </a:rPr>
              <a:pPr/>
              <a:t>9</a:t>
            </a:fld>
            <a:endParaRPr lang="en-US" altLang="en-US" sz="1200">
              <a:latin typeface="Times New Roman" pitchFamily="8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02365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b="29966"/>
          <a:stretch/>
        </p:blipFill>
        <p:spPr>
          <a:xfrm>
            <a:off x="0" y="1006891"/>
            <a:ext cx="9144000" cy="5308183"/>
          </a:xfrm>
          <a:prstGeom prst="rect">
            <a:avLst/>
          </a:prstGeom>
        </p:spPr>
      </p:pic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0" y="0"/>
            <a:ext cx="9144000" cy="615553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F6C932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r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algn="r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algn="r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algn="r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algn="r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  <a:spcAft>
                <a:spcPct val="20000"/>
              </a:spcAft>
              <a:defRPr/>
            </a:pPr>
            <a:r>
              <a:rPr lang="en-US" sz="3000" b="0" dirty="0" smtClean="0">
                <a:solidFill>
                  <a:srgbClr val="ABA49A"/>
                </a:solidFill>
                <a:latin typeface="Times New Roman" pitchFamily="84" charset="0"/>
                <a:cs typeface="Times New Roman" pitchFamily="84" charset="0"/>
              </a:rPr>
              <a:t>CAMPBELL</a:t>
            </a:r>
            <a:r>
              <a:rPr lang="en-US" sz="3200" b="1" dirty="0" smtClean="0">
                <a:solidFill>
                  <a:srgbClr val="ABA49A"/>
                </a:solidFill>
                <a:latin typeface="Times New Roman" pitchFamily="84" charset="0"/>
                <a:cs typeface="Times New Roman" pitchFamily="84" charset="0"/>
              </a:rPr>
              <a:t> </a:t>
            </a:r>
            <a:r>
              <a:rPr lang="en-US" sz="3400" b="0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Times New Roman" pitchFamily="84" charset="0"/>
                <a:cs typeface="Times New Roman" pitchFamily="84" charset="0"/>
              </a:rPr>
              <a:t>BIOLOGY IN FOCUS</a:t>
            </a:r>
            <a:endParaRPr lang="en-US" sz="1200" b="0" dirty="0" smtClean="0">
              <a:solidFill>
                <a:schemeClr val="tx2">
                  <a:lumMod val="40000"/>
                  <a:lumOff val="60000"/>
                </a:schemeClr>
              </a:solidFill>
              <a:latin typeface="Times New Roman" pitchFamily="84" charset="0"/>
              <a:cs typeface="Times New Roman" pitchFamily="84" charset="0"/>
            </a:endParaRPr>
          </a:p>
        </p:txBody>
      </p:sp>
      <p:sp>
        <p:nvSpPr>
          <p:cNvPr id="6" name="Text Box 14"/>
          <p:cNvSpPr txBox="1">
            <a:spLocks noChangeArrowheads="1"/>
          </p:cNvSpPr>
          <p:nvPr/>
        </p:nvSpPr>
        <p:spPr bwMode="auto">
          <a:xfrm>
            <a:off x="0" y="6315075"/>
            <a:ext cx="9144000" cy="53975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algn="r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algn="r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algn="r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algn="r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algn="r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>
              <a:spcBef>
                <a:spcPct val="50000"/>
              </a:spcBef>
              <a:defRPr/>
            </a:pPr>
            <a:r>
              <a:rPr lang="en-US" sz="900" dirty="0" smtClean="0">
                <a:solidFill>
                  <a:schemeClr val="bg1"/>
                </a:solidFill>
              </a:rPr>
              <a:t>     © 2016 Pearson Education, Inc.</a:t>
            </a:r>
            <a:endParaRPr lang="en-US" dirty="0" smtClean="0">
              <a:solidFill>
                <a:schemeClr val="bg1"/>
              </a:solidFill>
            </a:endParaRPr>
          </a:p>
        </p:txBody>
      </p:sp>
      <p:sp>
        <p:nvSpPr>
          <p:cNvPr id="7" name="Text Box 35"/>
          <p:cNvSpPr txBox="1">
            <a:spLocks noChangeArrowheads="1"/>
          </p:cNvSpPr>
          <p:nvPr/>
        </p:nvSpPr>
        <p:spPr bwMode="auto">
          <a:xfrm>
            <a:off x="0" y="614363"/>
            <a:ext cx="9144000" cy="338554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  <a:spcAft>
                <a:spcPct val="20000"/>
              </a:spcAft>
              <a:defRPr/>
            </a:pPr>
            <a:r>
              <a:rPr lang="en-US" sz="1600" cap="all" baseline="0" dirty="0" err="1" smtClean="0">
                <a:solidFill>
                  <a:srgbClr val="ABA49A"/>
                </a:solidFill>
                <a:latin typeface="Times New Roman" pitchFamily="84" charset="0"/>
                <a:cs typeface="Times New Roman" pitchFamily="84" charset="0"/>
              </a:rPr>
              <a:t>Urry</a:t>
            </a:r>
            <a:r>
              <a:rPr lang="en-US" sz="1600" cap="all" baseline="0" dirty="0" smtClean="0">
                <a:solidFill>
                  <a:srgbClr val="ABA49A"/>
                </a:solidFill>
                <a:latin typeface="Times New Roman" pitchFamily="84" charset="0"/>
                <a:cs typeface="Times New Roman" pitchFamily="84" charset="0"/>
              </a:rPr>
              <a:t>  •  Cain  •  Wasserman  •  </a:t>
            </a:r>
            <a:r>
              <a:rPr lang="en-US" sz="1600" cap="all" baseline="0" dirty="0" err="1" smtClean="0">
                <a:solidFill>
                  <a:srgbClr val="ABA49A"/>
                </a:solidFill>
                <a:latin typeface="Times New Roman" pitchFamily="84" charset="0"/>
                <a:cs typeface="Times New Roman" pitchFamily="84" charset="0"/>
              </a:rPr>
              <a:t>Minorsky</a:t>
            </a:r>
            <a:r>
              <a:rPr lang="en-US" sz="1600" cap="all" baseline="0" dirty="0" smtClean="0">
                <a:solidFill>
                  <a:srgbClr val="ABA49A"/>
                </a:solidFill>
                <a:latin typeface="Times New Roman" pitchFamily="84" charset="0"/>
                <a:cs typeface="Times New Roman" pitchFamily="84" charset="0"/>
              </a:rPr>
              <a:t>   •  Reece</a:t>
            </a: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149047" y="5146766"/>
            <a:ext cx="5381625" cy="10939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algn="r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algn="r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algn="r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algn="r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algn="r" eaLnBrk="0" hangingPunct="0"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l">
              <a:defRPr/>
            </a:pPr>
            <a:r>
              <a:rPr lang="en-US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Questions prepared</a:t>
            </a:r>
            <a:r>
              <a:rPr lang="en-US" sz="1400" b="1" baseline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by </a:t>
            </a:r>
          </a:p>
          <a:p>
            <a:pPr algn="l">
              <a:defRPr/>
            </a:pPr>
            <a:r>
              <a:rPr lang="en-US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Douglas </a:t>
            </a:r>
            <a:r>
              <a:rPr lang="en-US" sz="1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Darnowski</a:t>
            </a:r>
            <a:r>
              <a:rPr lang="en-US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Indiana University Southeast</a:t>
            </a:r>
          </a:p>
          <a:p>
            <a:pPr algn="l">
              <a:defRPr/>
            </a:pPr>
            <a:r>
              <a:rPr lang="en-US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James </a:t>
            </a:r>
            <a:r>
              <a:rPr lang="en-US" sz="14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Langeland</a:t>
            </a:r>
            <a:r>
              <a:rPr lang="en-US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Kalamazoo</a:t>
            </a:r>
            <a:r>
              <a:rPr lang="en-US" sz="1400" b="1" baseline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College</a:t>
            </a:r>
          </a:p>
          <a:p>
            <a:pPr algn="l">
              <a:defRPr/>
            </a:pPr>
            <a:r>
              <a:rPr lang="en-US" sz="1400" b="1" baseline="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Murty</a:t>
            </a:r>
            <a:r>
              <a:rPr lang="en-US" sz="1400" b="1" baseline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S. </a:t>
            </a:r>
            <a:r>
              <a:rPr lang="en-US" sz="1400" b="1" baseline="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Kambhampati</a:t>
            </a:r>
            <a:r>
              <a:rPr lang="en-US" sz="1400" b="1" baseline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Southern University at New Orleans</a:t>
            </a:r>
          </a:p>
          <a:p>
            <a:pPr algn="l">
              <a:defRPr/>
            </a:pPr>
            <a:r>
              <a:rPr lang="en-US" sz="1400" b="1" baseline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Roberta </a:t>
            </a:r>
            <a:r>
              <a:rPr lang="en-US" sz="1400" b="1" baseline="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Batorsky</a:t>
            </a:r>
            <a:r>
              <a:rPr lang="en-US" sz="1400" b="1" baseline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Temple University</a:t>
            </a:r>
            <a:r>
              <a:rPr lang="en-US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953250" y="6400284"/>
            <a:ext cx="21018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800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+mj-lt"/>
              </a:rPr>
              <a:t>SECOND EDITION</a:t>
            </a:r>
            <a:endParaRPr lang="en-US" sz="1800" dirty="0">
              <a:solidFill>
                <a:schemeClr val="tx2">
                  <a:lumMod val="40000"/>
                  <a:lumOff val="60000"/>
                </a:schemeClr>
              </a:solidFill>
              <a:latin typeface="+mj-lt"/>
            </a:endParaRP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1"/>
          </p:nvPr>
        </p:nvSpPr>
        <p:spPr>
          <a:xfrm>
            <a:off x="340408" y="3117669"/>
            <a:ext cx="4310062" cy="1732913"/>
          </a:xfrm>
        </p:spPr>
        <p:txBody>
          <a:bodyPr/>
          <a:lstStyle>
            <a:lvl1pPr marL="57150" indent="0">
              <a:buNone/>
              <a:defRPr sz="40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defRPr>
            </a:lvl1pPr>
            <a:lvl2pPr marL="458787" indent="0">
              <a:buNone/>
              <a:defRPr sz="4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defRPr>
            </a:lvl2pPr>
            <a:lvl3pPr marL="917575" indent="0">
              <a:buNone/>
              <a:defRPr sz="4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defRPr>
            </a:lvl3pPr>
            <a:lvl4pPr marL="1366837" indent="0">
              <a:buNone/>
              <a:defRPr sz="4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defRPr>
            </a:lvl4pPr>
            <a:lvl5pPr marL="1824037" indent="0">
              <a:buNone/>
              <a:defRPr sz="4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2"/>
          </p:nvPr>
        </p:nvSpPr>
        <p:spPr>
          <a:xfrm>
            <a:off x="296863" y="1219200"/>
            <a:ext cx="3517491" cy="2201863"/>
          </a:xfrm>
        </p:spPr>
        <p:txBody>
          <a:bodyPr/>
          <a:lstStyle>
            <a:lvl1pPr marL="57150" indent="0">
              <a:buNone/>
              <a:defRPr sz="120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95650332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 and 2 line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571500" indent="-514350">
              <a:buFont typeface="+mj-lt"/>
              <a:buAutoNum type="alphaUcPeriod"/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0" y="648970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 © 2016 Pearson Education, Inc.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 bwMode="auto">
          <a:xfrm>
            <a:off x="0" y="6489700"/>
            <a:ext cx="9144000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42424592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 line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563" y="182563"/>
            <a:ext cx="8775700" cy="1202100"/>
          </a:xfrm>
        </p:spPr>
        <p:txBody>
          <a:bodyPr/>
          <a:lstStyle>
            <a:lvl1pPr>
              <a:defRPr sz="28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463" y="1550126"/>
            <a:ext cx="8775700" cy="4803049"/>
          </a:xfrm>
        </p:spPr>
        <p:txBody>
          <a:bodyPr/>
          <a:lstStyle>
            <a:lvl1pPr marL="571500" indent="-514350">
              <a:buFont typeface="+mj-lt"/>
              <a:buAutoNum type="alphaUcPeriod"/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0" y="648970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 © 2016 Pearson Education, Inc.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 bwMode="auto">
          <a:xfrm>
            <a:off x="0" y="6489700"/>
            <a:ext cx="9144000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8957452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 line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563" y="182563"/>
            <a:ext cx="8775700" cy="1593986"/>
          </a:xfrm>
        </p:spPr>
        <p:txBody>
          <a:bodyPr/>
          <a:lstStyle>
            <a:lvl1pPr>
              <a:defRPr sz="28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463" y="1915886"/>
            <a:ext cx="8775700" cy="4437289"/>
          </a:xfrm>
        </p:spPr>
        <p:txBody>
          <a:bodyPr/>
          <a:lstStyle>
            <a:lvl1pPr marL="571500" indent="-514350">
              <a:buFont typeface="+mj-lt"/>
              <a:buAutoNum type="alphaUcPeriod"/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0" y="648970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 © 2016 Pearson Education, Inc.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 bwMode="auto">
          <a:xfrm>
            <a:off x="0" y="6489700"/>
            <a:ext cx="9144000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6751604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5 line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563" y="182562"/>
            <a:ext cx="8775700" cy="1985871"/>
          </a:xfrm>
        </p:spPr>
        <p:txBody>
          <a:bodyPr/>
          <a:lstStyle>
            <a:lvl1pPr>
              <a:defRPr sz="28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463" y="2307771"/>
            <a:ext cx="8775700" cy="4045404"/>
          </a:xfrm>
        </p:spPr>
        <p:txBody>
          <a:bodyPr/>
          <a:lstStyle>
            <a:lvl1pPr marL="571500" indent="-514350">
              <a:buFont typeface="+mj-lt"/>
              <a:buAutoNum type="alphaUcPeriod"/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0" y="648970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 © 2016 Pearson Education, Inc.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 bwMode="auto">
          <a:xfrm>
            <a:off x="0" y="6489700"/>
            <a:ext cx="9144000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1419330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0" y="648970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 © 2016 Pearson Education, Inc.</a:t>
            </a:r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 bwMode="auto">
          <a:xfrm>
            <a:off x="0" y="6489700"/>
            <a:ext cx="9144000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870491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0" y="648970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 © 2016 Pearson Education, Inc.</a:t>
            </a:r>
            <a:endParaRPr lang="en-US" dirty="0"/>
          </a:p>
        </p:txBody>
      </p:sp>
      <p:cxnSp>
        <p:nvCxnSpPr>
          <p:cNvPr id="3" name="Straight Connector 2"/>
          <p:cNvCxnSpPr/>
          <p:nvPr/>
        </p:nvCxnSpPr>
        <p:spPr bwMode="auto">
          <a:xfrm>
            <a:off x="0" y="6489700"/>
            <a:ext cx="9144000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42064946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182563" y="182563"/>
            <a:ext cx="87757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title style</a:t>
            </a:r>
          </a:p>
        </p:txBody>
      </p:sp>
      <p:sp>
        <p:nvSpPr>
          <p:cNvPr id="1027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4463" y="1123950"/>
            <a:ext cx="8775700" cy="5229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13716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text styles</a:t>
            </a:r>
          </a:p>
          <a:p>
            <a:pPr lvl="1"/>
            <a:r>
              <a:rPr lang="en-US" altLang="en-US" dirty="0" smtClean="0"/>
              <a:t>Second level</a:t>
            </a:r>
          </a:p>
          <a:p>
            <a:pPr lvl="2"/>
            <a:r>
              <a:rPr lang="en-US" altLang="en-US" dirty="0" smtClean="0"/>
              <a:t>Third level</a:t>
            </a:r>
          </a:p>
          <a:p>
            <a:pPr lvl="3"/>
            <a:r>
              <a:rPr lang="en-US" altLang="en-US" dirty="0" smtClean="0"/>
              <a:t>Fourth level</a:t>
            </a:r>
          </a:p>
          <a:p>
            <a:pPr lvl="4"/>
            <a:r>
              <a:rPr lang="en-US" altLang="en-US" dirty="0" smtClean="0"/>
              <a:t>Fifth level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0" y="648970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 © 2016 Pearson Education, Inc.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0097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3" r:id="rId3"/>
    <p:sldLayoutId id="2147483704" r:id="rId4"/>
    <p:sldLayoutId id="2147483705" r:id="rId5"/>
    <p:sldLayoutId id="2147483701" r:id="rId6"/>
    <p:sldLayoutId id="2147483702" r:id="rId7"/>
  </p:sldLayoutIdLst>
  <p:timing>
    <p:tnLst>
      <p:par>
        <p:cTn id="1" dur="indefinite" restart="never" nodeType="tmRoot"/>
      </p:par>
    </p:tnLst>
  </p:timing>
  <p:hf sldNum="0" hdr="0" dt="0"/>
  <p:txStyles>
    <p:titleStyle>
      <a:lvl1pPr marL="0" indent="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+mj-ea"/>
          <a:cs typeface="+mj-cs"/>
        </a:defRPr>
      </a:lvl1pPr>
      <a:lvl2pPr marL="450850" indent="-45085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Times New Roman" charset="0"/>
          <a:ea typeface="Arial" charset="0"/>
          <a:cs typeface="Arial" charset="0"/>
        </a:defRPr>
      </a:lvl2pPr>
      <a:lvl3pPr marL="450850" indent="-45085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Times New Roman" charset="0"/>
          <a:ea typeface="Arial" charset="0"/>
          <a:cs typeface="Arial" charset="0"/>
        </a:defRPr>
      </a:lvl3pPr>
      <a:lvl4pPr marL="450850" indent="-45085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Times New Roman" charset="0"/>
          <a:ea typeface="Arial" charset="0"/>
          <a:cs typeface="Arial" charset="0"/>
        </a:defRPr>
      </a:lvl4pPr>
      <a:lvl5pPr marL="450850" indent="-45085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Times New Roman" charset="0"/>
          <a:ea typeface="Arial" charset="0"/>
          <a:cs typeface="Arial" charset="0"/>
        </a:defRPr>
      </a:lvl5pPr>
      <a:lvl6pPr marL="908050" indent="-45085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Times New Roman" charset="0"/>
          <a:ea typeface="Arial" charset="0"/>
          <a:cs typeface="Arial" charset="0"/>
        </a:defRPr>
      </a:lvl6pPr>
      <a:lvl7pPr marL="1365250" indent="-45085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Times New Roman" charset="0"/>
          <a:ea typeface="Arial" charset="0"/>
          <a:cs typeface="Arial" charset="0"/>
        </a:defRPr>
      </a:lvl7pPr>
      <a:lvl8pPr marL="1822450" indent="-45085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Times New Roman" charset="0"/>
          <a:ea typeface="Arial" charset="0"/>
          <a:cs typeface="Arial" charset="0"/>
        </a:defRPr>
      </a:lvl8pPr>
      <a:lvl9pPr marL="2279650" indent="-45085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Times New Roman" charset="0"/>
          <a:ea typeface="Arial" charset="0"/>
          <a:cs typeface="Arial" charset="0"/>
        </a:defRPr>
      </a:lvl9pPr>
    </p:titleStyle>
    <p:bodyStyle>
      <a:lvl1pPr marL="400050" indent="-342900" algn="l" rtl="0" eaLnBrk="1" fontAlgn="base" hangingPunct="1">
        <a:spcBef>
          <a:spcPts val="0"/>
        </a:spcBef>
        <a:spcAft>
          <a:spcPct val="20000"/>
        </a:spcAft>
        <a:buClr>
          <a:schemeClr val="tx2"/>
        </a:buClr>
        <a:buFont typeface="Wingdings" panose="05000000000000000000" pitchFamily="2" charset="2"/>
        <a:buChar char="§"/>
        <a:defRPr sz="2600">
          <a:solidFill>
            <a:schemeClr val="tx1"/>
          </a:solidFill>
          <a:latin typeface="Arial" charset="0"/>
          <a:ea typeface="+mn-ea"/>
          <a:cs typeface="+mn-cs"/>
        </a:defRPr>
      </a:lvl1pPr>
      <a:lvl2pPr marL="800100" indent="-341313" algn="l" rtl="0" eaLnBrk="1" fontAlgn="base" hangingPunct="1">
        <a:spcBef>
          <a:spcPts val="0"/>
        </a:spcBef>
        <a:spcAft>
          <a:spcPct val="20000"/>
        </a:spcAft>
        <a:buClr>
          <a:schemeClr val="tx2"/>
        </a:buClr>
        <a:buFont typeface="Wingdings" panose="05000000000000000000" pitchFamily="2" charset="2"/>
        <a:buChar char="§"/>
        <a:defRPr sz="2600">
          <a:solidFill>
            <a:schemeClr val="tx1"/>
          </a:solidFill>
          <a:latin typeface="Arial" charset="0"/>
          <a:ea typeface="+mn-ea"/>
          <a:cs typeface="+mn-cs"/>
        </a:defRPr>
      </a:lvl2pPr>
      <a:lvl3pPr marL="1257300" indent="-339725" algn="l" rtl="0" eaLnBrk="1" fontAlgn="base" hangingPunct="1">
        <a:spcBef>
          <a:spcPts val="0"/>
        </a:spcBef>
        <a:spcAft>
          <a:spcPct val="20000"/>
        </a:spcAft>
        <a:buClr>
          <a:schemeClr val="tx2"/>
        </a:buClr>
        <a:buFont typeface="Wingdings" panose="05000000000000000000" pitchFamily="2" charset="2"/>
        <a:buChar char="§"/>
        <a:defRPr sz="2400">
          <a:solidFill>
            <a:schemeClr val="tx1"/>
          </a:solidFill>
          <a:latin typeface="Arial" charset="0"/>
          <a:ea typeface="+mn-ea"/>
          <a:cs typeface="+mn-cs"/>
        </a:defRPr>
      </a:lvl3pPr>
      <a:lvl4pPr marL="1714500" indent="-347663" algn="l" rtl="0" eaLnBrk="1" fontAlgn="base" hangingPunct="1">
        <a:spcBef>
          <a:spcPts val="0"/>
        </a:spcBef>
        <a:spcAft>
          <a:spcPct val="20000"/>
        </a:spcAft>
        <a:buClr>
          <a:schemeClr val="tx2"/>
        </a:buClr>
        <a:buFont typeface="Wingdings" panose="05000000000000000000" pitchFamily="2" charset="2"/>
        <a:buChar char="§"/>
        <a:tabLst/>
        <a:defRPr sz="2200">
          <a:solidFill>
            <a:schemeClr val="tx1"/>
          </a:solidFill>
          <a:latin typeface="Arial" charset="0"/>
          <a:ea typeface="+mn-ea"/>
          <a:cs typeface="+mn-cs"/>
        </a:defRPr>
      </a:lvl4pPr>
      <a:lvl5pPr marL="2171700" indent="-347663" algn="l" rtl="0" eaLnBrk="1" fontAlgn="base" hangingPunct="1">
        <a:spcBef>
          <a:spcPts val="0"/>
        </a:spcBef>
        <a:spcAft>
          <a:spcPct val="20000"/>
        </a:spcAft>
        <a:buClr>
          <a:schemeClr val="tx2"/>
        </a:buClr>
        <a:buFont typeface="Wingdings" panose="05000000000000000000" pitchFamily="2" charset="2"/>
        <a:buChar char="§"/>
        <a:defRPr sz="2200">
          <a:solidFill>
            <a:schemeClr val="tx1"/>
          </a:solidFill>
          <a:latin typeface="Arial" charset="0"/>
          <a:ea typeface="+mn-ea"/>
          <a:cs typeface="+mn-cs"/>
        </a:defRPr>
      </a:lvl5pPr>
      <a:lvl6pPr marL="3316288" indent="-347663" algn="l" rtl="0" eaLnBrk="1" fontAlgn="base" hangingPunct="1">
        <a:spcBef>
          <a:spcPct val="45000"/>
        </a:spcBef>
        <a:spcAft>
          <a:spcPct val="20000"/>
        </a:spcAft>
        <a:buClr>
          <a:schemeClr val="tx2"/>
        </a:buClr>
        <a:buFont typeface="Wingdings" charset="2"/>
        <a:buChar char="§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3773488" indent="-347663" algn="l" rtl="0" eaLnBrk="1" fontAlgn="base" hangingPunct="1">
        <a:spcBef>
          <a:spcPct val="45000"/>
        </a:spcBef>
        <a:spcAft>
          <a:spcPct val="20000"/>
        </a:spcAft>
        <a:buClr>
          <a:schemeClr val="tx2"/>
        </a:buClr>
        <a:buFont typeface="Wingdings" charset="2"/>
        <a:buChar char="§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4230688" indent="-347663" algn="l" rtl="0" eaLnBrk="1" fontAlgn="base" hangingPunct="1">
        <a:spcBef>
          <a:spcPct val="45000"/>
        </a:spcBef>
        <a:spcAft>
          <a:spcPct val="20000"/>
        </a:spcAft>
        <a:buClr>
          <a:schemeClr val="tx2"/>
        </a:buClr>
        <a:buFont typeface="Wingdings" charset="2"/>
        <a:buChar char="§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4687888" indent="-347663" algn="l" rtl="0" eaLnBrk="1" fontAlgn="base" hangingPunct="1">
        <a:spcBef>
          <a:spcPct val="45000"/>
        </a:spcBef>
        <a:spcAft>
          <a:spcPct val="20000"/>
        </a:spcAft>
        <a:buClr>
          <a:schemeClr val="tx2"/>
        </a:buClr>
        <a:buFont typeface="Wingdings" charset="2"/>
        <a:buChar char="§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altLang="en-US" dirty="0" smtClean="0">
                <a:latin typeface="Times New Roman" pitchFamily="84" charset="0"/>
              </a:rPr>
              <a:t>Nervous </a:t>
            </a:r>
            <a:r>
              <a:rPr lang="en-US" altLang="en-US" dirty="0">
                <a:latin typeface="Times New Roman" pitchFamily="84" charset="0"/>
              </a:rPr>
              <a:t>and Sensory </a:t>
            </a:r>
            <a:r>
              <a:rPr lang="en-US" altLang="en-US" dirty="0" smtClean="0">
                <a:latin typeface="Times New Roman" pitchFamily="84" charset="0"/>
              </a:rPr>
              <a:t>Systems</a:t>
            </a:r>
            <a:endParaRPr lang="en-US" altLang="en-US" dirty="0">
              <a:latin typeface="Times New Roman" pitchFamily="8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3</a:t>
            </a:r>
            <a:r>
              <a:rPr lang="en-US" smtClean="0"/>
              <a:t>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7044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Which of the following is matched correctly?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autonomic nervous system—generally voluntary</a:t>
            </a:r>
          </a:p>
          <a:p>
            <a:r>
              <a:rPr lang="en-US" altLang="en-US" dirty="0"/>
              <a:t>e</a:t>
            </a:r>
            <a:r>
              <a:rPr lang="en-US" altLang="en-US" dirty="0" smtClean="0"/>
              <a:t>nteric division of autonomic nervous system</a:t>
            </a:r>
            <a:r>
              <a:rPr lang="en-US" altLang="en-US" dirty="0"/>
              <a:t>—</a:t>
            </a:r>
            <a:r>
              <a:rPr lang="en-US" altLang="en-US" dirty="0" smtClean="0"/>
              <a:t>active in the pancreas and gallbladder</a:t>
            </a:r>
          </a:p>
          <a:p>
            <a:r>
              <a:rPr lang="en-US" altLang="en-US" dirty="0"/>
              <a:t>s</a:t>
            </a:r>
            <a:r>
              <a:rPr lang="en-US" altLang="en-US" dirty="0" smtClean="0"/>
              <a:t>ympathetic division</a:t>
            </a:r>
            <a:r>
              <a:rPr lang="en-US" altLang="en-US" dirty="0"/>
              <a:t>—</a:t>
            </a:r>
            <a:r>
              <a:rPr lang="en-US" altLang="en-US" dirty="0" smtClean="0"/>
              <a:t>rest and digest</a:t>
            </a:r>
          </a:p>
          <a:p>
            <a:r>
              <a:rPr lang="en-US" altLang="en-US" dirty="0"/>
              <a:t>p</a:t>
            </a:r>
            <a:r>
              <a:rPr lang="en-US" altLang="en-US" dirty="0" smtClean="0"/>
              <a:t>arasympathetic division</a:t>
            </a:r>
            <a:r>
              <a:rPr lang="en-US" altLang="en-US" dirty="0"/>
              <a:t>—</a:t>
            </a:r>
            <a:r>
              <a:rPr lang="en-US" altLang="en-US" dirty="0" smtClean="0"/>
              <a:t>fight or flight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 © 2016 Pearson Education, Inc.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9010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Which of the following is matched correctly?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autonomic nervous system—generally voluntary</a:t>
            </a:r>
          </a:p>
          <a:p>
            <a:r>
              <a:rPr lang="en-US" altLang="en-US" b="1" dirty="0"/>
              <a:t>e</a:t>
            </a:r>
            <a:r>
              <a:rPr lang="en-US" altLang="en-US" b="1" dirty="0" smtClean="0"/>
              <a:t>nteric division of autonomic nervous system</a:t>
            </a:r>
            <a:r>
              <a:rPr lang="en-US" altLang="en-US" b="1" dirty="0"/>
              <a:t>—</a:t>
            </a:r>
            <a:r>
              <a:rPr lang="en-US" altLang="en-US" b="1" dirty="0" smtClean="0"/>
              <a:t>active in the pancreas and gallbladder</a:t>
            </a:r>
          </a:p>
          <a:p>
            <a:r>
              <a:rPr lang="en-US" altLang="en-US" dirty="0"/>
              <a:t>s</a:t>
            </a:r>
            <a:r>
              <a:rPr lang="en-US" altLang="en-US" dirty="0" smtClean="0"/>
              <a:t>ympathetic division</a:t>
            </a:r>
            <a:r>
              <a:rPr lang="en-US" altLang="en-US" dirty="0"/>
              <a:t>—</a:t>
            </a:r>
            <a:r>
              <a:rPr lang="en-US" altLang="en-US" dirty="0" smtClean="0"/>
              <a:t>rest and digest</a:t>
            </a:r>
          </a:p>
          <a:p>
            <a:r>
              <a:rPr lang="en-US" altLang="en-US" dirty="0"/>
              <a:t>p</a:t>
            </a:r>
            <a:r>
              <a:rPr lang="en-US" altLang="en-US" dirty="0" smtClean="0"/>
              <a:t>arasympathetic division</a:t>
            </a:r>
            <a:r>
              <a:rPr lang="en-US" altLang="en-US" dirty="0"/>
              <a:t>—</a:t>
            </a:r>
            <a:r>
              <a:rPr lang="en-US" altLang="en-US" dirty="0" smtClean="0"/>
              <a:t>fight or flight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 © 2016 Pearson Education, Inc.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6750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Inebriated people have difficulty touching their noses with their eyes closed. Which part of the brain has been most impaired to bring about this difficulty?</a:t>
            </a:r>
            <a:br>
              <a:rPr lang="en-US" altLang="en-US" dirty="0" smtClean="0"/>
            </a:br>
            <a:endParaRPr lang="en-US" altLang="en-US" dirty="0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hypothalamus</a:t>
            </a:r>
          </a:p>
          <a:p>
            <a:r>
              <a:rPr lang="en-US" altLang="en-US" dirty="0" smtClean="0"/>
              <a:t>cerebellum</a:t>
            </a:r>
          </a:p>
          <a:p>
            <a:r>
              <a:rPr lang="en-US" altLang="en-US" dirty="0" smtClean="0"/>
              <a:t>cerebral cortex</a:t>
            </a:r>
          </a:p>
          <a:p>
            <a:r>
              <a:rPr lang="en-US" altLang="en-US" dirty="0" err="1" smtClean="0"/>
              <a:t>Broca’s</a:t>
            </a:r>
            <a:r>
              <a:rPr lang="en-US" altLang="en-US" dirty="0" smtClean="0"/>
              <a:t> area</a:t>
            </a:r>
          </a:p>
          <a:p>
            <a:r>
              <a:rPr lang="en-US" altLang="en-US" dirty="0" smtClean="0"/>
              <a:t>limbic system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 © 2016 Pearson Education, Inc.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6977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Inebriated </a:t>
            </a:r>
            <a:r>
              <a:rPr lang="en-US" altLang="en-US" dirty="0" smtClean="0"/>
              <a:t>people have difficulty touching their noses with their eyes closed. Which part of the brain has been most impaired to bring about this difficulty?</a:t>
            </a:r>
            <a:r>
              <a:rPr lang="en-US" altLang="en-US" smtClean="0"/>
              <a:t/>
            </a:r>
            <a:br>
              <a:rPr lang="en-US" altLang="en-US" smtClean="0"/>
            </a:br>
            <a:endParaRPr lang="en-US" altLang="en-US" dirty="0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hypothalamus</a:t>
            </a:r>
          </a:p>
          <a:p>
            <a:r>
              <a:rPr lang="en-US" altLang="en-US" b="1" dirty="0" smtClean="0"/>
              <a:t>cerebellum</a:t>
            </a:r>
          </a:p>
          <a:p>
            <a:r>
              <a:rPr lang="en-US" altLang="en-US" dirty="0" smtClean="0"/>
              <a:t>cerebral cortex</a:t>
            </a:r>
          </a:p>
          <a:p>
            <a:r>
              <a:rPr lang="en-US" altLang="en-US" dirty="0" err="1" smtClean="0"/>
              <a:t>Broca’s</a:t>
            </a:r>
            <a:r>
              <a:rPr lang="en-US" altLang="en-US" dirty="0" smtClean="0"/>
              <a:t> area</a:t>
            </a:r>
          </a:p>
          <a:p>
            <a:r>
              <a:rPr lang="en-US" altLang="en-US" dirty="0" smtClean="0"/>
              <a:t>limbic system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 © 2016 Pearson Education, Inc.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4003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What may happen to interneurons in circuits that are not accessed often?</a:t>
            </a:r>
            <a:br>
              <a:rPr lang="en-US" altLang="en-US" dirty="0" smtClean="0"/>
            </a:br>
            <a:endParaRPr lang="en-US" altLang="en-US" dirty="0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the addition of synapses to improve accessibility</a:t>
            </a:r>
          </a:p>
          <a:p>
            <a:r>
              <a:rPr lang="en-US" altLang="en-US" dirty="0" smtClean="0"/>
              <a:t>the removal of synapses to improve overall cognition</a:t>
            </a:r>
          </a:p>
          <a:p>
            <a:r>
              <a:rPr lang="en-US" altLang="en-US" dirty="0" smtClean="0"/>
              <a:t>the addition of new neurons by stem cells to make access easier</a:t>
            </a:r>
          </a:p>
          <a:p>
            <a:r>
              <a:rPr lang="en-US" altLang="en-US" dirty="0" smtClean="0"/>
              <a:t>the myelination of such neurons to improve their speed</a:t>
            </a:r>
          </a:p>
          <a:p>
            <a:r>
              <a:rPr lang="en-US" altLang="en-US" dirty="0" smtClean="0"/>
              <a:t>the demyelination of such neurons to improve their sensitivity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 © 2016 Pearson Education, Inc.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9351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What may happen to interneurons in circuits that are not accessed often?</a:t>
            </a:r>
            <a:br>
              <a:rPr lang="en-US" altLang="en-US" dirty="0" smtClean="0"/>
            </a:br>
            <a:endParaRPr lang="en-US" altLang="en-US" dirty="0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the addition of synapses to improve accessibility</a:t>
            </a:r>
          </a:p>
          <a:p>
            <a:r>
              <a:rPr lang="en-US" altLang="en-US" b="1" dirty="0" smtClean="0"/>
              <a:t>the removal of synapses to improve overall cognition</a:t>
            </a:r>
          </a:p>
          <a:p>
            <a:r>
              <a:rPr lang="en-US" altLang="en-US" dirty="0" smtClean="0"/>
              <a:t>the addition of new neurons by stem cells to make access easier</a:t>
            </a:r>
          </a:p>
          <a:p>
            <a:r>
              <a:rPr lang="en-US" altLang="en-US" dirty="0" smtClean="0"/>
              <a:t>the myelination of such neurons to improve their speed</a:t>
            </a:r>
          </a:p>
          <a:p>
            <a:r>
              <a:rPr lang="en-US" altLang="en-US" dirty="0" smtClean="0"/>
              <a:t>the demyelination of such neurons to improve their sensitivity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 © 2016 Pearson Education, Inc.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6442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Which of the following is incorrect? 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The cerebrum controls skeletal muscle contraction.</a:t>
            </a:r>
          </a:p>
          <a:p>
            <a:r>
              <a:rPr lang="en-US" altLang="en-US" dirty="0" smtClean="0"/>
              <a:t>The hypothalamus is the central biological clock.</a:t>
            </a:r>
          </a:p>
          <a:p>
            <a:r>
              <a:rPr lang="en-US" altLang="en-US" dirty="0" smtClean="0"/>
              <a:t>The medulla oblongata integrates sensory information and sends it to the forebrain.</a:t>
            </a:r>
          </a:p>
          <a:p>
            <a:r>
              <a:rPr lang="en-US" altLang="en-US" dirty="0" smtClean="0"/>
              <a:t>The cerebellum is the </a:t>
            </a:r>
            <a:r>
              <a:rPr lang="en-US" altLang="en-US" dirty="0" smtClean="0"/>
              <a:t>body’s </a:t>
            </a:r>
            <a:r>
              <a:rPr lang="en-US" altLang="en-US" dirty="0" smtClean="0"/>
              <a:t>thermostat.</a:t>
            </a:r>
          </a:p>
          <a:p>
            <a:endParaRPr lang="en-US" alt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 © 2016 Pearson Education, Inc.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2301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Which of the following is incorrect? 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The cerebrum controls skeletal muscle contraction.</a:t>
            </a:r>
          </a:p>
          <a:p>
            <a:r>
              <a:rPr lang="en-US" altLang="en-US" dirty="0" smtClean="0"/>
              <a:t>The hypothalamus is the central biological clock.</a:t>
            </a:r>
          </a:p>
          <a:p>
            <a:r>
              <a:rPr lang="en-US" altLang="en-US" dirty="0" smtClean="0"/>
              <a:t>The medulla oblongata integrates sensory information and sends it to the forebrain.</a:t>
            </a:r>
          </a:p>
          <a:p>
            <a:r>
              <a:rPr lang="en-US" altLang="en-US" b="1" dirty="0" smtClean="0"/>
              <a:t>The cerebellum is the </a:t>
            </a:r>
            <a:r>
              <a:rPr lang="en-US" altLang="en-US" b="1" dirty="0" smtClean="0"/>
              <a:t>body’s </a:t>
            </a:r>
            <a:r>
              <a:rPr lang="en-US" altLang="en-US" b="1" dirty="0" smtClean="0"/>
              <a:t>thermostat.</a:t>
            </a:r>
          </a:p>
          <a:p>
            <a:endParaRPr lang="en-US" alt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 © 2016 Pearson Education, Inc.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6869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A function of the prefrontal cortex of the human brain is </a:t>
            </a:r>
            <a:r>
              <a:rPr lang="en-US" altLang="en-US" dirty="0"/>
              <a:t>_____.</a:t>
            </a:r>
            <a:endParaRPr lang="en-US" altLang="en-US" dirty="0" smtClean="0"/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forming speech</a:t>
            </a:r>
          </a:p>
          <a:p>
            <a:r>
              <a:rPr lang="en-US" altLang="en-US" dirty="0" smtClean="0"/>
              <a:t>decision </a:t>
            </a:r>
            <a:r>
              <a:rPr lang="en-US" altLang="en-US" dirty="0" smtClean="0"/>
              <a:t>making</a:t>
            </a:r>
          </a:p>
          <a:p>
            <a:r>
              <a:rPr lang="en-US" altLang="en-US" dirty="0" smtClean="0"/>
              <a:t>comprehending language</a:t>
            </a:r>
          </a:p>
          <a:p>
            <a:r>
              <a:rPr lang="en-US" altLang="en-US" dirty="0" smtClean="0"/>
              <a:t>sense of touch</a:t>
            </a:r>
          </a:p>
          <a:p>
            <a:endParaRPr lang="en-US" altLang="en-US" dirty="0" smtClean="0"/>
          </a:p>
          <a:p>
            <a:endParaRPr lang="en-US" alt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 © 2016 Pearson Education, Inc.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303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A function of the prefrontal cortex of the human brain is </a:t>
            </a:r>
            <a:r>
              <a:rPr lang="en-US" altLang="en-US" dirty="0"/>
              <a:t>_____.</a:t>
            </a:r>
            <a:endParaRPr lang="en-US" altLang="en-US" dirty="0" smtClean="0"/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forming speech</a:t>
            </a:r>
          </a:p>
          <a:p>
            <a:r>
              <a:rPr lang="en-US" altLang="en-US" b="1" dirty="0" smtClean="0"/>
              <a:t>decision </a:t>
            </a:r>
            <a:r>
              <a:rPr lang="en-US" altLang="en-US" b="1" dirty="0" smtClean="0"/>
              <a:t>making</a:t>
            </a:r>
          </a:p>
          <a:p>
            <a:r>
              <a:rPr lang="en-US" altLang="en-US" dirty="0" smtClean="0"/>
              <a:t>comprehending language</a:t>
            </a:r>
          </a:p>
          <a:p>
            <a:r>
              <a:rPr lang="en-US" altLang="en-US" dirty="0" smtClean="0"/>
              <a:t>sense of touch</a:t>
            </a:r>
          </a:p>
          <a:p>
            <a:endParaRPr lang="en-US" altLang="en-US" dirty="0" smtClean="0"/>
          </a:p>
          <a:p>
            <a:endParaRPr lang="en-US" alt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 © 2016 Pearson Education, Inc.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9059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Which glial cells have the capacity to act as stem cells for neurons?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Schwann cells</a:t>
            </a:r>
          </a:p>
          <a:p>
            <a:r>
              <a:rPr lang="en-US" altLang="en-US" smtClean="0"/>
              <a:t>oligodendrocytes</a:t>
            </a:r>
          </a:p>
          <a:p>
            <a:r>
              <a:rPr lang="en-US" altLang="en-US" smtClean="0"/>
              <a:t>microglia</a:t>
            </a:r>
          </a:p>
          <a:p>
            <a:r>
              <a:rPr lang="en-US" altLang="en-US" smtClean="0"/>
              <a:t>astrocytes</a:t>
            </a:r>
          </a:p>
          <a:p>
            <a:r>
              <a:rPr lang="en-US" altLang="en-US" smtClean="0"/>
              <a:t>ependymal cells</a:t>
            </a:r>
          </a:p>
          <a:p>
            <a:pPr lvl="2"/>
            <a:endParaRPr lang="en-US" altLang="en-US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 © 2016 Pearson Education, Inc.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9914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A receptor potential, but not an action potential,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is graded.</a:t>
            </a:r>
          </a:p>
          <a:p>
            <a:r>
              <a:rPr lang="en-US" altLang="en-US" smtClean="0"/>
              <a:t>is an all-or-nothing event.</a:t>
            </a:r>
          </a:p>
          <a:p>
            <a:r>
              <a:rPr lang="en-US" altLang="en-US" smtClean="0"/>
              <a:t>results from the flow of ions into and out of neurons.</a:t>
            </a:r>
          </a:p>
          <a:p>
            <a:r>
              <a:rPr lang="en-US" altLang="en-US" smtClean="0"/>
              <a:t>involves local currents within neurons.</a:t>
            </a:r>
          </a:p>
          <a:p>
            <a:r>
              <a:rPr lang="en-US" altLang="en-US" smtClean="0"/>
              <a:t>cannot, ultimately, result in neurotransmitter secretion.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 © 2016 Pearson Education, Inc.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383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A receptor potential, but not an action potential,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 dirty="0" smtClean="0"/>
              <a:t>is graded.</a:t>
            </a:r>
          </a:p>
          <a:p>
            <a:r>
              <a:rPr lang="en-US" altLang="en-US" dirty="0" smtClean="0"/>
              <a:t>is an all-or-nothing event.</a:t>
            </a:r>
          </a:p>
          <a:p>
            <a:r>
              <a:rPr lang="en-US" altLang="en-US" dirty="0" smtClean="0"/>
              <a:t>results from the flow of ions into and out of neurons.</a:t>
            </a:r>
          </a:p>
          <a:p>
            <a:r>
              <a:rPr lang="en-US" altLang="en-US" dirty="0" smtClean="0"/>
              <a:t>involves local currents within neurons.</a:t>
            </a:r>
          </a:p>
          <a:p>
            <a:r>
              <a:rPr lang="en-US" altLang="en-US" dirty="0" smtClean="0"/>
              <a:t>cannot, ultimately, result in neurotransmitter secretion.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 © 2016 Pearson Education, Inc.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5467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What </a:t>
            </a:r>
            <a:r>
              <a:rPr lang="en-US" altLang="en-US" dirty="0" smtClean="0"/>
              <a:t>is true of taste </a:t>
            </a:r>
            <a:r>
              <a:rPr lang="en-US" altLang="en-US" smtClean="0"/>
              <a:t>receptors?</a:t>
            </a:r>
            <a:endParaRPr lang="en-US" altLang="en-US" dirty="0" smtClean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There are four main types of taste receptor.</a:t>
            </a:r>
          </a:p>
          <a:p>
            <a:r>
              <a:rPr lang="en-US" altLang="en-US" smtClean="0"/>
              <a:t>The different types of taste receptor are limited, each to its specialized region of the tongue.</a:t>
            </a:r>
          </a:p>
          <a:p>
            <a:r>
              <a:rPr lang="en-US" altLang="en-US" smtClean="0"/>
              <a:t>A taste bud consists of at least one sensory receptor cell from each of the major types of taste receptors.</a:t>
            </a:r>
          </a:p>
          <a:p>
            <a:r>
              <a:rPr lang="en-US" altLang="en-US" smtClean="0"/>
              <a:t>Taste buds consist of sensory cells that act as mechanoreceptors.</a:t>
            </a:r>
          </a:p>
          <a:p>
            <a:r>
              <a:rPr lang="en-US" altLang="en-US" smtClean="0"/>
              <a:t>More than one of these is true.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 © 2016 Pearson Education, Inc.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3592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What </a:t>
            </a:r>
            <a:r>
              <a:rPr lang="en-US" altLang="en-US" dirty="0" smtClean="0"/>
              <a:t>is true of taste </a:t>
            </a:r>
            <a:r>
              <a:rPr lang="en-US" altLang="en-US" smtClean="0"/>
              <a:t>receptors?</a:t>
            </a:r>
            <a:endParaRPr lang="en-US" altLang="en-US" dirty="0" smtClean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There are four main types of taste receptor.</a:t>
            </a:r>
          </a:p>
          <a:p>
            <a:r>
              <a:rPr lang="en-US" altLang="en-US" dirty="0" smtClean="0"/>
              <a:t>The different types of taste receptor are limited, each to its specialized region of the tongue.</a:t>
            </a:r>
          </a:p>
          <a:p>
            <a:r>
              <a:rPr lang="en-US" altLang="en-US" b="1" dirty="0" smtClean="0"/>
              <a:t>A taste bud consists of at least one sensory receptor cell from each of the major types of taste receptors.</a:t>
            </a:r>
          </a:p>
          <a:p>
            <a:r>
              <a:rPr lang="en-US" altLang="en-US" dirty="0" smtClean="0"/>
              <a:t>Taste buds consist of sensory cells that act as mechanoreceptors.</a:t>
            </a:r>
          </a:p>
          <a:p>
            <a:r>
              <a:rPr lang="en-US" altLang="en-US" dirty="0" smtClean="0"/>
              <a:t>More than one of these is true.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 © 2016 Pearson Education, Inc.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3827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Which of the following lobes of the human brain is incorrectly matched with </a:t>
            </a:r>
            <a:r>
              <a:rPr lang="en-US" altLang="en-US" dirty="0"/>
              <a:t>its </a:t>
            </a:r>
            <a:r>
              <a:rPr lang="en-US" altLang="en-US" dirty="0" smtClean="0"/>
              <a:t>function?</a:t>
            </a:r>
            <a:br>
              <a:rPr lang="en-US" altLang="en-US" dirty="0" smtClean="0"/>
            </a:br>
            <a:r>
              <a:rPr lang="en-US" altLang="en-US" dirty="0" smtClean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</a:t>
            </a:r>
            <a:r>
              <a:rPr lang="en-US" dirty="0" smtClean="0"/>
              <a:t>rontal lobe</a:t>
            </a:r>
            <a:r>
              <a:rPr lang="en-US" dirty="0"/>
              <a:t>—</a:t>
            </a:r>
            <a:r>
              <a:rPr lang="en-US" dirty="0" smtClean="0"/>
              <a:t>processing of pattern recognition</a:t>
            </a:r>
          </a:p>
          <a:p>
            <a:r>
              <a:rPr lang="en-US" dirty="0" smtClean="0"/>
              <a:t>parietal lobe</a:t>
            </a:r>
            <a:r>
              <a:rPr lang="en-US" dirty="0"/>
              <a:t>—</a:t>
            </a:r>
            <a:r>
              <a:rPr lang="en-US" dirty="0" smtClean="0"/>
              <a:t>integration of sensory information</a:t>
            </a:r>
          </a:p>
          <a:p>
            <a:r>
              <a:rPr lang="en-US" dirty="0" smtClean="0"/>
              <a:t>temporal lobe—hearing</a:t>
            </a:r>
          </a:p>
          <a:p>
            <a:r>
              <a:rPr lang="en-US" dirty="0" smtClean="0"/>
              <a:t>both A and B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 © 2016 Pearson Education, Inc.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361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Which of the following lobes of the human brain is incorrectly matched with </a:t>
            </a:r>
            <a:r>
              <a:rPr lang="en-US" altLang="en-US" dirty="0"/>
              <a:t>its </a:t>
            </a:r>
            <a:r>
              <a:rPr lang="en-US" altLang="en-US" dirty="0" smtClean="0"/>
              <a:t>function?</a:t>
            </a:r>
            <a:br>
              <a:rPr lang="en-US" altLang="en-US" dirty="0" smtClean="0"/>
            </a:br>
            <a:r>
              <a:rPr lang="en-US" altLang="en-US" dirty="0" smtClean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</a:t>
            </a:r>
            <a:r>
              <a:rPr lang="en-US" b="1" dirty="0" smtClean="0"/>
              <a:t>rontal lobe</a:t>
            </a:r>
            <a:r>
              <a:rPr lang="en-US" b="1" dirty="0"/>
              <a:t>—</a:t>
            </a:r>
            <a:r>
              <a:rPr lang="en-US" b="1" dirty="0" smtClean="0"/>
              <a:t>processing of pattern recognition</a:t>
            </a:r>
          </a:p>
          <a:p>
            <a:r>
              <a:rPr lang="en-US" dirty="0" smtClean="0"/>
              <a:t>parietal lobe</a:t>
            </a:r>
            <a:r>
              <a:rPr lang="en-US" dirty="0"/>
              <a:t>—</a:t>
            </a:r>
            <a:r>
              <a:rPr lang="en-US" dirty="0" smtClean="0"/>
              <a:t>integration of sensory information</a:t>
            </a:r>
          </a:p>
          <a:p>
            <a:r>
              <a:rPr lang="en-US" dirty="0" smtClean="0"/>
              <a:t>temporal lobe—hearing</a:t>
            </a:r>
          </a:p>
          <a:p>
            <a:r>
              <a:rPr lang="en-US" dirty="0" smtClean="0"/>
              <a:t>both A and B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 © 2016 Pearson Education, Inc.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8687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The infrared receptors of pit vipers belong to the same general class of sensory receptors as the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mechanoreceptors associated with cat whiskers.</a:t>
            </a:r>
          </a:p>
          <a:p>
            <a:r>
              <a:rPr lang="en-US" altLang="en-US" smtClean="0"/>
              <a:t>electroreceptors of platypuses.</a:t>
            </a:r>
          </a:p>
          <a:p>
            <a:r>
              <a:rPr lang="en-US" altLang="en-US" smtClean="0"/>
              <a:t>thermoreceptors of the human hypothalamus.</a:t>
            </a:r>
          </a:p>
          <a:p>
            <a:r>
              <a:rPr lang="en-US" altLang="en-US" smtClean="0"/>
              <a:t>pain receptors in human skin.</a:t>
            </a:r>
          </a:p>
          <a:p>
            <a:r>
              <a:rPr lang="en-US" altLang="en-US" smtClean="0"/>
              <a:t>chemoreceptors of taste buds.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 © 2016 Pearson Education, Inc.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1471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The infrared receptors of pit vipers belong to the same general class of sensory receptors as the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mechanoreceptors associated with cat whiskers.</a:t>
            </a:r>
          </a:p>
          <a:p>
            <a:r>
              <a:rPr lang="en-US" altLang="en-US" b="1" dirty="0" smtClean="0"/>
              <a:t>electroreceptors of platypuses.</a:t>
            </a:r>
          </a:p>
          <a:p>
            <a:r>
              <a:rPr lang="en-US" altLang="en-US" dirty="0" err="1" smtClean="0"/>
              <a:t>thermoreceptors</a:t>
            </a:r>
            <a:r>
              <a:rPr lang="en-US" altLang="en-US" dirty="0" smtClean="0"/>
              <a:t> of the human hypothalamus.</a:t>
            </a:r>
          </a:p>
          <a:p>
            <a:r>
              <a:rPr lang="en-US" altLang="en-US" dirty="0" smtClean="0"/>
              <a:t>pain receptors in human skin.</a:t>
            </a:r>
          </a:p>
          <a:p>
            <a:r>
              <a:rPr lang="en-US" altLang="en-US" dirty="0" smtClean="0"/>
              <a:t>chemoreceptors of taste buds.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 © 2016 Pearson Education, Inc.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0884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tabLst>
                <a:tab pos="457200" algn="l"/>
              </a:tabLst>
            </a:pPr>
            <a:r>
              <a:rPr lang="en-US" altLang="en-US" dirty="0" smtClean="0"/>
              <a:t>What is the proper order of these structures, from most inclusive to least inclusive?</a:t>
            </a:r>
            <a:br>
              <a:rPr lang="en-US" altLang="en-US" dirty="0" smtClean="0"/>
            </a:br>
            <a:r>
              <a:rPr lang="en-US" altLang="en-US" dirty="0" smtClean="0"/>
              <a:t>	</a:t>
            </a:r>
            <a:r>
              <a:rPr lang="en-US" altLang="en-US" sz="2600" dirty="0" smtClean="0"/>
              <a:t>1. Inner ear</a:t>
            </a:r>
            <a:br>
              <a:rPr lang="en-US" altLang="en-US" sz="2600" dirty="0" smtClean="0"/>
            </a:br>
            <a:r>
              <a:rPr lang="en-US" altLang="en-US" sz="2600" dirty="0" smtClean="0"/>
              <a:t>	2. Tectorial membrane</a:t>
            </a:r>
            <a:br>
              <a:rPr lang="en-US" altLang="en-US" sz="2600" dirty="0" smtClean="0"/>
            </a:br>
            <a:r>
              <a:rPr lang="en-US" altLang="en-US" sz="2600" dirty="0" smtClean="0"/>
              <a:t>	3. Organ of </a:t>
            </a:r>
            <a:r>
              <a:rPr lang="en-US" altLang="en-US" sz="2600" dirty="0" err="1" smtClean="0"/>
              <a:t>Corti</a:t>
            </a:r>
            <a:r>
              <a:rPr lang="en-US" altLang="en-US" sz="2600" dirty="0" smtClean="0"/>
              <a:t/>
            </a:r>
            <a:br>
              <a:rPr lang="en-US" altLang="en-US" sz="2600" dirty="0" smtClean="0"/>
            </a:br>
            <a:r>
              <a:rPr lang="en-US" altLang="en-US" sz="2600" dirty="0" smtClean="0"/>
              <a:t>	4. Cochlea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144463" y="2617939"/>
            <a:ext cx="8775700" cy="3735235"/>
          </a:xfrm>
        </p:spPr>
        <p:txBody>
          <a:bodyPr/>
          <a:lstStyle/>
          <a:p>
            <a:r>
              <a:rPr lang="en-US" altLang="en-US" dirty="0" smtClean="0"/>
              <a:t>4, 1, 3, 2</a:t>
            </a:r>
          </a:p>
          <a:p>
            <a:r>
              <a:rPr lang="en-US" altLang="en-US" dirty="0" smtClean="0"/>
              <a:t>1, 4, 3, 2</a:t>
            </a:r>
          </a:p>
          <a:p>
            <a:r>
              <a:rPr lang="en-US" altLang="en-US" dirty="0" smtClean="0"/>
              <a:t>4, 1, 2, 3</a:t>
            </a:r>
          </a:p>
          <a:p>
            <a:r>
              <a:rPr lang="en-US" altLang="en-US" dirty="0" smtClean="0"/>
              <a:t>1, 4, 2, 3</a:t>
            </a:r>
          </a:p>
          <a:p>
            <a:r>
              <a:rPr lang="en-US" altLang="en-US" dirty="0" smtClean="0"/>
              <a:t>4, 2, 1, 3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 © 2016 Pearson Education, Inc.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6166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tabLst>
                <a:tab pos="457200" algn="l"/>
              </a:tabLst>
            </a:pPr>
            <a:r>
              <a:rPr lang="en-US" altLang="en-US" dirty="0" smtClean="0"/>
              <a:t>What is the proper order of these structures, from most inclusive to least inclusive?</a:t>
            </a:r>
            <a:br>
              <a:rPr lang="en-US" altLang="en-US" dirty="0" smtClean="0"/>
            </a:br>
            <a:r>
              <a:rPr lang="en-US" altLang="en-US" dirty="0" smtClean="0"/>
              <a:t>	</a:t>
            </a:r>
            <a:r>
              <a:rPr lang="en-US" altLang="en-US" sz="2600" dirty="0" smtClean="0"/>
              <a:t>1. Inner ear</a:t>
            </a:r>
            <a:br>
              <a:rPr lang="en-US" altLang="en-US" sz="2600" dirty="0" smtClean="0"/>
            </a:br>
            <a:r>
              <a:rPr lang="en-US" altLang="en-US" sz="2600" dirty="0" smtClean="0"/>
              <a:t>	2. Tectorial membrane</a:t>
            </a:r>
            <a:br>
              <a:rPr lang="en-US" altLang="en-US" sz="2600" dirty="0" smtClean="0"/>
            </a:br>
            <a:r>
              <a:rPr lang="en-US" altLang="en-US" sz="2600" dirty="0" smtClean="0"/>
              <a:t>	3. Organ of </a:t>
            </a:r>
            <a:r>
              <a:rPr lang="en-US" altLang="en-US" sz="2600" dirty="0" err="1" smtClean="0"/>
              <a:t>Corti</a:t>
            </a:r>
            <a:r>
              <a:rPr lang="en-US" altLang="en-US" sz="2600" dirty="0" smtClean="0"/>
              <a:t/>
            </a:r>
            <a:br>
              <a:rPr lang="en-US" altLang="en-US" sz="2600" dirty="0" smtClean="0"/>
            </a:br>
            <a:r>
              <a:rPr lang="en-US" altLang="en-US" sz="2600" dirty="0" smtClean="0"/>
              <a:t>	4. Cochlea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144463" y="2617939"/>
            <a:ext cx="8775700" cy="3735235"/>
          </a:xfrm>
        </p:spPr>
        <p:txBody>
          <a:bodyPr/>
          <a:lstStyle/>
          <a:p>
            <a:r>
              <a:rPr lang="en-US" altLang="en-US" dirty="0" smtClean="0"/>
              <a:t>4, 1, 3, 2</a:t>
            </a:r>
          </a:p>
          <a:p>
            <a:r>
              <a:rPr lang="en-US" altLang="en-US" b="1" dirty="0" smtClean="0"/>
              <a:t>1, 4, 3, 2</a:t>
            </a:r>
          </a:p>
          <a:p>
            <a:r>
              <a:rPr lang="en-US" altLang="en-US" dirty="0" smtClean="0"/>
              <a:t>4, 1, 2, 3</a:t>
            </a:r>
          </a:p>
          <a:p>
            <a:r>
              <a:rPr lang="en-US" altLang="en-US" dirty="0" smtClean="0"/>
              <a:t>1, 4, 2, 3</a:t>
            </a:r>
          </a:p>
          <a:p>
            <a:r>
              <a:rPr lang="en-US" altLang="en-US" dirty="0" smtClean="0"/>
              <a:t>4, 2, 1, 3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 © 2016 Pearson Education, Inc.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0006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Which glial cells have the capacity to act as stem cells for neurons?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Schwann cells</a:t>
            </a:r>
          </a:p>
          <a:p>
            <a:r>
              <a:rPr lang="en-US" altLang="en-US" dirty="0" err="1" smtClean="0"/>
              <a:t>oligodendrocytes</a:t>
            </a:r>
            <a:endParaRPr lang="en-US" altLang="en-US" dirty="0" smtClean="0"/>
          </a:p>
          <a:p>
            <a:r>
              <a:rPr lang="en-US" altLang="en-US" dirty="0" smtClean="0"/>
              <a:t>microglia</a:t>
            </a:r>
          </a:p>
          <a:p>
            <a:r>
              <a:rPr lang="en-US" altLang="en-US" b="1" dirty="0" smtClean="0"/>
              <a:t>astrocytes</a:t>
            </a:r>
          </a:p>
          <a:p>
            <a:r>
              <a:rPr lang="en-US" altLang="en-US" dirty="0" smtClean="0"/>
              <a:t>ependymal cells</a:t>
            </a:r>
          </a:p>
          <a:p>
            <a:pPr lvl="2"/>
            <a:endParaRPr lang="en-US" alt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 © 2016 Pearson Education, Inc.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3327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Mechanoreceptors sense the physical deformation caused by </a:t>
            </a:r>
            <a:r>
              <a:rPr lang="en-US" altLang="en-US" dirty="0"/>
              <a:t>_____.</a:t>
            </a:r>
            <a:r>
              <a:rPr lang="en-US" altLang="en-US" dirty="0" smtClean="0"/>
              <a:t/>
            </a:r>
            <a:br>
              <a:rPr lang="en-US" altLang="en-US" dirty="0" smtClean="0"/>
            </a:br>
            <a:r>
              <a:rPr lang="en-US" altLang="en-US" dirty="0" smtClean="0"/>
              <a:t> </a:t>
            </a: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touch</a:t>
            </a:r>
          </a:p>
          <a:p>
            <a:r>
              <a:rPr lang="en-US" altLang="en-US" dirty="0" smtClean="0"/>
              <a:t>pressure</a:t>
            </a:r>
          </a:p>
          <a:p>
            <a:r>
              <a:rPr lang="en-US" altLang="en-US" dirty="0" smtClean="0"/>
              <a:t>sound</a:t>
            </a:r>
          </a:p>
          <a:p>
            <a:r>
              <a:rPr lang="en-US" altLang="en-US" dirty="0" smtClean="0"/>
              <a:t>all of these</a:t>
            </a:r>
          </a:p>
          <a:p>
            <a:endParaRPr lang="en-US" altLang="en-US" dirty="0" smtClean="0"/>
          </a:p>
          <a:p>
            <a:endParaRPr lang="en-US" alt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 © 2016 Pearson Education, Inc.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2807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Mechanoreceptors sense the physical deformation caused by </a:t>
            </a:r>
            <a:r>
              <a:rPr lang="en-US" altLang="en-US" dirty="0"/>
              <a:t>_____.</a:t>
            </a:r>
            <a:r>
              <a:rPr lang="en-US" altLang="en-US" dirty="0" smtClean="0"/>
              <a:t/>
            </a:r>
            <a:br>
              <a:rPr lang="en-US" altLang="en-US" dirty="0" smtClean="0"/>
            </a:br>
            <a:r>
              <a:rPr lang="en-US" altLang="en-US" dirty="0" smtClean="0"/>
              <a:t> </a:t>
            </a: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touch</a:t>
            </a:r>
          </a:p>
          <a:p>
            <a:r>
              <a:rPr lang="en-US" altLang="en-US" dirty="0" smtClean="0"/>
              <a:t>pressure</a:t>
            </a:r>
          </a:p>
          <a:p>
            <a:r>
              <a:rPr lang="en-US" altLang="en-US" dirty="0" smtClean="0"/>
              <a:t>sound</a:t>
            </a:r>
          </a:p>
          <a:p>
            <a:r>
              <a:rPr lang="en-US" altLang="en-US" b="1" dirty="0" smtClean="0"/>
              <a:t>all of these</a:t>
            </a:r>
          </a:p>
          <a:p>
            <a:endParaRPr lang="en-US" altLang="en-US" dirty="0" smtClean="0"/>
          </a:p>
          <a:p>
            <a:endParaRPr lang="en-US" alt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 © 2016 Pearson Education, Inc.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6129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Which sensory cells are common to the senses of hearing and equilibrium in humans?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otolithocytes</a:t>
            </a:r>
          </a:p>
          <a:p>
            <a:r>
              <a:rPr lang="en-US" altLang="en-US" smtClean="0"/>
              <a:t>vestibular cells</a:t>
            </a:r>
          </a:p>
          <a:p>
            <a:r>
              <a:rPr lang="en-US" altLang="en-US" smtClean="0"/>
              <a:t>ocelli</a:t>
            </a:r>
          </a:p>
          <a:p>
            <a:r>
              <a:rPr lang="en-US" altLang="en-US" smtClean="0"/>
              <a:t>tectorial cells</a:t>
            </a:r>
          </a:p>
          <a:p>
            <a:r>
              <a:rPr lang="en-US" altLang="en-US" smtClean="0"/>
              <a:t>hair cells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 © 2016 Pearson Education, Inc.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3902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Which sensory cells are common to the senses of hearing and equilibrium in humans?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err="1" smtClean="0"/>
              <a:t>otolithocytes</a:t>
            </a:r>
            <a:endParaRPr lang="en-US" altLang="en-US" dirty="0" smtClean="0"/>
          </a:p>
          <a:p>
            <a:r>
              <a:rPr lang="en-US" altLang="en-US" dirty="0" smtClean="0"/>
              <a:t>vestibular cells</a:t>
            </a:r>
          </a:p>
          <a:p>
            <a:r>
              <a:rPr lang="en-US" altLang="en-US" dirty="0" err="1" smtClean="0"/>
              <a:t>ocelli</a:t>
            </a:r>
            <a:endParaRPr lang="en-US" altLang="en-US" dirty="0" smtClean="0"/>
          </a:p>
          <a:p>
            <a:r>
              <a:rPr lang="en-US" altLang="en-US" dirty="0" smtClean="0"/>
              <a:t>tectorial cells</a:t>
            </a:r>
          </a:p>
          <a:p>
            <a:r>
              <a:rPr lang="en-US" altLang="en-US" b="1" dirty="0" smtClean="0"/>
              <a:t>hair cells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 © 2016 Pearson Education, Inc.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4079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Which part of the human eye functions as a camera’s adjustable aperture?</a:t>
            </a:r>
            <a:br>
              <a:rPr lang="en-US" altLang="en-US" smtClean="0"/>
            </a:br>
            <a:r>
              <a:rPr lang="en-US" altLang="en-US" smtClean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</a:t>
            </a:r>
            <a:r>
              <a:rPr lang="en-US" dirty="0" smtClean="0"/>
              <a:t>etina</a:t>
            </a:r>
          </a:p>
          <a:p>
            <a:r>
              <a:rPr lang="en-US" dirty="0"/>
              <a:t>i</a:t>
            </a:r>
            <a:r>
              <a:rPr lang="en-US" dirty="0" smtClean="0"/>
              <a:t>ris</a:t>
            </a:r>
          </a:p>
          <a:p>
            <a:r>
              <a:rPr lang="en-US" dirty="0" smtClean="0"/>
              <a:t>pupil</a:t>
            </a:r>
          </a:p>
          <a:p>
            <a:r>
              <a:rPr lang="en-US" dirty="0"/>
              <a:t>c</a:t>
            </a:r>
            <a:r>
              <a:rPr lang="en-US" dirty="0" smtClean="0"/>
              <a:t>ornea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 © 2016 Pearson Education, Inc.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7937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Which part of the human eye functions as a camera’s adjustable aperture?</a:t>
            </a:r>
            <a:br>
              <a:rPr lang="en-US" altLang="en-US" smtClean="0"/>
            </a:br>
            <a:r>
              <a:rPr lang="en-US" altLang="en-US" smtClean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</a:t>
            </a:r>
            <a:r>
              <a:rPr lang="en-US" dirty="0" smtClean="0"/>
              <a:t>etina</a:t>
            </a:r>
          </a:p>
          <a:p>
            <a:r>
              <a:rPr lang="en-US" b="1" dirty="0"/>
              <a:t>i</a:t>
            </a:r>
            <a:r>
              <a:rPr lang="en-US" b="1" dirty="0" smtClean="0"/>
              <a:t>ris</a:t>
            </a:r>
          </a:p>
          <a:p>
            <a:r>
              <a:rPr lang="en-US" dirty="0" smtClean="0"/>
              <a:t>pupil</a:t>
            </a:r>
          </a:p>
          <a:p>
            <a:r>
              <a:rPr lang="en-US" dirty="0"/>
              <a:t>c</a:t>
            </a:r>
            <a:r>
              <a:rPr lang="en-US" dirty="0" smtClean="0"/>
              <a:t>ornea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 © 2016 Pearson Education, Inc.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5245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In </a:t>
            </a:r>
            <a:r>
              <a:rPr lang="en-US" altLang="en-US" dirty="0" smtClean="0"/>
              <a:t>vertebrate eyes, the conversion of light energy to chemical energy occurs most directly as the result </a:t>
            </a:r>
            <a:br>
              <a:rPr lang="en-US" altLang="en-US" dirty="0" smtClean="0"/>
            </a:br>
            <a:r>
              <a:rPr lang="en-US" altLang="en-US" dirty="0" smtClean="0"/>
              <a:t>of </a:t>
            </a:r>
            <a:r>
              <a:rPr lang="en-US" altLang="en-US" smtClean="0"/>
              <a:t>changes to</a:t>
            </a:r>
            <a:endParaRPr lang="en-US" altLang="en-US" dirty="0" smtClean="0"/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opsin.</a:t>
            </a:r>
          </a:p>
          <a:p>
            <a:r>
              <a:rPr lang="en-US" altLang="en-US" smtClean="0"/>
              <a:t>transducin.</a:t>
            </a:r>
          </a:p>
          <a:p>
            <a:r>
              <a:rPr lang="en-US" altLang="en-US" smtClean="0"/>
              <a:t>retinal.</a:t>
            </a:r>
          </a:p>
          <a:p>
            <a:r>
              <a:rPr lang="en-US" altLang="en-US" smtClean="0"/>
              <a:t>phosphodiesterase.</a:t>
            </a:r>
          </a:p>
          <a:p>
            <a:r>
              <a:rPr lang="en-US" altLang="en-US" smtClean="0"/>
              <a:t>cyclic GMP (cGMP).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 © 2016 Pearson Education, Inc.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7219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In </a:t>
            </a:r>
            <a:r>
              <a:rPr lang="en-US" altLang="en-US" dirty="0" smtClean="0"/>
              <a:t>vertebrate eyes, the conversion of light energy to chemical energy occurs most directly as the result </a:t>
            </a:r>
            <a:br>
              <a:rPr lang="en-US" altLang="en-US" dirty="0" smtClean="0"/>
            </a:br>
            <a:r>
              <a:rPr lang="en-US" altLang="en-US" dirty="0" smtClean="0"/>
              <a:t>of </a:t>
            </a:r>
            <a:r>
              <a:rPr lang="en-US" altLang="en-US" smtClean="0"/>
              <a:t>changes to</a:t>
            </a:r>
            <a:endParaRPr lang="en-US" altLang="en-US" dirty="0" smtClean="0"/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err="1" smtClean="0"/>
              <a:t>opsin</a:t>
            </a:r>
            <a:r>
              <a:rPr lang="en-US" altLang="en-US" dirty="0" smtClean="0"/>
              <a:t>.</a:t>
            </a:r>
          </a:p>
          <a:p>
            <a:r>
              <a:rPr lang="en-US" altLang="en-US" dirty="0" err="1" smtClean="0"/>
              <a:t>transducin</a:t>
            </a:r>
            <a:r>
              <a:rPr lang="en-US" altLang="en-US" dirty="0" smtClean="0"/>
              <a:t>.</a:t>
            </a:r>
          </a:p>
          <a:p>
            <a:r>
              <a:rPr lang="en-US" altLang="en-US" b="1" dirty="0" smtClean="0"/>
              <a:t>retinal.</a:t>
            </a:r>
          </a:p>
          <a:p>
            <a:r>
              <a:rPr lang="en-US" altLang="en-US" dirty="0" err="1" smtClean="0"/>
              <a:t>phosphodiesterase</a:t>
            </a:r>
            <a:r>
              <a:rPr lang="en-US" altLang="en-US" dirty="0" smtClean="0"/>
              <a:t>.</a:t>
            </a:r>
          </a:p>
          <a:p>
            <a:r>
              <a:rPr lang="en-US" altLang="en-US" dirty="0" smtClean="0"/>
              <a:t>cyclic GMP (</a:t>
            </a:r>
            <a:r>
              <a:rPr lang="en-US" altLang="en-US" dirty="0" err="1" smtClean="0"/>
              <a:t>cGMP</a:t>
            </a:r>
            <a:r>
              <a:rPr lang="en-US" altLang="en-US" dirty="0" smtClean="0"/>
              <a:t>).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 © 2016 Pearson Education, Inc.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4589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During human embryonic/fetal development, which part of the CNS undergoes the largest increase in mass?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forebrain</a:t>
            </a:r>
          </a:p>
          <a:p>
            <a:r>
              <a:rPr lang="en-US" altLang="en-US" smtClean="0"/>
              <a:t>midbrain</a:t>
            </a:r>
          </a:p>
          <a:p>
            <a:r>
              <a:rPr lang="en-US" altLang="en-US" smtClean="0"/>
              <a:t>hindbrain</a:t>
            </a:r>
          </a:p>
          <a:p>
            <a:r>
              <a:rPr lang="en-US" altLang="en-US" smtClean="0"/>
              <a:t>spinal cord</a:t>
            </a:r>
          </a:p>
          <a:p>
            <a:r>
              <a:rPr lang="en-US" altLang="en-US" smtClean="0"/>
              <a:t>cerebellum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 © 2016 Pearson Education, Inc.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716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During human embryonic/fetal development, which part of the CNS undergoes the largest increase in mass?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 dirty="0" smtClean="0"/>
              <a:t>forebrain</a:t>
            </a:r>
          </a:p>
          <a:p>
            <a:r>
              <a:rPr lang="en-US" altLang="en-US" dirty="0" smtClean="0"/>
              <a:t>midbrain</a:t>
            </a:r>
          </a:p>
          <a:p>
            <a:r>
              <a:rPr lang="en-US" altLang="en-US" dirty="0" smtClean="0"/>
              <a:t>hindbrain</a:t>
            </a:r>
          </a:p>
          <a:p>
            <a:r>
              <a:rPr lang="en-US" altLang="en-US" dirty="0" smtClean="0"/>
              <a:t>spinal cord</a:t>
            </a:r>
          </a:p>
          <a:p>
            <a:r>
              <a:rPr lang="en-US" altLang="en-US" dirty="0" smtClean="0"/>
              <a:t>cerebellum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 © 2016 Pearson Education, Inc.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761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Which of the following organisms has a “nerve net”?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h</a:t>
            </a:r>
            <a:r>
              <a:rPr lang="en-US" altLang="en-US" dirty="0" smtClean="0"/>
              <a:t>ydra</a:t>
            </a:r>
          </a:p>
          <a:p>
            <a:r>
              <a:rPr lang="en-US" altLang="en-US" dirty="0"/>
              <a:t>f</a:t>
            </a:r>
            <a:r>
              <a:rPr lang="en-US" altLang="en-US" dirty="0" smtClean="0"/>
              <a:t>latworm</a:t>
            </a:r>
          </a:p>
          <a:p>
            <a:r>
              <a:rPr lang="en-US" altLang="en-US" dirty="0" smtClean="0"/>
              <a:t>arthropods</a:t>
            </a:r>
          </a:p>
          <a:p>
            <a:r>
              <a:rPr lang="en-US" altLang="en-US" dirty="0"/>
              <a:t>s</a:t>
            </a:r>
            <a:r>
              <a:rPr lang="en-US" altLang="en-US" dirty="0" smtClean="0"/>
              <a:t>alamander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 © 2016 Pearson Education, Inc.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0943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Which of the following organisms has a “nerve net”?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 dirty="0"/>
              <a:t>h</a:t>
            </a:r>
            <a:r>
              <a:rPr lang="en-US" altLang="en-US" b="1" dirty="0" smtClean="0"/>
              <a:t>ydra</a:t>
            </a:r>
          </a:p>
          <a:p>
            <a:r>
              <a:rPr lang="en-US" altLang="en-US" dirty="0"/>
              <a:t>f</a:t>
            </a:r>
            <a:r>
              <a:rPr lang="en-US" altLang="en-US" dirty="0" smtClean="0"/>
              <a:t>latworm</a:t>
            </a:r>
          </a:p>
          <a:p>
            <a:r>
              <a:rPr lang="en-US" altLang="en-US" dirty="0" smtClean="0"/>
              <a:t>arthropods</a:t>
            </a:r>
          </a:p>
          <a:p>
            <a:r>
              <a:rPr lang="en-US" altLang="en-US" dirty="0"/>
              <a:t>s</a:t>
            </a:r>
            <a:r>
              <a:rPr lang="en-US" altLang="en-US" dirty="0" smtClean="0"/>
              <a:t>alamander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 © 2016 Pearson Education, Inc.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4858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Which of the following is/are not a part of the peripheral nervous system?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c</a:t>
            </a:r>
            <a:r>
              <a:rPr lang="en-US" altLang="en-US" dirty="0" smtClean="0"/>
              <a:t>ranial nerves</a:t>
            </a:r>
          </a:p>
          <a:p>
            <a:r>
              <a:rPr lang="en-US" altLang="en-US" dirty="0"/>
              <a:t>c</a:t>
            </a:r>
            <a:r>
              <a:rPr lang="en-US" altLang="en-US" dirty="0" smtClean="0"/>
              <a:t>erebrum</a:t>
            </a:r>
          </a:p>
          <a:p>
            <a:r>
              <a:rPr lang="en-US" altLang="en-US" dirty="0"/>
              <a:t>g</a:t>
            </a:r>
            <a:r>
              <a:rPr lang="en-US" altLang="en-US" dirty="0" smtClean="0"/>
              <a:t>anglia</a:t>
            </a:r>
          </a:p>
          <a:p>
            <a:r>
              <a:rPr lang="en-US" altLang="en-US" dirty="0"/>
              <a:t>s</a:t>
            </a:r>
            <a:r>
              <a:rPr lang="en-US" altLang="en-US" dirty="0" smtClean="0"/>
              <a:t>pinal nerves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 © 2016 Pearson Education, Inc.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780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Which of the following is/are not a part of the peripheral nervous system?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c</a:t>
            </a:r>
            <a:r>
              <a:rPr lang="en-US" altLang="en-US" dirty="0" smtClean="0"/>
              <a:t>ranial nerves</a:t>
            </a:r>
          </a:p>
          <a:p>
            <a:r>
              <a:rPr lang="en-US" altLang="en-US" b="1" dirty="0"/>
              <a:t>c</a:t>
            </a:r>
            <a:r>
              <a:rPr lang="en-US" altLang="en-US" b="1" dirty="0" smtClean="0"/>
              <a:t>erebrum</a:t>
            </a:r>
          </a:p>
          <a:p>
            <a:r>
              <a:rPr lang="en-US" altLang="en-US" dirty="0"/>
              <a:t>g</a:t>
            </a:r>
            <a:r>
              <a:rPr lang="en-US" altLang="en-US" dirty="0" smtClean="0"/>
              <a:t>anglia</a:t>
            </a:r>
          </a:p>
          <a:p>
            <a:r>
              <a:rPr lang="en-US" altLang="en-US" dirty="0"/>
              <a:t>s</a:t>
            </a:r>
            <a:r>
              <a:rPr lang="en-US" altLang="en-US" dirty="0" smtClean="0"/>
              <a:t>pinal nerves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 © 2016 Pearson Education, Inc.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4183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GAMESHOW" val="False"/>
  <p:tag name="PPTVERSION" val="XP"/>
</p:tagLst>
</file>

<file path=ppt/theme/theme1.xml><?xml version="1.0" encoding="utf-8"?>
<a:theme xmlns:a="http://schemas.openxmlformats.org/drawingml/2006/main" name="BIF2e_Clicker_Template">
  <a:themeElements>
    <a:clrScheme name="1_CC4eActiveLectureQuestions 15">
      <a:dk1>
        <a:srgbClr val="000000"/>
      </a:dk1>
      <a:lt1>
        <a:srgbClr val="FFFFFF"/>
      </a:lt1>
      <a:dk2>
        <a:srgbClr val="0060AF"/>
      </a:dk2>
      <a:lt2>
        <a:srgbClr val="000000"/>
      </a:lt2>
      <a:accent1>
        <a:srgbClr val="F7955A"/>
      </a:accent1>
      <a:accent2>
        <a:srgbClr val="009247"/>
      </a:accent2>
      <a:accent3>
        <a:srgbClr val="FFFFFF"/>
      </a:accent3>
      <a:accent4>
        <a:srgbClr val="000000"/>
      </a:accent4>
      <a:accent5>
        <a:srgbClr val="FAC8B5"/>
      </a:accent5>
      <a:accent6>
        <a:srgbClr val="00843F"/>
      </a:accent6>
      <a:hlink>
        <a:srgbClr val="009999"/>
      </a:hlink>
      <a:folHlink>
        <a:srgbClr val="99CC00"/>
      </a:folHlink>
    </a:clrScheme>
    <a:fontScheme name="Custom 2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CC4eActiveLectureQuestion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C4eActiveLectureQuestion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C4eActiveLectureQuestion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C4eActiveLectureQuestion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C4eActiveLectureQuestion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C4eActiveLectureQuestion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C4eActiveLectureQuestion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C4eActiveLectureQuestion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C4eActiveLectureQuestion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C4eActiveLectureQuestion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C4eActiveLectureQuestion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C4eActiveLectureQuestion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C4eActiveLectureQuestions 13">
        <a:dk1>
          <a:srgbClr val="000000"/>
        </a:dk1>
        <a:lt1>
          <a:srgbClr val="FFFFFF"/>
        </a:lt1>
        <a:dk2>
          <a:srgbClr val="005472"/>
        </a:dk2>
        <a:lt2>
          <a:srgbClr val="00000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C4eActiveLectureQuestions 14">
        <a:dk1>
          <a:srgbClr val="000000"/>
        </a:dk1>
        <a:lt1>
          <a:srgbClr val="FFFFFF"/>
        </a:lt1>
        <a:dk2>
          <a:srgbClr val="333399"/>
        </a:dk2>
        <a:lt2>
          <a:srgbClr val="000000"/>
        </a:lt2>
        <a:accent1>
          <a:srgbClr val="B7DAB8"/>
        </a:accent1>
        <a:accent2>
          <a:srgbClr val="005472"/>
        </a:accent2>
        <a:accent3>
          <a:srgbClr val="FFFFFF"/>
        </a:accent3>
        <a:accent4>
          <a:srgbClr val="000000"/>
        </a:accent4>
        <a:accent5>
          <a:srgbClr val="D8EAD8"/>
        </a:accent5>
        <a:accent6>
          <a:srgbClr val="004B67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C4eActiveLectureQuestions 15">
        <a:dk1>
          <a:srgbClr val="000000"/>
        </a:dk1>
        <a:lt1>
          <a:srgbClr val="FFFFFF"/>
        </a:lt1>
        <a:dk2>
          <a:srgbClr val="0060AF"/>
        </a:dk2>
        <a:lt2>
          <a:srgbClr val="000000"/>
        </a:lt2>
        <a:accent1>
          <a:srgbClr val="F7955A"/>
        </a:accent1>
        <a:accent2>
          <a:srgbClr val="009247"/>
        </a:accent2>
        <a:accent3>
          <a:srgbClr val="FFFFFF"/>
        </a:accent3>
        <a:accent4>
          <a:srgbClr val="000000"/>
        </a:accent4>
        <a:accent5>
          <a:srgbClr val="FAC8B5"/>
        </a:accent5>
        <a:accent6>
          <a:srgbClr val="00843F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BIF2e_Clicker_Template" id="{E27C271B-F905-4E53-9637-7F905E2639B8}" vid="{9B04F184-6B16-4A18-A4BB-2C00D305D9A3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BIF2e_Clicker_Template</Template>
  <TotalTime>14209</TotalTime>
  <Words>1596</Words>
  <Application>Microsoft Office PowerPoint</Application>
  <PresentationFormat>On-screen Show (4:3)</PresentationFormat>
  <Paragraphs>293</Paragraphs>
  <Slides>37</Slides>
  <Notes>37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2" baseType="lpstr">
      <vt:lpstr>ＭＳ Ｐゴシック</vt:lpstr>
      <vt:lpstr>Arial</vt:lpstr>
      <vt:lpstr>Times New Roman</vt:lpstr>
      <vt:lpstr>Wingdings</vt:lpstr>
      <vt:lpstr>BIF2e_Clicker_Template</vt:lpstr>
      <vt:lpstr>PowerPoint Presentation</vt:lpstr>
      <vt:lpstr>Which glial cells have the capacity to act as stem cells for neurons?</vt:lpstr>
      <vt:lpstr>Which glial cells have the capacity to act as stem cells for neurons?</vt:lpstr>
      <vt:lpstr>During human embryonic/fetal development, which part of the CNS undergoes the largest increase in mass?</vt:lpstr>
      <vt:lpstr>During human embryonic/fetal development, which part of the CNS undergoes the largest increase in mass?</vt:lpstr>
      <vt:lpstr>Which of the following organisms has a “nerve net”?</vt:lpstr>
      <vt:lpstr>Which of the following organisms has a “nerve net”?</vt:lpstr>
      <vt:lpstr>Which of the following is/are not a part of the peripheral nervous system?</vt:lpstr>
      <vt:lpstr>Which of the following is/are not a part of the peripheral nervous system?</vt:lpstr>
      <vt:lpstr>Which of the following is matched correctly?</vt:lpstr>
      <vt:lpstr>Which of the following is matched correctly?</vt:lpstr>
      <vt:lpstr>Inebriated people have difficulty touching their noses with their eyes closed. Which part of the brain has been most impaired to bring about this difficulty? </vt:lpstr>
      <vt:lpstr>Inebriated people have difficulty touching their noses with their eyes closed. Which part of the brain has been most impaired to bring about this difficulty? </vt:lpstr>
      <vt:lpstr>What may happen to interneurons in circuits that are not accessed often? </vt:lpstr>
      <vt:lpstr>What may happen to interneurons in circuits that are not accessed often? </vt:lpstr>
      <vt:lpstr>Which of the following is incorrect? </vt:lpstr>
      <vt:lpstr>Which of the following is incorrect? </vt:lpstr>
      <vt:lpstr>A function of the prefrontal cortex of the human brain is _____.</vt:lpstr>
      <vt:lpstr>A function of the prefrontal cortex of the human brain is _____.</vt:lpstr>
      <vt:lpstr>A receptor potential, but not an action potential,</vt:lpstr>
      <vt:lpstr>A receptor potential, but not an action potential,</vt:lpstr>
      <vt:lpstr>What is true of taste receptors?</vt:lpstr>
      <vt:lpstr>What is true of taste receptors?</vt:lpstr>
      <vt:lpstr>Which of the following lobes of the human brain is incorrectly matched with its function?  </vt:lpstr>
      <vt:lpstr>Which of the following lobes of the human brain is incorrectly matched with its function?  </vt:lpstr>
      <vt:lpstr>The infrared receptors of pit vipers belong to the same general class of sensory receptors as the</vt:lpstr>
      <vt:lpstr>The infrared receptors of pit vipers belong to the same general class of sensory receptors as the</vt:lpstr>
      <vt:lpstr>What is the proper order of these structures, from most inclusive to least inclusive?  1. Inner ear  2. Tectorial membrane  3. Organ of Corti  4. Cochlea</vt:lpstr>
      <vt:lpstr>What is the proper order of these structures, from most inclusive to least inclusive?  1. Inner ear  2. Tectorial membrane  3. Organ of Corti  4. Cochlea</vt:lpstr>
      <vt:lpstr>Mechanoreceptors sense the physical deformation caused by _____.  </vt:lpstr>
      <vt:lpstr>Mechanoreceptors sense the physical deformation caused by _____.  </vt:lpstr>
      <vt:lpstr>Which sensory cells are common to the senses of hearing and equilibrium in humans?</vt:lpstr>
      <vt:lpstr>Which sensory cells are common to the senses of hearing and equilibrium in humans?</vt:lpstr>
      <vt:lpstr>Which part of the human eye functions as a camera’s adjustable aperture?  </vt:lpstr>
      <vt:lpstr>Which part of the human eye functions as a camera’s adjustable aperture?  </vt:lpstr>
      <vt:lpstr>In vertebrate eyes, the conversion of light energy to chemical energy occurs most directly as the result  of changes to</vt:lpstr>
      <vt:lpstr>In vertebrate eyes, the conversion of light energy to chemical energy occurs most directly as the result  of changes to</vt:lpstr>
    </vt:vector>
  </TitlesOfParts>
  <Manager/>
  <Company>Pearson</Company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/>
  <dc:creator>Christopher Delgado</dc:creator>
  <cp:keywords/>
  <dc:description/>
  <cp:lastModifiedBy>Brian Hastings</cp:lastModifiedBy>
  <cp:revision>797</cp:revision>
  <cp:lastPrinted>2005-03-24T12:52:04Z</cp:lastPrinted>
  <dcterms:created xsi:type="dcterms:W3CDTF">2010-10-31T21:38:30Z</dcterms:created>
  <dcterms:modified xsi:type="dcterms:W3CDTF">2015-11-15T00:15:52Z</dcterms:modified>
  <cp:category/>
</cp:coreProperties>
</file>