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8" r:id="rId1"/>
  </p:sldMasterIdLst>
  <p:notesMasterIdLst>
    <p:notesMasterId r:id="rId37"/>
  </p:notesMasterIdLst>
  <p:handoutMasterIdLst>
    <p:handoutMasterId r:id="rId38"/>
  </p:handoutMasterIdLst>
  <p:sldIdLst>
    <p:sldId id="359" r:id="rId2"/>
    <p:sldId id="360" r:id="rId3"/>
    <p:sldId id="393" r:id="rId4"/>
    <p:sldId id="362" r:id="rId5"/>
    <p:sldId id="394" r:id="rId6"/>
    <p:sldId id="364" r:id="rId7"/>
    <p:sldId id="395" r:id="rId8"/>
    <p:sldId id="366" r:id="rId9"/>
    <p:sldId id="396" r:id="rId10"/>
    <p:sldId id="368" r:id="rId11"/>
    <p:sldId id="397" r:id="rId12"/>
    <p:sldId id="370" r:id="rId13"/>
    <p:sldId id="398" r:id="rId14"/>
    <p:sldId id="372" r:id="rId15"/>
    <p:sldId id="399" r:id="rId16"/>
    <p:sldId id="374" r:id="rId17"/>
    <p:sldId id="400" r:id="rId18"/>
    <p:sldId id="376" r:id="rId19"/>
    <p:sldId id="401" r:id="rId20"/>
    <p:sldId id="378" r:id="rId21"/>
    <p:sldId id="402" r:id="rId22"/>
    <p:sldId id="380" r:id="rId23"/>
    <p:sldId id="403" r:id="rId24"/>
    <p:sldId id="382" r:id="rId25"/>
    <p:sldId id="404" r:id="rId26"/>
    <p:sldId id="384" r:id="rId27"/>
    <p:sldId id="405" r:id="rId28"/>
    <p:sldId id="386" r:id="rId29"/>
    <p:sldId id="406" r:id="rId30"/>
    <p:sldId id="388" r:id="rId31"/>
    <p:sldId id="407" r:id="rId32"/>
    <p:sldId id="390" r:id="rId33"/>
    <p:sldId id="408" r:id="rId34"/>
    <p:sldId id="392" r:id="rId35"/>
    <p:sldId id="409" r:id="rId36"/>
  </p:sldIdLst>
  <p:sldSz cx="9144000" cy="6858000" type="screen4x3"/>
  <p:notesSz cx="6858000" cy="9144000"/>
  <p:custDataLst>
    <p:tags r:id="rId3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209"/>
    <a:srgbClr val="990066"/>
    <a:srgbClr val="0051A2"/>
    <a:srgbClr val="9D0016"/>
    <a:srgbClr val="F9E33B"/>
    <a:srgbClr val="ABA49A"/>
    <a:srgbClr val="F6C932"/>
    <a:srgbClr val="474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5" autoAdjust="0"/>
    <p:restoredTop sz="86733" autoAdjust="0"/>
  </p:normalViewPr>
  <p:slideViewPr>
    <p:cSldViewPr snapToGrid="0">
      <p:cViewPr varScale="1">
        <p:scale>
          <a:sx n="92" d="100"/>
          <a:sy n="92" d="100"/>
        </p:scale>
        <p:origin x="37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322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250F4C01-04A6-4224-BA79-280EE4A08F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255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8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8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8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F41C6CE0-6459-4002-B0FC-B0226444F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571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C6CE0-6459-4002-B0FC-B0226444FE77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9583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96FC0381-CC43-4520-8191-4C2FCFD1646D}" type="slidenum">
              <a:rPr lang="en-US" altLang="en-US"/>
              <a:pPr algn="r" eaLnBrk="0" hangingPunct="0"/>
              <a:t>10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itchFamily="84" charset="0"/>
                <a:ea typeface="ＭＳ Ｐゴシック" pitchFamily="84" charset="-128"/>
              </a:rPr>
              <a:t>Answer: D. This question relates to Concept 36.2.</a:t>
            </a:r>
          </a:p>
        </p:txBody>
      </p:sp>
    </p:spTree>
    <p:extLst>
      <p:ext uri="{BB962C8B-B14F-4D97-AF65-F5344CB8AC3E}">
        <p14:creationId xmlns:p14="http://schemas.microsoft.com/office/powerpoint/2010/main" val="2966350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96FC0381-CC43-4520-8191-4C2FCFD1646D}" type="slidenum">
              <a:rPr lang="en-US" altLang="en-US"/>
              <a:pPr algn="r" eaLnBrk="0" hangingPunct="0"/>
              <a:t>11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2614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itchFamily="84" charset="0"/>
                <a:ea typeface="ＭＳ Ｐゴシック" pitchFamily="84" charset="-128"/>
              </a:rPr>
              <a:t>Answer: D. Refer to Concept 36.2 and Figure 36.7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252D54-7AA2-47CA-934A-463A40FEC8D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916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252D54-7AA2-47CA-934A-463A40FEC8D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221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1A5DABE8-425E-43B8-AD8C-63736DF01DD0}" type="slidenum">
              <a:rPr lang="en-US" altLang="en-US"/>
              <a:pPr algn="r" eaLnBrk="0" hangingPunct="0"/>
              <a:t>14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itchFamily="84" charset="0"/>
                <a:ea typeface="ＭＳ Ｐゴシック" pitchFamily="84" charset="-128"/>
              </a:rPr>
              <a:t>Answer: C. This question relates to Concept 36.3. The woman is probably pregnant and an embryo or fetus is producing hCG.</a:t>
            </a:r>
          </a:p>
        </p:txBody>
      </p:sp>
    </p:spTree>
    <p:extLst>
      <p:ext uri="{BB962C8B-B14F-4D97-AF65-F5344CB8AC3E}">
        <p14:creationId xmlns:p14="http://schemas.microsoft.com/office/powerpoint/2010/main" val="17646231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1A5DABE8-425E-43B8-AD8C-63736DF01DD0}" type="slidenum">
              <a:rPr lang="en-US" altLang="en-US"/>
              <a:pPr algn="r" eaLnBrk="0" hangingPunct="0"/>
              <a:t>15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7235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 Refer to Concept 36.3.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32A6B2-6CAD-45FD-B399-46CA05EDD37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3497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32A6B2-6CAD-45FD-B399-46CA05EDD37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64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C. Refer to Concept 36.3.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1D1EAB-4263-45C8-99AD-1DDFD6EDE89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649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1D1EAB-4263-45C8-99AD-1DDFD6EDE89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63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itchFamily="84" charset="0"/>
                <a:ea typeface="ＭＳ Ｐゴシック" pitchFamily="84" charset="-128"/>
              </a:rPr>
              <a:t>Answer: E. Refer to Concept 36.1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E6614B-3156-47C9-8B83-EB48F233C0B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3303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 Refer to Concept 36.3.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589C4B-17EC-4DF4-B223-661E55698D5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8930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589C4B-17EC-4DF4-B223-661E55698D5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8228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1B750A6D-8EC5-4244-9489-AD66B76F8439}" type="slidenum">
              <a:rPr lang="en-US" altLang="en-US"/>
              <a:pPr algn="r" eaLnBrk="0" hangingPunct="0"/>
              <a:t>22</a:t>
            </a:fld>
            <a:endParaRPr lang="en-US" alt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itchFamily="84" charset="0"/>
                <a:ea typeface="ＭＳ Ｐゴシック" pitchFamily="84" charset="-128"/>
              </a:rPr>
              <a:t>Answer: A. This question is aimed at Concept 36.4. It is designed to lead to a discussion of cleavage and to stress that this process is largely about partitioning the cell. The DNA is undergoing replication and mitosis, but there is little time for transcription.</a:t>
            </a:r>
          </a:p>
        </p:txBody>
      </p:sp>
    </p:spTree>
    <p:extLst>
      <p:ext uri="{BB962C8B-B14F-4D97-AF65-F5344CB8AC3E}">
        <p14:creationId xmlns:p14="http://schemas.microsoft.com/office/powerpoint/2010/main" val="37236167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1B750A6D-8EC5-4244-9489-AD66B76F8439}" type="slidenum">
              <a:rPr lang="en-US" altLang="en-US"/>
              <a:pPr algn="r" eaLnBrk="0" hangingPunct="0"/>
              <a:t>23</a:t>
            </a:fld>
            <a:endParaRPr lang="en-US" alt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68547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78816E41-7E8D-4D2E-AE97-3B054DB93D95}" type="slidenum">
              <a:rPr lang="en-US" altLang="en-US"/>
              <a:pPr algn="r" eaLnBrk="0" hangingPunct="0"/>
              <a:t>24</a:t>
            </a:fld>
            <a:endParaRPr lang="en-US" alt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C.</a:t>
            </a:r>
          </a:p>
        </p:txBody>
      </p:sp>
    </p:spTree>
    <p:extLst>
      <p:ext uri="{BB962C8B-B14F-4D97-AF65-F5344CB8AC3E}">
        <p14:creationId xmlns:p14="http://schemas.microsoft.com/office/powerpoint/2010/main" val="38324254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78816E41-7E8D-4D2E-AE97-3B054DB93D95}" type="slidenum">
              <a:rPr lang="en-US" altLang="en-US"/>
              <a:pPr algn="r" eaLnBrk="0" hangingPunct="0"/>
              <a:t>25</a:t>
            </a:fld>
            <a:endParaRPr lang="en-US" alt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62131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284A9FA1-9E40-4119-9E3D-163B1E952F86}" type="slidenum">
              <a:rPr lang="en-US" altLang="en-US"/>
              <a:pPr algn="r" eaLnBrk="0" hangingPunct="0"/>
              <a:t>26</a:t>
            </a:fld>
            <a:endParaRPr lang="en-US" alt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itchFamily="84" charset="0"/>
                <a:ea typeface="ＭＳ Ｐゴシック" pitchFamily="84" charset="-128"/>
              </a:rPr>
              <a:t>Answer: A. This is a simple base for understanding Concept 36.4.</a:t>
            </a:r>
          </a:p>
        </p:txBody>
      </p:sp>
    </p:spTree>
    <p:extLst>
      <p:ext uri="{BB962C8B-B14F-4D97-AF65-F5344CB8AC3E}">
        <p14:creationId xmlns:p14="http://schemas.microsoft.com/office/powerpoint/2010/main" val="13158445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284A9FA1-9E40-4119-9E3D-163B1E952F86}" type="slidenum">
              <a:rPr lang="en-US" altLang="en-US"/>
              <a:pPr algn="r" eaLnBrk="0" hangingPunct="0"/>
              <a:t>27</a:t>
            </a:fld>
            <a:endParaRPr lang="en-US" alt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94520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FC8614EB-291D-41B0-9E7A-D4A4D41B9A7D}" type="slidenum">
              <a:rPr lang="en-US" altLang="en-US"/>
              <a:pPr algn="r" eaLnBrk="0" hangingPunct="0"/>
              <a:t>28</a:t>
            </a:fld>
            <a:endParaRPr lang="en-US" alt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itchFamily="84" charset="0"/>
                <a:ea typeface="ＭＳ Ｐゴシック" pitchFamily="84" charset="-128"/>
              </a:rPr>
              <a:t>Answer: C. Knowledge of this basic sequence is needed for reference throughout the chapter.</a:t>
            </a:r>
          </a:p>
        </p:txBody>
      </p:sp>
    </p:spTree>
    <p:extLst>
      <p:ext uri="{BB962C8B-B14F-4D97-AF65-F5344CB8AC3E}">
        <p14:creationId xmlns:p14="http://schemas.microsoft.com/office/powerpoint/2010/main" val="26541683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FC8614EB-291D-41B0-9E7A-D4A4D41B9A7D}" type="slidenum">
              <a:rPr lang="en-US" altLang="en-US"/>
              <a:pPr algn="r" eaLnBrk="0" hangingPunct="0"/>
              <a:t>29</a:t>
            </a:fld>
            <a:endParaRPr lang="en-US" alt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4031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E6614B-3156-47C9-8B83-EB48F233C0B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30150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F768EB47-A1D4-4AE1-A692-DF360DC84365}" type="slidenum">
              <a:rPr lang="en-US" altLang="en-US"/>
              <a:pPr algn="r" eaLnBrk="0" hangingPunct="0"/>
              <a:t>30</a:t>
            </a:fld>
            <a:endParaRPr lang="en-US" alt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D. It is the only stage among those represented in which totipotent cells are present.</a:t>
            </a:r>
          </a:p>
        </p:txBody>
      </p:sp>
    </p:spTree>
    <p:extLst>
      <p:ext uri="{BB962C8B-B14F-4D97-AF65-F5344CB8AC3E}">
        <p14:creationId xmlns:p14="http://schemas.microsoft.com/office/powerpoint/2010/main" val="252231310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F768EB47-A1D4-4AE1-A692-DF360DC84365}" type="slidenum">
              <a:rPr lang="en-US" altLang="en-US"/>
              <a:pPr algn="r" eaLnBrk="0" hangingPunct="0"/>
              <a:t>31</a:t>
            </a:fld>
            <a:endParaRPr lang="en-US" alt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94931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B6F87632-92EF-40AB-AFB5-49D07E5978C6}" type="slidenum">
              <a:rPr lang="en-US" altLang="en-US"/>
              <a:pPr algn="r" eaLnBrk="0" hangingPunct="0"/>
              <a:t>32</a:t>
            </a:fld>
            <a:endParaRPr lang="en-US" alt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itchFamily="84" charset="0"/>
                <a:ea typeface="ＭＳ Ｐゴシック" pitchFamily="84" charset="-128"/>
              </a:rPr>
              <a:t>Answer: A. Imagine the interiors of a frog and a human, and you should be able to see the similarity.</a:t>
            </a:r>
          </a:p>
        </p:txBody>
      </p:sp>
    </p:spTree>
    <p:extLst>
      <p:ext uri="{BB962C8B-B14F-4D97-AF65-F5344CB8AC3E}">
        <p14:creationId xmlns:p14="http://schemas.microsoft.com/office/powerpoint/2010/main" val="36174784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 eaLnBrk="0" hangingPunct="0"/>
            <a:fld id="{B6F87632-92EF-40AB-AFB5-49D07E5978C6}" type="slidenum">
              <a:rPr lang="en-US" altLang="en-US"/>
              <a:pPr algn="r" eaLnBrk="0" hangingPunct="0"/>
              <a:t>33</a:t>
            </a:fld>
            <a:endParaRPr lang="en-US" alt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52914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C. Refer to Concept 36.4 and Figure 36.20.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CE6445-FF42-4732-A488-597D16EAFA09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2608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CE6445-FF42-4732-A488-597D16EAFA09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959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fld id="{9D975636-D25A-4923-A808-7D4FD23855DB}" type="slidenum">
              <a:rPr lang="en-US" altLang="en-US" smtClean="0">
                <a:cs typeface="Arial" charset="0"/>
              </a:rPr>
              <a:pPr/>
              <a:t>4</a:t>
            </a:fld>
            <a:endParaRPr lang="en-US" altLang="en-US" smtClean="0"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D. This question relates to Concept 36.1.</a:t>
            </a:r>
          </a:p>
        </p:txBody>
      </p:sp>
    </p:spTree>
    <p:extLst>
      <p:ext uri="{BB962C8B-B14F-4D97-AF65-F5344CB8AC3E}">
        <p14:creationId xmlns:p14="http://schemas.microsoft.com/office/powerpoint/2010/main" val="3651004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fld id="{9D975636-D25A-4923-A808-7D4FD23855DB}" type="slidenum">
              <a:rPr lang="en-US" altLang="en-US" smtClean="0">
                <a:cs typeface="Arial" charset="0"/>
              </a:rPr>
              <a:pPr/>
              <a:t>5</a:t>
            </a:fld>
            <a:endParaRPr lang="en-US" altLang="en-US" smtClean="0"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8655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D. Refer to Concept 36.1 and Figure 36.3.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304D80-E06E-48D8-B354-47262F06389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170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304D80-E06E-48D8-B354-47262F06389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692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</a:t>
            </a:r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B. </a:t>
            </a:r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Refer to Concept 36.1.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C33C89-2563-4631-8353-B154D8D952C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205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C33C89-2563-4631-8353-B154D8D952C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172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9966"/>
          <a:stretch/>
        </p:blipFill>
        <p:spPr>
          <a:xfrm>
            <a:off x="0" y="1006891"/>
            <a:ext cx="9144000" cy="5308183"/>
          </a:xfrm>
          <a:prstGeom prst="rect">
            <a:avLst/>
          </a:prstGeom>
        </p:spPr>
      </p:pic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0" y="6315075"/>
            <a:ext cx="9144000" cy="5397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r>
              <a:rPr lang="en-US" sz="900" dirty="0" smtClean="0">
                <a:solidFill>
                  <a:schemeClr val="bg1"/>
                </a:solidFill>
              </a:rPr>
              <a:t>     © 2016 Pearson Education, Inc.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49047" y="5146766"/>
            <a:ext cx="5381625" cy="1093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prepared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</a:t>
            </a:r>
          </a:p>
          <a:p>
            <a:pPr algn="l">
              <a:defRPr/>
            </a:pP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Douglas </a:t>
            </a:r>
            <a:r>
              <a:rPr lang="en-US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Darnowski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Indiana University Southeast</a:t>
            </a:r>
          </a:p>
          <a:p>
            <a:pPr algn="l">
              <a:defRPr/>
            </a:pP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</a:t>
            </a:r>
            <a:r>
              <a:rPr lang="en-US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Langeland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Kalamazoo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College</a:t>
            </a:r>
          </a:p>
          <a:p>
            <a:pPr algn="l">
              <a:defRPr/>
            </a:pPr>
            <a:r>
              <a:rPr lang="en-US" sz="1400" b="1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Murty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S. </a:t>
            </a:r>
            <a:r>
              <a:rPr lang="en-US" sz="1400" b="1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Kambhampati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Southern University at New Orleans</a:t>
            </a:r>
          </a:p>
          <a:p>
            <a:pPr algn="l">
              <a:defRPr/>
            </a:pP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Roberta </a:t>
            </a:r>
            <a:r>
              <a:rPr lang="en-US" sz="1400" b="1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Batorsky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Temple University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53250" y="6400284"/>
            <a:ext cx="2101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SECOND EDITION</a:t>
            </a:r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40408" y="3117669"/>
            <a:ext cx="4310062" cy="1732913"/>
          </a:xfrm>
        </p:spPr>
        <p:txBody>
          <a:bodyPr/>
          <a:lstStyle>
            <a:lvl1pPr marL="57150" indent="0">
              <a:buNone/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  <a:lvl2pPr marL="458787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2pPr>
            <a:lvl3pPr marL="917575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3pPr>
            <a:lvl4pPr marL="1366837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4pPr>
            <a:lvl5pPr marL="1824037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296863" y="1219200"/>
            <a:ext cx="3517491" cy="2201863"/>
          </a:xfrm>
        </p:spPr>
        <p:txBody>
          <a:bodyPr/>
          <a:lstStyle>
            <a:lvl1pPr marL="57150" indent="0">
              <a:buNone/>
              <a:defRPr sz="1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61555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6C932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20000"/>
              </a:spcAft>
              <a:defRPr/>
            </a:pPr>
            <a:r>
              <a:rPr lang="en-US" sz="3000" b="0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CAMPBELL</a:t>
            </a:r>
            <a:r>
              <a:rPr lang="en-US" sz="3200" b="1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</a:t>
            </a:r>
            <a:r>
              <a:rPr lang="en-US" sz="34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84" charset="0"/>
                <a:cs typeface="Times New Roman" pitchFamily="84" charset="0"/>
              </a:rPr>
              <a:t>BIOLOGY IN FOCUS</a:t>
            </a:r>
            <a:endParaRPr lang="en-US" sz="1200" b="0" dirty="0" smtClean="0">
              <a:solidFill>
                <a:schemeClr val="tx2">
                  <a:lumMod val="40000"/>
                  <a:lumOff val="60000"/>
                </a:schemeClr>
              </a:solidFill>
              <a:latin typeface="Times New Roman" pitchFamily="84" charset="0"/>
              <a:cs typeface="Times New Roman" pitchFamily="84" charset="0"/>
            </a:endParaRPr>
          </a:p>
        </p:txBody>
      </p:sp>
      <p:sp>
        <p:nvSpPr>
          <p:cNvPr id="12" name="Text Box 35"/>
          <p:cNvSpPr txBox="1">
            <a:spLocks noChangeArrowheads="1"/>
          </p:cNvSpPr>
          <p:nvPr userDrawn="1"/>
        </p:nvSpPr>
        <p:spPr bwMode="auto">
          <a:xfrm>
            <a:off x="0" y="614363"/>
            <a:ext cx="9144000" cy="33855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20000"/>
              </a:spcAft>
              <a:defRPr/>
            </a:pPr>
            <a:r>
              <a:rPr lang="en-US" sz="1600" cap="all" baseline="0" dirty="0" err="1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Urry</a:t>
            </a:r>
            <a:r>
              <a:rPr lang="en-US" sz="1600" cap="all" baseline="0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 •  Cain  •  Wasserman  •  </a:t>
            </a:r>
            <a:r>
              <a:rPr lang="en-US" sz="1600" cap="all" baseline="0" dirty="0" err="1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Minorsky</a:t>
            </a:r>
            <a:r>
              <a:rPr lang="en-US" sz="1600" cap="all" baseline="0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  •  Reece</a:t>
            </a:r>
          </a:p>
        </p:txBody>
      </p:sp>
    </p:spTree>
    <p:extLst>
      <p:ext uri="{BB962C8B-B14F-4D97-AF65-F5344CB8AC3E}">
        <p14:creationId xmlns:p14="http://schemas.microsoft.com/office/powerpoint/2010/main" val="16956503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and 2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42459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182563"/>
            <a:ext cx="8775700" cy="12021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3" y="1550126"/>
            <a:ext cx="8775700" cy="4803049"/>
          </a:xfrm>
        </p:spPr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95745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182563"/>
            <a:ext cx="8775700" cy="1593986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3" y="1915886"/>
            <a:ext cx="8775700" cy="4437289"/>
          </a:xfrm>
        </p:spPr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7516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182562"/>
            <a:ext cx="8775700" cy="1985871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3" y="2307771"/>
            <a:ext cx="8775700" cy="4045404"/>
          </a:xfrm>
        </p:spPr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4193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7049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0649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82563"/>
            <a:ext cx="8775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463" y="1123950"/>
            <a:ext cx="8775700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13716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9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3" r:id="rId3"/>
    <p:sldLayoutId id="2147483704" r:id="rId4"/>
    <p:sldLayoutId id="2147483705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2pPr>
      <a:lvl3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3pPr>
      <a:lvl4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4pPr>
      <a:lvl5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5pPr>
      <a:lvl6pPr marL="9080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6pPr>
      <a:lvl7pPr marL="13652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7pPr>
      <a:lvl8pPr marL="18224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8pPr>
      <a:lvl9pPr marL="22796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9pPr>
    </p:titleStyle>
    <p:bodyStyle>
      <a:lvl1pPr marL="400050" indent="-342900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Arial" charset="0"/>
          <a:ea typeface="+mn-ea"/>
          <a:cs typeface="+mn-cs"/>
        </a:defRPr>
      </a:lvl1pPr>
      <a:lvl2pPr marL="800100" indent="-341313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Arial" charset="0"/>
          <a:ea typeface="+mn-ea"/>
          <a:cs typeface="+mn-cs"/>
        </a:defRPr>
      </a:lvl2pPr>
      <a:lvl3pPr marL="1257300" indent="-339725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charset="0"/>
          <a:ea typeface="+mn-ea"/>
          <a:cs typeface="+mn-cs"/>
        </a:defRPr>
      </a:lvl3pPr>
      <a:lvl4pPr marL="1714500" indent="-347663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tabLst/>
        <a:defRPr sz="2200">
          <a:solidFill>
            <a:schemeClr val="tx1"/>
          </a:solidFill>
          <a:latin typeface="Arial" charset="0"/>
          <a:ea typeface="+mn-ea"/>
          <a:cs typeface="+mn-cs"/>
        </a:defRPr>
      </a:lvl4pPr>
      <a:lvl5pPr marL="2171700" indent="-347663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Arial" charset="0"/>
          <a:ea typeface="+mn-ea"/>
          <a:cs typeface="+mn-cs"/>
        </a:defRPr>
      </a:lvl5pPr>
      <a:lvl6pPr marL="33162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7734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42306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6878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40408" y="3117669"/>
            <a:ext cx="4561792" cy="1732913"/>
          </a:xfrm>
        </p:spPr>
        <p:txBody>
          <a:bodyPr/>
          <a:lstStyle/>
          <a:p>
            <a:pPr eaLnBrk="0" hangingPunct="0"/>
            <a:r>
              <a:rPr lang="en-US" altLang="en-US" smtClean="0">
                <a:latin typeface="Times New Roman" pitchFamily="84" charset="0"/>
              </a:rPr>
              <a:t>Reproduction </a:t>
            </a:r>
            <a:r>
              <a:rPr lang="en-US" altLang="en-US" dirty="0">
                <a:latin typeface="Times New Roman" pitchFamily="84" charset="0"/>
              </a:rPr>
              <a:t/>
            </a:r>
            <a:br>
              <a:rPr lang="en-US" altLang="en-US" dirty="0">
                <a:latin typeface="Times New Roman" pitchFamily="84" charset="0"/>
              </a:rPr>
            </a:br>
            <a:r>
              <a:rPr lang="en-US" altLang="en-US">
                <a:latin typeface="Times New Roman" pitchFamily="84" charset="0"/>
              </a:rPr>
              <a:t>and </a:t>
            </a:r>
            <a:r>
              <a:rPr lang="en-US" altLang="en-US" smtClean="0">
                <a:latin typeface="Times New Roman" pitchFamily="84" charset="0"/>
              </a:rPr>
              <a:t>Development</a:t>
            </a:r>
            <a:endParaRPr lang="en-US" altLang="en-US" dirty="0">
              <a:latin typeface="Times New Roman" pitchFamily="8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Spermatogenesis and oogenesis differ in that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oogenesis produces one haploid cell and spermatogenesis produces four.</a:t>
            </a:r>
          </a:p>
          <a:p>
            <a:r>
              <a:rPr lang="en-US" altLang="en-US" dirty="0" smtClean="0"/>
              <a:t>oogenesis begins at the onset of puberty.</a:t>
            </a:r>
          </a:p>
          <a:p>
            <a:r>
              <a:rPr lang="en-US" altLang="en-US" dirty="0" smtClean="0"/>
              <a:t>spermatogenesis begins in the embryonic </a:t>
            </a:r>
            <a:br>
              <a:rPr lang="en-US" altLang="en-US" dirty="0" smtClean="0"/>
            </a:br>
            <a:r>
              <a:rPr lang="en-US" altLang="en-US" dirty="0" smtClean="0"/>
              <a:t>stage of development.</a:t>
            </a:r>
          </a:p>
          <a:p>
            <a:r>
              <a:rPr lang="en-US" altLang="en-US" dirty="0" smtClean="0"/>
              <a:t>oogenesis produces one ovum and spermatogenesis produces four spermatozoa.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11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Spermatogenesis and oogenesis differ in that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oogenesis produces one haploid cell and spermatogenesis produces four.</a:t>
            </a:r>
          </a:p>
          <a:p>
            <a:r>
              <a:rPr lang="en-US" altLang="en-US" dirty="0" smtClean="0"/>
              <a:t>oogenesis begins at the onset of puberty.</a:t>
            </a:r>
          </a:p>
          <a:p>
            <a:r>
              <a:rPr lang="en-US" altLang="en-US" dirty="0" smtClean="0"/>
              <a:t>spermatogenesis begins in the embryonic </a:t>
            </a:r>
            <a:br>
              <a:rPr lang="en-US" altLang="en-US" dirty="0" smtClean="0"/>
            </a:br>
            <a:r>
              <a:rPr lang="en-US" altLang="en-US" dirty="0" smtClean="0"/>
              <a:t>stage of development.</a:t>
            </a:r>
          </a:p>
          <a:p>
            <a:r>
              <a:rPr lang="en-US" altLang="en-US" b="1" dirty="0" smtClean="0"/>
              <a:t>oogenesis produces one ovum and spermatogenesis produces four spermatozoa.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90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</a:t>
            </a:r>
            <a:r>
              <a:rPr lang="en-US" dirty="0"/>
              <a:t>statements </a:t>
            </a:r>
            <a:r>
              <a:rPr lang="en-US" dirty="0" smtClean="0"/>
              <a:t>regarding </a:t>
            </a:r>
            <a:r>
              <a:rPr lang="en-US" altLang="en-US" dirty="0" smtClean="0"/>
              <a:t>male reproductive anatomy and function </a:t>
            </a:r>
            <a:r>
              <a:rPr lang="en-US" dirty="0" smtClean="0"/>
              <a:t>is </a:t>
            </a:r>
            <a:r>
              <a:rPr lang="en-US" dirty="0"/>
              <a:t>correct</a:t>
            </a:r>
            <a:r>
              <a:rPr lang="en-US" dirty="0" smtClean="0"/>
              <a:t>?</a:t>
            </a:r>
            <a:endParaRPr lang="en-US" alt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scrotum maintains testes temperature about 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r>
              <a:rPr lang="en-US" altLang="en-US" dirty="0" smtClean="0"/>
              <a:t>C below the core body temperature.</a:t>
            </a:r>
          </a:p>
          <a:p>
            <a:r>
              <a:rPr lang="en-US" altLang="en-US" dirty="0" smtClean="0"/>
              <a:t>The prostate gland secretes a milky fluid that contains anticoagulant enzymes and citrate.</a:t>
            </a:r>
          </a:p>
          <a:p>
            <a:r>
              <a:rPr lang="en-US" altLang="en-US" dirty="0" smtClean="0"/>
              <a:t>The ejaculatory duct is where sperm </a:t>
            </a:r>
            <a:r>
              <a:rPr lang="en-US" dirty="0" smtClean="0"/>
              <a:t>mature </a:t>
            </a:r>
            <a:r>
              <a:rPr lang="en-US" altLang="en-US" dirty="0" smtClean="0"/>
              <a:t>and become motile.</a:t>
            </a:r>
          </a:p>
          <a:p>
            <a:r>
              <a:rPr lang="en-US" altLang="en-US" dirty="0" smtClean="0"/>
              <a:t>both A and B</a:t>
            </a:r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8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</a:t>
            </a:r>
            <a:r>
              <a:rPr lang="en-US" dirty="0"/>
              <a:t>statements </a:t>
            </a:r>
            <a:r>
              <a:rPr lang="en-US" dirty="0" smtClean="0"/>
              <a:t>regarding </a:t>
            </a:r>
            <a:r>
              <a:rPr lang="en-US" altLang="en-US" dirty="0" smtClean="0"/>
              <a:t>male reproductive anatomy and function </a:t>
            </a:r>
            <a:r>
              <a:rPr lang="en-US" dirty="0" smtClean="0"/>
              <a:t>is </a:t>
            </a:r>
            <a:r>
              <a:rPr lang="en-US" dirty="0"/>
              <a:t>correct</a:t>
            </a:r>
            <a:r>
              <a:rPr lang="en-US" dirty="0" smtClean="0"/>
              <a:t>?</a:t>
            </a:r>
            <a:endParaRPr lang="en-US" alt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scrotum maintains testes temperature about 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r>
              <a:rPr lang="en-US" altLang="en-US" dirty="0" smtClean="0"/>
              <a:t>C below the core body temperature.</a:t>
            </a:r>
          </a:p>
          <a:p>
            <a:r>
              <a:rPr lang="en-US" altLang="en-US" dirty="0" smtClean="0"/>
              <a:t>The prostate gland secretes a milky fluid that contains anticoagulant enzymes and citrate.</a:t>
            </a:r>
          </a:p>
          <a:p>
            <a:r>
              <a:rPr lang="en-US" altLang="en-US" dirty="0" smtClean="0"/>
              <a:t>The ejaculatory duct is where sperm </a:t>
            </a:r>
            <a:r>
              <a:rPr lang="en-US" dirty="0" smtClean="0"/>
              <a:t>mature </a:t>
            </a:r>
            <a:r>
              <a:rPr lang="en-US" altLang="en-US" dirty="0" smtClean="0"/>
              <a:t>and become motile.</a:t>
            </a:r>
          </a:p>
          <a:p>
            <a:r>
              <a:rPr lang="en-US" altLang="en-US" b="1" dirty="0" smtClean="0"/>
              <a:t>both A and B</a:t>
            </a:r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8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 blood sample taken from a woman in her 40s showing high levels of estrogen, progesterone, </a:t>
            </a:r>
            <a:r>
              <a:rPr lang="en-US" altLang="en-US" dirty="0" err="1" smtClean="0"/>
              <a:t>hCG</a:t>
            </a:r>
            <a:r>
              <a:rPr lang="en-US" altLang="en-US" dirty="0" smtClean="0"/>
              <a:t>, and prolactin suggests that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she will ovulate within one week.</a:t>
            </a:r>
          </a:p>
          <a:p>
            <a:r>
              <a:rPr lang="en-US" altLang="en-US" smtClean="0"/>
              <a:t>she has not been sexually active for several months.</a:t>
            </a:r>
          </a:p>
          <a:p>
            <a:r>
              <a:rPr lang="en-US" altLang="en-US" smtClean="0"/>
              <a:t>she is pregnant.</a:t>
            </a:r>
          </a:p>
          <a:p>
            <a:r>
              <a:rPr lang="en-US" altLang="en-US" smtClean="0"/>
              <a:t>she is undergoing early menopause.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89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 blood sample taken from a woman in her 40s showing high levels of estrogen, progesterone, </a:t>
            </a:r>
            <a:r>
              <a:rPr lang="en-US" altLang="en-US" dirty="0" err="1" smtClean="0"/>
              <a:t>hCG</a:t>
            </a:r>
            <a:r>
              <a:rPr lang="en-US" altLang="en-US" dirty="0" smtClean="0"/>
              <a:t>, and prolactin suggests that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she will ovulate within one week.</a:t>
            </a:r>
          </a:p>
          <a:p>
            <a:r>
              <a:rPr lang="en-US" altLang="en-US" dirty="0" smtClean="0"/>
              <a:t>she has not been sexually active for several months.</a:t>
            </a:r>
          </a:p>
          <a:p>
            <a:r>
              <a:rPr lang="en-US" altLang="en-US" b="1" dirty="0" smtClean="0"/>
              <a:t>she is pregnant.</a:t>
            </a:r>
          </a:p>
          <a:p>
            <a:r>
              <a:rPr lang="en-US" altLang="en-US" dirty="0" smtClean="0"/>
              <a:t>she is undergoing early menopause.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16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 addition to the gonads, what other gland secretes small amounts of sex hormones in mammals?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pituitary gland</a:t>
            </a:r>
          </a:p>
          <a:p>
            <a:r>
              <a:rPr lang="en-US" altLang="en-US" dirty="0" smtClean="0"/>
              <a:t>adrenal gland</a:t>
            </a:r>
          </a:p>
          <a:p>
            <a:r>
              <a:rPr lang="en-US" altLang="en-US" dirty="0" smtClean="0"/>
              <a:t>thyroid gland</a:t>
            </a:r>
          </a:p>
          <a:p>
            <a:r>
              <a:rPr lang="en-US" altLang="en-US" dirty="0"/>
              <a:t>n</a:t>
            </a:r>
            <a:r>
              <a:rPr lang="en-US" altLang="en-US" dirty="0" smtClean="0"/>
              <a:t>one of the above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 addition to the gonads, what other gland secretes small amounts of sex hormones in mammals?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pituitary gland</a:t>
            </a:r>
          </a:p>
          <a:p>
            <a:r>
              <a:rPr lang="en-US" altLang="en-US" b="1" dirty="0" smtClean="0"/>
              <a:t>adrenal gland</a:t>
            </a:r>
          </a:p>
          <a:p>
            <a:r>
              <a:rPr lang="en-US" altLang="en-US" dirty="0" smtClean="0"/>
              <a:t>thyroid gland</a:t>
            </a:r>
          </a:p>
          <a:p>
            <a:r>
              <a:rPr lang="en-US" altLang="en-US" dirty="0"/>
              <a:t>n</a:t>
            </a:r>
            <a:r>
              <a:rPr lang="en-US" altLang="en-US" dirty="0" smtClean="0"/>
              <a:t>one of the above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8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Sex hormone function in reproduction begins at what stage of the life cycle in mammals?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adolescent</a:t>
            </a:r>
          </a:p>
          <a:p>
            <a:r>
              <a:rPr lang="en-US" altLang="en-US" dirty="0" smtClean="0"/>
              <a:t>fetus</a:t>
            </a:r>
          </a:p>
          <a:p>
            <a:r>
              <a:rPr lang="en-US" altLang="en-US" dirty="0" smtClean="0"/>
              <a:t>embryo</a:t>
            </a:r>
          </a:p>
          <a:p>
            <a:r>
              <a:rPr lang="en-US" altLang="en-US" dirty="0" smtClean="0"/>
              <a:t>adult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Sex hormone function in reproduction begins at what stage of the life cycle in mammals?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adolescent</a:t>
            </a:r>
          </a:p>
          <a:p>
            <a:r>
              <a:rPr lang="en-US" altLang="en-US" dirty="0" smtClean="0"/>
              <a:t>fetus</a:t>
            </a:r>
          </a:p>
          <a:p>
            <a:r>
              <a:rPr lang="en-US" altLang="en-US" b="1" dirty="0" smtClean="0"/>
              <a:t>embryo</a:t>
            </a:r>
          </a:p>
          <a:p>
            <a:r>
              <a:rPr lang="en-US" altLang="en-US" dirty="0" smtClean="0"/>
              <a:t>adult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06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Some animals reproduce by asexual mechanisms. Which of the following mechanisms and animals are mismatched?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budding—sea anemones</a:t>
            </a:r>
          </a:p>
          <a:p>
            <a:r>
              <a:rPr lang="en-US" altLang="en-US" dirty="0" smtClean="0"/>
              <a:t>fission</a:t>
            </a:r>
            <a:r>
              <a:rPr lang="en-US" altLang="en-US" dirty="0"/>
              <a:t>—</a:t>
            </a:r>
            <a:r>
              <a:rPr lang="en-US" altLang="en-US" dirty="0" smtClean="0"/>
              <a:t>corals</a:t>
            </a:r>
          </a:p>
          <a:p>
            <a:r>
              <a:rPr lang="en-US" altLang="en-US" dirty="0" smtClean="0"/>
              <a:t>fragmentation and regeneration</a:t>
            </a:r>
            <a:r>
              <a:rPr lang="en-US" altLang="en-US" dirty="0"/>
              <a:t>—</a:t>
            </a:r>
            <a:r>
              <a:rPr lang="en-US" altLang="en-US" dirty="0" smtClean="0"/>
              <a:t>certain annelids</a:t>
            </a:r>
          </a:p>
          <a:p>
            <a:r>
              <a:rPr lang="en-US" altLang="en-US" dirty="0" smtClean="0"/>
              <a:t>none of these</a:t>
            </a:r>
          </a:p>
          <a:p>
            <a:r>
              <a:rPr lang="en-US" altLang="en-US" dirty="0"/>
              <a:t>b</a:t>
            </a:r>
            <a:r>
              <a:rPr lang="en-US" altLang="en-US" dirty="0" smtClean="0"/>
              <a:t>oth A and 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11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phases in the reproductive cycle of the human female is incorrectly matched </a:t>
            </a:r>
            <a:r>
              <a:rPr lang="en-US" dirty="0"/>
              <a:t>with the time period when it </a:t>
            </a:r>
            <a:r>
              <a:rPr lang="en-US" dirty="0" smtClean="0"/>
              <a:t>occurs</a:t>
            </a:r>
            <a:r>
              <a:rPr lang="en-US" altLang="en-US" dirty="0" smtClean="0"/>
              <a:t>?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menstrual </a:t>
            </a:r>
            <a:r>
              <a:rPr lang="en-US" altLang="en-US" dirty="0"/>
              <a:t>flow </a:t>
            </a:r>
            <a:r>
              <a:rPr lang="en-US" altLang="en-US" dirty="0" smtClean="0"/>
              <a:t>phase—0 to 5 days</a:t>
            </a:r>
          </a:p>
          <a:p>
            <a:r>
              <a:rPr lang="en-US" altLang="en-US" dirty="0"/>
              <a:t>secretory </a:t>
            </a:r>
            <a:r>
              <a:rPr lang="en-US" altLang="en-US" dirty="0" smtClean="0"/>
              <a:t>phase—14 </a:t>
            </a:r>
            <a:r>
              <a:rPr lang="en-US" altLang="en-US" dirty="0" smtClean="0"/>
              <a:t>to 21 days</a:t>
            </a:r>
          </a:p>
          <a:p>
            <a:r>
              <a:rPr lang="en-US" altLang="en-US" dirty="0"/>
              <a:t>proliferative </a:t>
            </a:r>
            <a:r>
              <a:rPr lang="en-US" altLang="en-US" dirty="0" smtClean="0"/>
              <a:t>phase—5 to 14 days</a:t>
            </a:r>
          </a:p>
          <a:p>
            <a:r>
              <a:rPr lang="en-US" altLang="en-US" dirty="0"/>
              <a:t>secretory </a:t>
            </a:r>
            <a:r>
              <a:rPr lang="en-US" altLang="en-US" dirty="0" smtClean="0"/>
              <a:t>phase—14 to 28 days</a:t>
            </a:r>
          </a:p>
          <a:p>
            <a:r>
              <a:rPr lang="en-US" altLang="en-US" dirty="0" smtClean="0"/>
              <a:t>ovulation and LH surge—14 to 15 days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35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phases in the reproductive cycle of the human female is incorrectly matched </a:t>
            </a:r>
            <a:r>
              <a:rPr lang="en-US" dirty="0"/>
              <a:t>with the time period when it </a:t>
            </a:r>
            <a:r>
              <a:rPr lang="en-US" dirty="0" smtClean="0"/>
              <a:t>occurs</a:t>
            </a:r>
            <a:r>
              <a:rPr lang="en-US" altLang="en-US" dirty="0" smtClean="0"/>
              <a:t>?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menstrual </a:t>
            </a:r>
            <a:r>
              <a:rPr lang="en-US" altLang="en-US" dirty="0"/>
              <a:t>flow </a:t>
            </a:r>
            <a:r>
              <a:rPr lang="en-US" altLang="en-US" dirty="0" smtClean="0"/>
              <a:t>phase—0 to 5 days</a:t>
            </a:r>
          </a:p>
          <a:p>
            <a:r>
              <a:rPr lang="en-US" altLang="en-US" b="1" dirty="0"/>
              <a:t>secretory </a:t>
            </a:r>
            <a:r>
              <a:rPr lang="en-US" altLang="en-US" b="1" dirty="0" smtClean="0"/>
              <a:t>phase—14 </a:t>
            </a:r>
            <a:r>
              <a:rPr lang="en-US" altLang="en-US" b="1" dirty="0" smtClean="0"/>
              <a:t>to 21 days</a:t>
            </a:r>
          </a:p>
          <a:p>
            <a:r>
              <a:rPr lang="en-US" altLang="en-US" dirty="0"/>
              <a:t>proliferative </a:t>
            </a:r>
            <a:r>
              <a:rPr lang="en-US" altLang="en-US" dirty="0" smtClean="0"/>
              <a:t>phase—5 to 14 days</a:t>
            </a:r>
          </a:p>
          <a:p>
            <a:r>
              <a:rPr lang="en-US" altLang="en-US" dirty="0"/>
              <a:t>secretory </a:t>
            </a:r>
            <a:r>
              <a:rPr lang="en-US" altLang="en-US" dirty="0" smtClean="0"/>
              <a:t>phase—14 to 28 days</a:t>
            </a:r>
          </a:p>
          <a:p>
            <a:r>
              <a:rPr lang="en-US" altLang="en-US" dirty="0" smtClean="0"/>
              <a:t>ovulation and LH surge—14 to 15 days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95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 cleavages immediately after zygote formation, the cell generally skips the G</a:t>
            </a:r>
            <a:r>
              <a:rPr lang="en-US" altLang="en-US" baseline="-25000" dirty="0" smtClean="0"/>
              <a:t>1</a:t>
            </a:r>
            <a:r>
              <a:rPr lang="en-US" altLang="en-US" dirty="0" smtClean="0"/>
              <a:t> and G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portions of the cell cycle because the cell is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not undergoing transcription.</a:t>
            </a:r>
          </a:p>
          <a:p>
            <a:r>
              <a:rPr lang="en-US" altLang="en-US" smtClean="0"/>
              <a:t>not undergoing translation.</a:t>
            </a:r>
          </a:p>
          <a:p>
            <a:r>
              <a:rPr lang="en-US" altLang="en-US" smtClean="0"/>
              <a:t>not undergoing replication.</a:t>
            </a:r>
          </a:p>
          <a:p>
            <a:r>
              <a:rPr lang="en-US" altLang="en-US" smtClean="0"/>
              <a:t>not translating its mother’s RNA.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14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 cleavages immediately after zygote formation, the cell generally skips the G</a:t>
            </a:r>
            <a:r>
              <a:rPr lang="en-US" altLang="en-US" baseline="-25000" dirty="0" smtClean="0"/>
              <a:t>1</a:t>
            </a:r>
            <a:r>
              <a:rPr lang="en-US" altLang="en-US" dirty="0" smtClean="0"/>
              <a:t> and G</a:t>
            </a:r>
            <a:r>
              <a:rPr lang="en-US" altLang="en-US" baseline="-25000" dirty="0" smtClean="0"/>
              <a:t>2</a:t>
            </a:r>
            <a:r>
              <a:rPr lang="en-US" altLang="en-US" dirty="0" smtClean="0"/>
              <a:t> portions of the cell cycle because the cell is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not undergoing transcription.</a:t>
            </a:r>
          </a:p>
          <a:p>
            <a:r>
              <a:rPr lang="en-US" altLang="en-US" dirty="0" smtClean="0"/>
              <a:t>not undergoing translation.</a:t>
            </a:r>
          </a:p>
          <a:p>
            <a:r>
              <a:rPr lang="en-US" altLang="en-US" dirty="0" smtClean="0"/>
              <a:t>not undergoing replication.</a:t>
            </a:r>
          </a:p>
          <a:p>
            <a:r>
              <a:rPr lang="en-US" altLang="en-US" dirty="0" smtClean="0"/>
              <a:t>not translating its mother’s RNA.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23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</a:t>
            </a:r>
            <a:r>
              <a:rPr lang="en-US" altLang="en-US" dirty="0" smtClean="0"/>
              <a:t>formation of the fertilization membrane and the slow block to </a:t>
            </a:r>
            <a:r>
              <a:rPr lang="en-US" altLang="en-US" dirty="0" err="1" smtClean="0"/>
              <a:t>polyspermy</a:t>
            </a:r>
            <a:r>
              <a:rPr lang="en-US" altLang="en-US" dirty="0" smtClean="0"/>
              <a:t> are </a:t>
            </a:r>
            <a:r>
              <a:rPr lang="en-US" altLang="en-US" smtClean="0"/>
              <a:t>dependent on</a:t>
            </a:r>
            <a:endParaRPr lang="en-US" altLang="en-US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entrance of potassium ions into the egg.</a:t>
            </a:r>
          </a:p>
          <a:p>
            <a:r>
              <a:rPr lang="en-US" altLang="en-US" smtClean="0"/>
              <a:t>the departure of sodium ions from the egg.</a:t>
            </a:r>
          </a:p>
          <a:p>
            <a:r>
              <a:rPr lang="en-US" altLang="en-US" smtClean="0"/>
              <a:t>the entrance of calcium ions into the egg.</a:t>
            </a:r>
          </a:p>
          <a:p>
            <a:r>
              <a:rPr lang="en-US" altLang="en-US" smtClean="0"/>
              <a:t>the departure of hydrogen ions from the egg.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8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</a:t>
            </a:r>
            <a:r>
              <a:rPr lang="en-US" altLang="en-US" dirty="0" smtClean="0"/>
              <a:t>formation of the fertilization membrane and the slow block to </a:t>
            </a:r>
            <a:r>
              <a:rPr lang="en-US" altLang="en-US" dirty="0" err="1" smtClean="0"/>
              <a:t>polyspermy</a:t>
            </a:r>
            <a:r>
              <a:rPr lang="en-US" altLang="en-US" dirty="0" smtClean="0"/>
              <a:t> are </a:t>
            </a:r>
            <a:r>
              <a:rPr lang="en-US" altLang="en-US" smtClean="0"/>
              <a:t>dependent on</a:t>
            </a:r>
            <a:endParaRPr lang="en-US" altLang="en-US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entrance of potassium ions into the egg.</a:t>
            </a:r>
          </a:p>
          <a:p>
            <a:r>
              <a:rPr lang="en-US" altLang="en-US" dirty="0" smtClean="0"/>
              <a:t>the departure of sodium ions from the egg.</a:t>
            </a:r>
          </a:p>
          <a:p>
            <a:r>
              <a:rPr lang="en-US" altLang="en-US" b="1" dirty="0" smtClean="0"/>
              <a:t>the entrance of calcium ions into the egg.</a:t>
            </a:r>
          </a:p>
          <a:p>
            <a:r>
              <a:rPr lang="en-US" altLang="en-US" dirty="0" smtClean="0"/>
              <a:t>the departure of hydrogen ions from the egg.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5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Diploidy</a:t>
            </a:r>
            <a:r>
              <a:rPr lang="en-US" altLang="en-US" dirty="0" smtClean="0"/>
              <a:t> is first reestablished following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fertilization.</a:t>
            </a:r>
          </a:p>
          <a:p>
            <a:r>
              <a:rPr lang="en-US" altLang="en-US" smtClean="0"/>
              <a:t>gastrulation.</a:t>
            </a:r>
          </a:p>
          <a:p>
            <a:r>
              <a:rPr lang="en-US" altLang="en-US" smtClean="0"/>
              <a:t>parthenogenesis.</a:t>
            </a:r>
          </a:p>
          <a:p>
            <a:r>
              <a:rPr lang="en-US" altLang="en-US" smtClean="0"/>
              <a:t>organogenesis.</a:t>
            </a:r>
          </a:p>
          <a:p>
            <a:r>
              <a:rPr lang="en-US" altLang="en-US" smtClean="0"/>
              <a:t>ovulation.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95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Diploidy</a:t>
            </a:r>
            <a:r>
              <a:rPr lang="en-US" altLang="en-US" dirty="0" smtClean="0"/>
              <a:t> is first reestablished following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fertilization.</a:t>
            </a:r>
          </a:p>
          <a:p>
            <a:r>
              <a:rPr lang="en-US" altLang="en-US" dirty="0" smtClean="0"/>
              <a:t>gastrulation.</a:t>
            </a:r>
          </a:p>
          <a:p>
            <a:r>
              <a:rPr lang="en-US" altLang="en-US" dirty="0" smtClean="0"/>
              <a:t>parthenogenesis.</a:t>
            </a:r>
          </a:p>
          <a:p>
            <a:r>
              <a:rPr lang="en-US" altLang="en-US" dirty="0" smtClean="0"/>
              <a:t>organogenesis.</a:t>
            </a:r>
          </a:p>
          <a:p>
            <a:r>
              <a:rPr lang="en-US" altLang="en-US" dirty="0" smtClean="0"/>
              <a:t>ovulation.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23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Development must occur in which of the following sequences?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cleavage </a:t>
            </a:r>
            <a:r>
              <a:rPr lang="en-US" altLang="en-US" dirty="0" smtClean="0">
                <a:latin typeface="Times New Roman"/>
                <a:cs typeface="Times New Roman"/>
                <a:sym typeface="Symbol" pitchFamily="84" charset="2"/>
              </a:rPr>
              <a:t>→</a:t>
            </a:r>
            <a:r>
              <a:rPr lang="en-US" altLang="en-US" dirty="0" smtClean="0"/>
              <a:t> blastula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gastrula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morula</a:t>
            </a:r>
            <a:r>
              <a:rPr lang="en-US" altLang="en-US" dirty="0" smtClean="0"/>
              <a:t> </a:t>
            </a:r>
          </a:p>
          <a:p>
            <a:r>
              <a:rPr lang="en-US" altLang="en-US" dirty="0" smtClean="0"/>
              <a:t>cleavage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gastrula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morula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blastula </a:t>
            </a:r>
          </a:p>
          <a:p>
            <a:r>
              <a:rPr lang="en-US" altLang="en-US" dirty="0" smtClean="0"/>
              <a:t>cleavage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morula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blastula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gastrula </a:t>
            </a:r>
          </a:p>
          <a:p>
            <a:r>
              <a:rPr lang="en-US" altLang="en-US" dirty="0" smtClean="0"/>
              <a:t>gastrula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morula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blastula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cleavage </a:t>
            </a:r>
          </a:p>
          <a:p>
            <a:r>
              <a:rPr lang="en-US" altLang="en-US" dirty="0" err="1" smtClean="0"/>
              <a:t>morula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cleavage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gastrula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blastula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35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Development must occur in which of the following sequences?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cleavage </a:t>
            </a:r>
            <a:r>
              <a:rPr lang="en-US" altLang="en-US" dirty="0" smtClean="0">
                <a:latin typeface="Times New Roman"/>
                <a:cs typeface="Times New Roman"/>
                <a:sym typeface="Symbol" pitchFamily="84" charset="2"/>
              </a:rPr>
              <a:t>→</a:t>
            </a:r>
            <a:r>
              <a:rPr lang="en-US" altLang="en-US" dirty="0" smtClean="0"/>
              <a:t> blastula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gastrula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morula</a:t>
            </a:r>
            <a:r>
              <a:rPr lang="en-US" altLang="en-US" dirty="0" smtClean="0"/>
              <a:t> </a:t>
            </a:r>
          </a:p>
          <a:p>
            <a:r>
              <a:rPr lang="en-US" altLang="en-US" dirty="0" smtClean="0"/>
              <a:t>cleavage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gastrula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morula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blastula </a:t>
            </a:r>
          </a:p>
          <a:p>
            <a:r>
              <a:rPr lang="en-US" altLang="en-US" b="1" dirty="0" smtClean="0"/>
              <a:t>cleavage </a:t>
            </a:r>
            <a:r>
              <a:rPr lang="en-US" altLang="en-US" b="1" dirty="0" smtClean="0">
                <a:sym typeface="Symbol" pitchFamily="84" charset="2"/>
              </a:rPr>
              <a:t>→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morula</a:t>
            </a:r>
            <a:r>
              <a:rPr lang="en-US" altLang="en-US" b="1" dirty="0" smtClean="0"/>
              <a:t> </a:t>
            </a:r>
            <a:r>
              <a:rPr lang="en-US" altLang="en-US" b="1" dirty="0" smtClean="0">
                <a:sym typeface="Symbol" pitchFamily="84" charset="2"/>
              </a:rPr>
              <a:t>→</a:t>
            </a:r>
            <a:r>
              <a:rPr lang="en-US" altLang="en-US" b="1" dirty="0" smtClean="0"/>
              <a:t> blastula </a:t>
            </a:r>
            <a:r>
              <a:rPr lang="en-US" altLang="en-US" b="1" dirty="0" smtClean="0">
                <a:sym typeface="Symbol" pitchFamily="84" charset="2"/>
              </a:rPr>
              <a:t>→</a:t>
            </a:r>
            <a:r>
              <a:rPr lang="en-US" altLang="en-US" b="1" dirty="0" smtClean="0"/>
              <a:t> gastrula </a:t>
            </a:r>
          </a:p>
          <a:p>
            <a:r>
              <a:rPr lang="en-US" altLang="en-US" dirty="0" smtClean="0"/>
              <a:t>gastrula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morula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blastula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cleavage </a:t>
            </a:r>
          </a:p>
          <a:p>
            <a:r>
              <a:rPr lang="en-US" altLang="en-US" dirty="0" err="1" smtClean="0"/>
              <a:t>morula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cleavage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gastrula </a:t>
            </a:r>
            <a:r>
              <a:rPr lang="en-US" altLang="en-US" dirty="0" smtClean="0">
                <a:sym typeface="Symbol" pitchFamily="84" charset="2"/>
              </a:rPr>
              <a:t>→</a:t>
            </a:r>
            <a:r>
              <a:rPr lang="en-US" altLang="en-US" dirty="0" smtClean="0"/>
              <a:t> blastula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56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Some animals reproduce by asexual mechanisms. Which of the following mechanisms and animals are mismatched?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budding—sea anemones</a:t>
            </a:r>
          </a:p>
          <a:p>
            <a:r>
              <a:rPr lang="en-US" altLang="en-US" dirty="0" smtClean="0"/>
              <a:t>fission</a:t>
            </a:r>
            <a:r>
              <a:rPr lang="en-US" altLang="en-US" dirty="0"/>
              <a:t>—</a:t>
            </a:r>
            <a:r>
              <a:rPr lang="en-US" altLang="en-US" dirty="0" smtClean="0"/>
              <a:t>corals</a:t>
            </a:r>
          </a:p>
          <a:p>
            <a:r>
              <a:rPr lang="en-US" altLang="en-US" dirty="0" smtClean="0"/>
              <a:t>fragmentation and regeneration</a:t>
            </a:r>
            <a:r>
              <a:rPr lang="en-US" altLang="en-US" dirty="0"/>
              <a:t>—</a:t>
            </a:r>
            <a:r>
              <a:rPr lang="en-US" altLang="en-US" dirty="0" smtClean="0"/>
              <a:t>certain annelids</a:t>
            </a:r>
          </a:p>
          <a:p>
            <a:r>
              <a:rPr lang="en-US" altLang="en-US" dirty="0" smtClean="0"/>
              <a:t>none of these</a:t>
            </a:r>
          </a:p>
          <a:p>
            <a:r>
              <a:rPr lang="en-US" altLang="en-US" b="1" dirty="0"/>
              <a:t>b</a:t>
            </a:r>
            <a:r>
              <a:rPr lang="en-US" altLang="en-US" b="1" dirty="0" smtClean="0"/>
              <a:t>oth A and 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17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 humans, identical twins are produced by the separation of cells during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gastrulation.</a:t>
            </a:r>
          </a:p>
          <a:p>
            <a:r>
              <a:rPr lang="en-US" altLang="en-US" smtClean="0"/>
              <a:t>organogenesis.</a:t>
            </a:r>
          </a:p>
          <a:p>
            <a:r>
              <a:rPr lang="en-US" altLang="en-US" smtClean="0"/>
              <a:t>pattern formation.</a:t>
            </a:r>
          </a:p>
          <a:p>
            <a:r>
              <a:rPr lang="en-US" altLang="en-US" smtClean="0"/>
              <a:t>blastomere cleavage.</a:t>
            </a:r>
          </a:p>
          <a:p>
            <a:r>
              <a:rPr lang="en-US" altLang="en-US" smtClean="0"/>
              <a:t>the development of the notochord.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05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 humans, identical twins are produced by the separation of cells during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gastrulation.</a:t>
            </a:r>
          </a:p>
          <a:p>
            <a:r>
              <a:rPr lang="en-US" altLang="en-US" dirty="0" smtClean="0"/>
              <a:t>organogenesis.</a:t>
            </a:r>
          </a:p>
          <a:p>
            <a:r>
              <a:rPr lang="en-US" altLang="en-US" dirty="0" smtClean="0"/>
              <a:t>pattern formation.</a:t>
            </a:r>
          </a:p>
          <a:p>
            <a:r>
              <a:rPr lang="en-US" altLang="en-US" b="1" dirty="0" err="1" smtClean="0"/>
              <a:t>blastomere</a:t>
            </a:r>
            <a:r>
              <a:rPr lang="en-US" altLang="en-US" b="1" dirty="0" smtClean="0"/>
              <a:t> cleavage.</a:t>
            </a:r>
          </a:p>
          <a:p>
            <a:r>
              <a:rPr lang="en-US" altLang="en-US" dirty="0" smtClean="0"/>
              <a:t>the development of the notochord.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05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The anatomical axis that is largely symmetrical in both frogs and humans is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medial to lateral.</a:t>
            </a:r>
          </a:p>
          <a:p>
            <a:r>
              <a:rPr lang="en-US" altLang="en-US" smtClean="0"/>
              <a:t>dorsal to ventral.</a:t>
            </a:r>
          </a:p>
          <a:p>
            <a:r>
              <a:rPr lang="en-US" altLang="en-US" smtClean="0"/>
              <a:t>anterior to posterior.</a:t>
            </a:r>
          </a:p>
          <a:p>
            <a:r>
              <a:rPr lang="en-US" altLang="en-US" smtClean="0"/>
              <a:t>animal to vegetal.</a:t>
            </a:r>
          </a:p>
          <a:p>
            <a:r>
              <a:rPr lang="en-US" altLang="en-US" smtClean="0"/>
              <a:t>rostral to caudal.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76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The anatomical axis that is largely symmetrical in both frogs and humans is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medial to lateral.</a:t>
            </a:r>
          </a:p>
          <a:p>
            <a:r>
              <a:rPr lang="en-US" altLang="en-US" dirty="0" smtClean="0"/>
              <a:t>dorsal to ventral.</a:t>
            </a:r>
          </a:p>
          <a:p>
            <a:r>
              <a:rPr lang="en-US" altLang="en-US" dirty="0" smtClean="0"/>
              <a:t>anterior to posterior.</a:t>
            </a:r>
          </a:p>
          <a:p>
            <a:r>
              <a:rPr lang="en-US" altLang="en-US" dirty="0" smtClean="0"/>
              <a:t>animal to vegetal.</a:t>
            </a:r>
          </a:p>
          <a:p>
            <a:r>
              <a:rPr lang="en-US" altLang="en-US" dirty="0" smtClean="0"/>
              <a:t>rostral to caudal.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48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contraceptive methods has a very high failure rate?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vasectomy</a:t>
            </a:r>
          </a:p>
          <a:p>
            <a:r>
              <a:rPr lang="en-US" altLang="en-US" dirty="0" smtClean="0"/>
              <a:t>combination of pill and vaginal ring</a:t>
            </a:r>
          </a:p>
          <a:p>
            <a:r>
              <a:rPr lang="en-US" altLang="en-US" dirty="0" smtClean="0"/>
              <a:t>coitus </a:t>
            </a:r>
            <a:r>
              <a:rPr lang="en-US" altLang="en-US" dirty="0" err="1" smtClean="0"/>
              <a:t>interruptus</a:t>
            </a:r>
            <a:endParaRPr lang="en-US" altLang="en-US" dirty="0" smtClean="0"/>
          </a:p>
          <a:p>
            <a:r>
              <a:rPr lang="en-US" altLang="en-US" dirty="0" smtClean="0"/>
              <a:t>spermicide</a:t>
            </a:r>
          </a:p>
          <a:p>
            <a:r>
              <a:rPr lang="en-US" altLang="en-US" dirty="0" smtClean="0"/>
              <a:t>morning-after pill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34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contraceptive methods has a very high failure rate?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vasectomy</a:t>
            </a:r>
          </a:p>
          <a:p>
            <a:r>
              <a:rPr lang="en-US" altLang="en-US" dirty="0" smtClean="0"/>
              <a:t>combination of pill and vaginal ring</a:t>
            </a:r>
          </a:p>
          <a:p>
            <a:r>
              <a:rPr lang="en-US" altLang="en-US" b="1" dirty="0" smtClean="0"/>
              <a:t>coitus </a:t>
            </a:r>
            <a:r>
              <a:rPr lang="en-US" altLang="en-US" b="1" dirty="0" err="1" smtClean="0"/>
              <a:t>interruptus</a:t>
            </a:r>
            <a:endParaRPr lang="en-US" altLang="en-US" b="1" dirty="0" smtClean="0"/>
          </a:p>
          <a:p>
            <a:r>
              <a:rPr lang="en-US" altLang="en-US" dirty="0" smtClean="0"/>
              <a:t>spermicide</a:t>
            </a:r>
          </a:p>
          <a:p>
            <a:r>
              <a:rPr lang="en-US" altLang="en-US" dirty="0" smtClean="0"/>
              <a:t>morning-after pill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58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 advantage of internal fertilization over external fertilization is that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internal fertilization allows animals to reproduce sexually.</a:t>
            </a:r>
          </a:p>
          <a:p>
            <a:r>
              <a:rPr lang="en-US" altLang="en-US" dirty="0" smtClean="0"/>
              <a:t>internal fertilization requires much less expenditure of resources.</a:t>
            </a:r>
          </a:p>
          <a:p>
            <a:r>
              <a:rPr lang="en-US" altLang="en-US" dirty="0" smtClean="0"/>
              <a:t>internal fertilization produces more offspring, ensuring rapid population growth.</a:t>
            </a:r>
          </a:p>
          <a:p>
            <a:r>
              <a:rPr lang="en-US" altLang="en-US" dirty="0" smtClean="0"/>
              <a:t>internal fertilization prevents the drying out of gametes in a dry environment.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70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 advantage of internal fertilization over external fertilization is that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internal fertilization allows animals to reproduce sexually.</a:t>
            </a:r>
          </a:p>
          <a:p>
            <a:r>
              <a:rPr lang="en-US" altLang="en-US" dirty="0" smtClean="0"/>
              <a:t>internal fertilization requires much less expenditure of resources.</a:t>
            </a:r>
          </a:p>
          <a:p>
            <a:r>
              <a:rPr lang="en-US" altLang="en-US" dirty="0" smtClean="0"/>
              <a:t>internal fertilization produces more offspring, ensuring rapid population growth.</a:t>
            </a:r>
          </a:p>
          <a:p>
            <a:r>
              <a:rPr lang="en-US" altLang="en-US" b="1" dirty="0" smtClean="0"/>
              <a:t>internal fertilization prevents the drying out of gametes in a dry environment.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54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If </a:t>
            </a:r>
            <a:r>
              <a:rPr lang="en-US" altLang="en-US" dirty="0" smtClean="0"/>
              <a:t>an invertebrate animal is reproducing by asexual reproduction, how many offspring will be produced in five generations (including the parental generation</a:t>
            </a:r>
            <a:r>
              <a:rPr lang="en-US" altLang="en-US" smtClean="0"/>
              <a:t>)? </a:t>
            </a:r>
            <a:endParaRPr lang="en-US" alt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5</a:t>
            </a:r>
          </a:p>
          <a:p>
            <a:r>
              <a:rPr lang="en-US" altLang="en-US" smtClean="0"/>
              <a:t>8</a:t>
            </a:r>
          </a:p>
          <a:p>
            <a:r>
              <a:rPr lang="en-US" altLang="en-US" smtClean="0"/>
              <a:t>4</a:t>
            </a:r>
          </a:p>
          <a:p>
            <a:r>
              <a:rPr lang="en-US" altLang="en-US" smtClean="0"/>
              <a:t>16</a:t>
            </a:r>
          </a:p>
          <a:p>
            <a:r>
              <a:rPr lang="en-US" altLang="en-US" smtClean="0"/>
              <a:t>32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66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If </a:t>
            </a:r>
            <a:r>
              <a:rPr lang="en-US" altLang="en-US" dirty="0" smtClean="0"/>
              <a:t>an invertebrate animal is reproducing by asexual reproduction, how many offspring will be produced in five generations (including the parental generation</a:t>
            </a:r>
            <a:r>
              <a:rPr lang="en-US" altLang="en-US" smtClean="0"/>
              <a:t>)? </a:t>
            </a:r>
            <a:endParaRPr lang="en-US" alt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5</a:t>
            </a:r>
          </a:p>
          <a:p>
            <a:r>
              <a:rPr lang="en-US" altLang="en-US" dirty="0" smtClean="0"/>
              <a:t>8</a:t>
            </a:r>
          </a:p>
          <a:p>
            <a:r>
              <a:rPr lang="en-US" altLang="en-US" dirty="0" smtClean="0"/>
              <a:t>4</a:t>
            </a:r>
          </a:p>
          <a:p>
            <a:r>
              <a:rPr lang="en-US" altLang="en-US" b="1" dirty="0" smtClean="0"/>
              <a:t>16</a:t>
            </a:r>
          </a:p>
          <a:p>
            <a:r>
              <a:rPr lang="en-US" altLang="en-US" dirty="0" smtClean="0"/>
              <a:t>32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71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 the evolutionary solution for the variation in patterns of sexual reproduction in animals that are stationary or sessile?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</a:t>
            </a:r>
            <a:r>
              <a:rPr lang="en-US" altLang="en-US" dirty="0" smtClean="0"/>
              <a:t>ormones</a:t>
            </a:r>
          </a:p>
          <a:p>
            <a:r>
              <a:rPr lang="en-US" altLang="en-US" dirty="0"/>
              <a:t>h</a:t>
            </a:r>
            <a:r>
              <a:rPr lang="en-US" altLang="en-US" dirty="0" smtClean="0"/>
              <a:t>ermaphroditism</a:t>
            </a:r>
          </a:p>
          <a:p>
            <a:r>
              <a:rPr lang="en-US" altLang="en-US" dirty="0"/>
              <a:t>c</a:t>
            </a:r>
            <a:r>
              <a:rPr lang="en-US" altLang="en-US" dirty="0" smtClean="0"/>
              <a:t>limate change</a:t>
            </a:r>
          </a:p>
          <a:p>
            <a:r>
              <a:rPr lang="en-US" altLang="en-US" dirty="0"/>
              <a:t>a</a:t>
            </a:r>
            <a:r>
              <a:rPr lang="en-US" altLang="en-US" dirty="0" smtClean="0"/>
              <a:t>dequate nutrition</a:t>
            </a:r>
          </a:p>
          <a:p>
            <a:r>
              <a:rPr lang="en-US" altLang="en-US" dirty="0"/>
              <a:t>n</a:t>
            </a:r>
            <a:r>
              <a:rPr lang="en-US" altLang="en-US" dirty="0" smtClean="0"/>
              <a:t>one of these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45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 the evolutionary solution for the variation in patterns of sexual reproduction in animals that are stationary or sessile?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</a:t>
            </a:r>
            <a:r>
              <a:rPr lang="en-US" altLang="en-US" dirty="0" smtClean="0"/>
              <a:t>ormones</a:t>
            </a:r>
          </a:p>
          <a:p>
            <a:r>
              <a:rPr lang="en-US" altLang="en-US" b="1" dirty="0"/>
              <a:t>h</a:t>
            </a:r>
            <a:r>
              <a:rPr lang="en-US" altLang="en-US" b="1" dirty="0" smtClean="0"/>
              <a:t>ermaphroditism</a:t>
            </a:r>
          </a:p>
          <a:p>
            <a:r>
              <a:rPr lang="en-US" altLang="en-US" dirty="0"/>
              <a:t>c</a:t>
            </a:r>
            <a:r>
              <a:rPr lang="en-US" altLang="en-US" dirty="0" smtClean="0"/>
              <a:t>limate change</a:t>
            </a:r>
          </a:p>
          <a:p>
            <a:r>
              <a:rPr lang="en-US" altLang="en-US" dirty="0"/>
              <a:t>a</a:t>
            </a:r>
            <a:r>
              <a:rPr lang="en-US" altLang="en-US" dirty="0" smtClean="0"/>
              <a:t>dequate nutrition</a:t>
            </a:r>
          </a:p>
          <a:p>
            <a:r>
              <a:rPr lang="en-US" altLang="en-US" dirty="0"/>
              <a:t>n</a:t>
            </a:r>
            <a:r>
              <a:rPr lang="en-US" altLang="en-US" dirty="0" smtClean="0"/>
              <a:t>one of these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3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GAMESHOW" val="False"/>
  <p:tag name="PPTVERSION" val="XP"/>
</p:tagLst>
</file>

<file path=ppt/theme/theme1.xml><?xml version="1.0" encoding="utf-8"?>
<a:theme xmlns:a="http://schemas.openxmlformats.org/drawingml/2006/main" name="BIF2e_Clicker_Template">
  <a:themeElements>
    <a:clrScheme name="1_CC4eActiveLectureQuestions 15">
      <a:dk1>
        <a:srgbClr val="000000"/>
      </a:dk1>
      <a:lt1>
        <a:srgbClr val="FFFFFF"/>
      </a:lt1>
      <a:dk2>
        <a:srgbClr val="0060AF"/>
      </a:dk2>
      <a:lt2>
        <a:srgbClr val="000000"/>
      </a:lt2>
      <a:accent1>
        <a:srgbClr val="F7955A"/>
      </a:accent1>
      <a:accent2>
        <a:srgbClr val="009247"/>
      </a:accent2>
      <a:accent3>
        <a:srgbClr val="FFFFFF"/>
      </a:accent3>
      <a:accent4>
        <a:srgbClr val="000000"/>
      </a:accent4>
      <a:accent5>
        <a:srgbClr val="FAC8B5"/>
      </a:accent5>
      <a:accent6>
        <a:srgbClr val="00843F"/>
      </a:accent6>
      <a:hlink>
        <a:srgbClr val="009999"/>
      </a:hlink>
      <a:folHlink>
        <a:srgbClr val="99CC00"/>
      </a:folHlink>
    </a:clrScheme>
    <a:fontScheme name="Custom 2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C4eActiveLectureQuestion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3">
        <a:dk1>
          <a:srgbClr val="000000"/>
        </a:dk1>
        <a:lt1>
          <a:srgbClr val="FFFFFF"/>
        </a:lt1>
        <a:dk2>
          <a:srgbClr val="005472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14">
        <a:dk1>
          <a:srgbClr val="000000"/>
        </a:dk1>
        <a:lt1>
          <a:srgbClr val="FFFFFF"/>
        </a:lt1>
        <a:dk2>
          <a:srgbClr val="333399"/>
        </a:dk2>
        <a:lt2>
          <a:srgbClr val="000000"/>
        </a:lt2>
        <a:accent1>
          <a:srgbClr val="B7DAB8"/>
        </a:accent1>
        <a:accent2>
          <a:srgbClr val="005472"/>
        </a:accent2>
        <a:accent3>
          <a:srgbClr val="FFFFFF"/>
        </a:accent3>
        <a:accent4>
          <a:srgbClr val="000000"/>
        </a:accent4>
        <a:accent5>
          <a:srgbClr val="D8EAD8"/>
        </a:accent5>
        <a:accent6>
          <a:srgbClr val="004B6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15">
        <a:dk1>
          <a:srgbClr val="000000"/>
        </a:dk1>
        <a:lt1>
          <a:srgbClr val="FFFFFF"/>
        </a:lt1>
        <a:dk2>
          <a:srgbClr val="0060AF"/>
        </a:dk2>
        <a:lt2>
          <a:srgbClr val="000000"/>
        </a:lt2>
        <a:accent1>
          <a:srgbClr val="F7955A"/>
        </a:accent1>
        <a:accent2>
          <a:srgbClr val="009247"/>
        </a:accent2>
        <a:accent3>
          <a:srgbClr val="FFFFFF"/>
        </a:accent3>
        <a:accent4>
          <a:srgbClr val="000000"/>
        </a:accent4>
        <a:accent5>
          <a:srgbClr val="FAC8B5"/>
        </a:accent5>
        <a:accent6>
          <a:srgbClr val="00843F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IF2e_Clicker_Template" id="{E27C271B-F905-4E53-9637-7F905E2639B8}" vid="{9B04F184-6B16-4A18-A4BB-2C00D305D9A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BIF2e_Clicker_Template</Template>
  <TotalTime>14323</TotalTime>
  <Words>1806</Words>
  <Application>Microsoft Office PowerPoint</Application>
  <PresentationFormat>On-screen Show (4:3)</PresentationFormat>
  <Paragraphs>276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ＭＳ Ｐゴシック</vt:lpstr>
      <vt:lpstr>Arial</vt:lpstr>
      <vt:lpstr>Symbol</vt:lpstr>
      <vt:lpstr>Times New Roman</vt:lpstr>
      <vt:lpstr>Wingdings</vt:lpstr>
      <vt:lpstr>BIF2e_Clicker_Template</vt:lpstr>
      <vt:lpstr>PowerPoint Presentation</vt:lpstr>
      <vt:lpstr>Some animals reproduce by asexual mechanisms. Which of the following mechanisms and animals are mismatched?</vt:lpstr>
      <vt:lpstr>Some animals reproduce by asexual mechanisms. Which of the following mechanisms and animals are mismatched?</vt:lpstr>
      <vt:lpstr>An advantage of internal fertilization over external fertilization is that</vt:lpstr>
      <vt:lpstr>An advantage of internal fertilization over external fertilization is that</vt:lpstr>
      <vt:lpstr>If an invertebrate animal is reproducing by asexual reproduction, how many offspring will be produced in five generations (including the parental generation)? </vt:lpstr>
      <vt:lpstr>If an invertebrate animal is reproducing by asexual reproduction, how many offspring will be produced in five generations (including the parental generation)? </vt:lpstr>
      <vt:lpstr>Which of the following is the evolutionary solution for the variation in patterns of sexual reproduction in animals that are stationary or sessile?</vt:lpstr>
      <vt:lpstr>Which of the following is the evolutionary solution for the variation in patterns of sexual reproduction in animals that are stationary or sessile?</vt:lpstr>
      <vt:lpstr>Spermatogenesis and oogenesis differ in that</vt:lpstr>
      <vt:lpstr>Spermatogenesis and oogenesis differ in that</vt:lpstr>
      <vt:lpstr>Which of the following statements regarding male reproductive anatomy and function is correct?</vt:lpstr>
      <vt:lpstr>Which of the following statements regarding male reproductive anatomy and function is correct?</vt:lpstr>
      <vt:lpstr>A blood sample taken from a woman in her 40s showing high levels of estrogen, progesterone, hCG, and prolactin suggests that</vt:lpstr>
      <vt:lpstr>A blood sample taken from a woman in her 40s showing high levels of estrogen, progesterone, hCG, and prolactin suggests that</vt:lpstr>
      <vt:lpstr>In addition to the gonads, what other gland secretes small amounts of sex hormones in mammals?</vt:lpstr>
      <vt:lpstr>In addition to the gonads, what other gland secretes small amounts of sex hormones in mammals?</vt:lpstr>
      <vt:lpstr>Sex hormone function in reproduction begins at what stage of the life cycle in mammals?</vt:lpstr>
      <vt:lpstr>Sex hormone function in reproduction begins at what stage of the life cycle in mammals?</vt:lpstr>
      <vt:lpstr>Which of the following phases in the reproductive cycle of the human female is incorrectly matched with the time period when it occurs?</vt:lpstr>
      <vt:lpstr>Which of the following phases in the reproductive cycle of the human female is incorrectly matched with the time period when it occurs?</vt:lpstr>
      <vt:lpstr>In cleavages immediately after zygote formation, the cell generally skips the G1 and G2 portions of the cell cycle because the cell is </vt:lpstr>
      <vt:lpstr>In cleavages immediately after zygote formation, the cell generally skips the G1 and G2 portions of the cell cycle because the cell is </vt:lpstr>
      <vt:lpstr>The formation of the fertilization membrane and the slow block to polyspermy are dependent on</vt:lpstr>
      <vt:lpstr>The formation of the fertilization membrane and the slow block to polyspermy are dependent on</vt:lpstr>
      <vt:lpstr>Diploidy is first reestablished following</vt:lpstr>
      <vt:lpstr>Diploidy is first reestablished following</vt:lpstr>
      <vt:lpstr>Development must occur in which of the following sequences?</vt:lpstr>
      <vt:lpstr>Development must occur in which of the following sequences?</vt:lpstr>
      <vt:lpstr>In humans, identical twins are produced by the separation of cells during</vt:lpstr>
      <vt:lpstr>In humans, identical twins are produced by the separation of cells during</vt:lpstr>
      <vt:lpstr>The anatomical axis that is largely symmetrical in both frogs and humans is</vt:lpstr>
      <vt:lpstr>The anatomical axis that is largely symmetrical in both frogs and humans is</vt:lpstr>
      <vt:lpstr>Which of the following contraceptive methods has a very high failure rate?</vt:lpstr>
      <vt:lpstr>Which of the following contraceptive methods has a very high failure rate?</vt:lpstr>
    </vt:vector>
  </TitlesOfParts>
  <Manager/>
  <Company>Pearson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Christopher Delgado</dc:creator>
  <cp:keywords/>
  <dc:description/>
  <cp:lastModifiedBy>Jennifer Hastings</cp:lastModifiedBy>
  <cp:revision>932</cp:revision>
  <cp:lastPrinted>2005-03-24T12:52:04Z</cp:lastPrinted>
  <dcterms:created xsi:type="dcterms:W3CDTF">2010-10-31T21:38:30Z</dcterms:created>
  <dcterms:modified xsi:type="dcterms:W3CDTF">2015-11-24T15:56:26Z</dcterms:modified>
  <cp:category/>
</cp:coreProperties>
</file>