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8" r:id="rId1"/>
  </p:sldMasterIdLst>
  <p:notesMasterIdLst>
    <p:notesMasterId r:id="rId53"/>
  </p:notesMasterIdLst>
  <p:handoutMasterIdLst>
    <p:handoutMasterId r:id="rId54"/>
  </p:handoutMasterIdLst>
  <p:sldIdLst>
    <p:sldId id="359" r:id="rId2"/>
    <p:sldId id="317" r:id="rId3"/>
    <p:sldId id="318" r:id="rId4"/>
    <p:sldId id="297" r:id="rId5"/>
    <p:sldId id="308" r:id="rId6"/>
    <p:sldId id="298" r:id="rId7"/>
    <p:sldId id="319" r:id="rId8"/>
    <p:sldId id="299" r:id="rId9"/>
    <p:sldId id="320" r:id="rId10"/>
    <p:sldId id="306" r:id="rId11"/>
    <p:sldId id="321" r:id="rId12"/>
    <p:sldId id="301" r:id="rId13"/>
    <p:sldId id="322" r:id="rId14"/>
    <p:sldId id="302" r:id="rId15"/>
    <p:sldId id="323" r:id="rId16"/>
    <p:sldId id="303" r:id="rId17"/>
    <p:sldId id="324" r:id="rId18"/>
    <p:sldId id="305" r:id="rId19"/>
    <p:sldId id="325" r:id="rId20"/>
    <p:sldId id="326" r:id="rId21"/>
    <p:sldId id="360" r:id="rId22"/>
    <p:sldId id="328" r:id="rId23"/>
    <p:sldId id="361" r:id="rId24"/>
    <p:sldId id="329" r:id="rId25"/>
    <p:sldId id="362" r:id="rId26"/>
    <p:sldId id="332" r:id="rId27"/>
    <p:sldId id="363" r:id="rId28"/>
    <p:sldId id="334" r:id="rId29"/>
    <p:sldId id="376" r:id="rId30"/>
    <p:sldId id="336" r:id="rId31"/>
    <p:sldId id="365" r:id="rId32"/>
    <p:sldId id="338" r:id="rId33"/>
    <p:sldId id="366" r:id="rId34"/>
    <p:sldId id="340" r:id="rId35"/>
    <p:sldId id="367" r:id="rId36"/>
    <p:sldId id="342" r:id="rId37"/>
    <p:sldId id="368" r:id="rId38"/>
    <p:sldId id="344" r:id="rId39"/>
    <p:sldId id="369" r:id="rId40"/>
    <p:sldId id="346" r:id="rId41"/>
    <p:sldId id="370" r:id="rId42"/>
    <p:sldId id="348" r:id="rId43"/>
    <p:sldId id="371" r:id="rId44"/>
    <p:sldId id="350" r:id="rId45"/>
    <p:sldId id="372" r:id="rId46"/>
    <p:sldId id="353" r:id="rId47"/>
    <p:sldId id="373" r:id="rId48"/>
    <p:sldId id="355" r:id="rId49"/>
    <p:sldId id="374" r:id="rId50"/>
    <p:sldId id="357" r:id="rId51"/>
    <p:sldId id="375" r:id="rId52"/>
  </p:sldIdLst>
  <p:sldSz cx="9144000" cy="6858000" type="screen4x3"/>
  <p:notesSz cx="6858000" cy="9144000"/>
  <p:custDataLst>
    <p:tags r:id="rId55"/>
  </p:custDataLst>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5"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209"/>
    <a:srgbClr val="990066"/>
    <a:srgbClr val="0051A2"/>
    <a:srgbClr val="9D0016"/>
    <a:srgbClr val="F9E33B"/>
    <a:srgbClr val="ABA49A"/>
    <a:srgbClr val="F6C932"/>
    <a:srgbClr val="4747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82" autoAdjust="0"/>
    <p:restoredTop sz="80796" autoAdjust="0"/>
  </p:normalViewPr>
  <p:slideViewPr>
    <p:cSldViewPr snapToGrid="0">
      <p:cViewPr varScale="1">
        <p:scale>
          <a:sx n="88" d="100"/>
          <a:sy n="88" d="100"/>
        </p:scale>
        <p:origin x="21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032" y="-48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2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4628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250F4C01-04A6-4224-BA79-280EE4A08F45}" type="slidenum">
              <a:rPr lang="en-US" altLang="en-US"/>
              <a:pPr/>
              <a:t>‹#›</a:t>
            </a:fld>
            <a:endParaRPr lang="en-US" altLang="en-US"/>
          </a:p>
        </p:txBody>
      </p:sp>
    </p:spTree>
    <p:extLst>
      <p:ext uri="{BB962C8B-B14F-4D97-AF65-F5344CB8AC3E}">
        <p14:creationId xmlns:p14="http://schemas.microsoft.com/office/powerpoint/2010/main" val="3131255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8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8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F41C6CE0-6459-4002-B0FC-B0226444FE77}" type="slidenum">
              <a:rPr lang="en-US" altLang="en-US"/>
              <a:pPr/>
              <a:t>‹#›</a:t>
            </a:fld>
            <a:endParaRPr lang="en-US" altLang="en-US"/>
          </a:p>
        </p:txBody>
      </p:sp>
    </p:spTree>
    <p:extLst>
      <p:ext uri="{BB962C8B-B14F-4D97-AF65-F5344CB8AC3E}">
        <p14:creationId xmlns:p14="http://schemas.microsoft.com/office/powerpoint/2010/main" val="1710571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302104A2-1E56-41D0-B8C1-BFBFC578AC96}" type="slidenum">
              <a:rPr lang="en-US" altLang="en-US"/>
              <a:pPr algn="r">
                <a:spcBef>
                  <a:spcPct val="0"/>
                </a:spcBef>
              </a:pPr>
              <a:t>2</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C. This question relates to Concept 6.1. Discuss examples of how creating local order leads to waste heat, such as cutting and stacking firewood leading to the worker sweating.</a:t>
            </a:r>
          </a:p>
        </p:txBody>
      </p:sp>
    </p:spTree>
    <p:extLst>
      <p:ext uri="{BB962C8B-B14F-4D97-AF65-F5344CB8AC3E}">
        <p14:creationId xmlns:p14="http://schemas.microsoft.com/office/powerpoint/2010/main" val="2186914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5780DA15-BAB6-42D1-9F6B-02E0FC342902}" type="slidenum">
              <a:rPr lang="en-US" altLang="en-US"/>
              <a:pPr algn="r">
                <a:spcBef>
                  <a:spcPct val="0"/>
                </a:spcBef>
              </a:pPr>
              <a:t>11</a:t>
            </a:fld>
            <a:endParaRPr lang="en-US" alt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i="0"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454077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D4C9F6CC-E730-4BC1-806C-0457B3DBCFA4}" type="slidenum">
              <a:rPr lang="en-US" altLang="en-US"/>
              <a:pPr algn="r">
                <a:spcBef>
                  <a:spcPct val="0"/>
                </a:spcBef>
              </a:pPr>
              <a:t>12</a:t>
            </a:fld>
            <a:endParaRPr lang="en-US"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A. Discuss what would happen if the reaction was fast outside living cells, such as in a sugar bowl (that is, sucrose), but also oxidized slowly without enzymes, for instance, or in the blood. See Concept 6.2.</a:t>
            </a:r>
          </a:p>
        </p:txBody>
      </p:sp>
    </p:spTree>
    <p:extLst>
      <p:ext uri="{BB962C8B-B14F-4D97-AF65-F5344CB8AC3E}">
        <p14:creationId xmlns:p14="http://schemas.microsoft.com/office/powerpoint/2010/main" val="1118314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AB8BDEF8-4B9C-4C85-B116-C8DFFC0E289F}" type="slidenum">
              <a:rPr lang="en-US" altLang="en-US"/>
              <a:pPr algn="r">
                <a:spcBef>
                  <a:spcPct val="0"/>
                </a:spcBef>
              </a:pPr>
              <a:t>13</a:t>
            </a:fld>
            <a:endParaRPr lang="en-US" alt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284504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64934BC5-9FDA-48DF-AAFC-087773E4D198}" type="slidenum">
              <a:rPr lang="en-US" altLang="en-US"/>
              <a:pPr algn="r">
                <a:spcBef>
                  <a:spcPct val="0"/>
                </a:spcBef>
              </a:pPr>
              <a:t>14</a:t>
            </a:fld>
            <a:endParaRPr lang="en-US"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ea typeface="ＭＳ Ｐゴシック" panose="020B0600070205080204" pitchFamily="34" charset="-128"/>
              </a:rPr>
              <a:t>Answer: B. Enzymes speed reactions by making transition states appear at lower temperatures. Even a very spontaneous reaction might be slow without some catalyst, such as an enzyme, to help it move faster. See Concept 6.4.</a:t>
            </a:r>
          </a:p>
        </p:txBody>
      </p:sp>
    </p:spTree>
    <p:extLst>
      <p:ext uri="{BB962C8B-B14F-4D97-AF65-F5344CB8AC3E}">
        <p14:creationId xmlns:p14="http://schemas.microsoft.com/office/powerpoint/2010/main" val="3369961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509BFAE5-2A6B-4841-909B-304A24A19FF6}" type="slidenum">
              <a:rPr lang="en-US" altLang="en-US"/>
              <a:pPr algn="r">
                <a:spcBef>
                  <a:spcPct val="0"/>
                </a:spcBef>
              </a:pPr>
              <a:t>15</a:t>
            </a:fld>
            <a:endParaRPr lang="en-US" alt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465742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E9BFF7AD-619A-4B41-8054-99A486B6C21F}" type="slidenum">
              <a:rPr lang="en-US" altLang="en-US"/>
              <a:pPr algn="r">
                <a:spcBef>
                  <a:spcPct val="0"/>
                </a:spcBef>
              </a:pPr>
              <a:t>16</a:t>
            </a:fld>
            <a:endParaRPr lang="en-US"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C. The energetic difference between reactants and products does not change with the presence of a catalyst, as described in Concept 6.4. Discuss examples of important energy-releasing biological reactions.</a:t>
            </a:r>
          </a:p>
        </p:txBody>
      </p:sp>
    </p:spTree>
    <p:extLst>
      <p:ext uri="{BB962C8B-B14F-4D97-AF65-F5344CB8AC3E}">
        <p14:creationId xmlns:p14="http://schemas.microsoft.com/office/powerpoint/2010/main" val="736741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80EDB5CA-BA05-4FD9-A97C-9FA5F40CE895}" type="slidenum">
              <a:rPr lang="en-US" altLang="en-US"/>
              <a:pPr algn="r">
                <a:spcBef>
                  <a:spcPct val="0"/>
                </a:spcBef>
              </a:pPr>
              <a:t>17</a:t>
            </a:fld>
            <a:endParaRPr lang="en-US"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833006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1FF3BA96-5972-4C65-9AE8-CB3C3FBB0D4F}" type="slidenum">
              <a:rPr lang="en-US" altLang="en-US"/>
              <a:pPr algn="r">
                <a:spcBef>
                  <a:spcPct val="0"/>
                </a:spcBef>
              </a:pPr>
              <a:t>18</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A. Competitive inhibitors keep the real substrate from entering the active site, as discussed in Concept 6.4. Discuss an analogy in which a cab is an enzyme, you are a substrate, and another </a:t>
            </a:r>
            <a:r>
              <a:rPr lang="en-US" altLang="en-US" dirty="0" err="1" smtClean="0">
                <a:latin typeface="Times New Roman" panose="02020603050405020304" pitchFamily="18" charset="0"/>
                <a:ea typeface="ＭＳ Ｐゴシック" panose="020B0600070205080204" pitchFamily="34" charset="-128"/>
              </a:rPr>
              <a:t>traveller</a:t>
            </a:r>
            <a:r>
              <a:rPr lang="en-US" altLang="en-US" dirty="0" smtClean="0">
                <a:latin typeface="Times New Roman" panose="02020603050405020304" pitchFamily="18" charset="0"/>
                <a:ea typeface="ＭＳ Ｐゴシック" panose="020B0600070205080204" pitchFamily="34" charset="-128"/>
              </a:rPr>
              <a:t> is an inhibitor.</a:t>
            </a:r>
          </a:p>
          <a:p>
            <a:endParaRPr lang="en-US" altLang="en-US" dirty="0" smtClean="0">
              <a:latin typeface="Times New Roman" panose="02020603050405020304" pitchFamily="18" charset="0"/>
              <a:ea typeface="ＭＳ Ｐゴシック" panose="020B0600070205080204" pitchFamily="34" charset="-128"/>
            </a:endParaRPr>
          </a:p>
          <a:p>
            <a:r>
              <a:rPr lang="en-US" altLang="en-US" dirty="0" smtClean="0">
                <a:latin typeface="Times New Roman" panose="02020603050405020304" pitchFamily="18" charset="0"/>
                <a:ea typeface="ＭＳ Ｐゴシック" panose="020B0600070205080204" pitchFamily="34" charset="-128"/>
              </a:rPr>
              <a:t>Copeland et al. Mechanism of selective inhibition of the inducible isoform of prostaglandin G/H synthase, Proceedings of the National Academy of Sciences 91:11202–11206 (1994).</a:t>
            </a:r>
          </a:p>
        </p:txBody>
      </p:sp>
    </p:spTree>
    <p:extLst>
      <p:ext uri="{BB962C8B-B14F-4D97-AF65-F5344CB8AC3E}">
        <p14:creationId xmlns:p14="http://schemas.microsoft.com/office/powerpoint/2010/main" val="3674517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4F5874F9-0229-4309-96EB-70041552FFED}" type="slidenum">
              <a:rPr lang="en-US" altLang="en-US"/>
              <a:pPr algn="r">
                <a:spcBef>
                  <a:spcPct val="0"/>
                </a:spcBef>
              </a:pPr>
              <a:t>19</a:t>
            </a:fld>
            <a:endParaRPr lang="en-US"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a:p>
            <a:r>
              <a:rPr lang="en-US" altLang="en-US" dirty="0" smtClean="0">
                <a:latin typeface="Times New Roman" panose="02020603050405020304" pitchFamily="18" charset="0"/>
                <a:ea typeface="ＭＳ Ｐゴシック" panose="020B0600070205080204" pitchFamily="34" charset="-128"/>
              </a:rPr>
              <a:t>Copeland et al. Mechanism of selective inhibition of the inducible isoform of prostaglandin G/H synthase, Proceedings of the National Academy of Sciences 91:11202–11206 (1994).</a:t>
            </a:r>
          </a:p>
        </p:txBody>
      </p:sp>
    </p:spTree>
    <p:extLst>
      <p:ext uri="{BB962C8B-B14F-4D97-AF65-F5344CB8AC3E}">
        <p14:creationId xmlns:p14="http://schemas.microsoft.com/office/powerpoint/2010/main" val="3132593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B. Thermal energy is heat energy and would counteract the cold. The other forms of energy could be useful, but not as immediately as thermal energy. Compare with the answer if the question were “If you were being chased by a cheetah… .” See Concept 6.1.</a:t>
            </a:r>
          </a:p>
        </p:txBody>
      </p:sp>
    </p:spTree>
    <p:extLst>
      <p:ext uri="{BB962C8B-B14F-4D97-AF65-F5344CB8AC3E}">
        <p14:creationId xmlns:p14="http://schemas.microsoft.com/office/powerpoint/2010/main" val="3231498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71689A69-F02B-4075-AEC4-082CE1E55985}" type="slidenum">
              <a:rPr lang="en-US" altLang="en-US"/>
              <a:pPr algn="r">
                <a:spcBef>
                  <a:spcPct val="0"/>
                </a:spcBef>
              </a:pPr>
              <a:t>3</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41776637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321802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ea typeface="ＭＳ Ｐゴシック" panose="020B0600070205080204" pitchFamily="34" charset="-128"/>
              </a:rPr>
              <a:t>Answer: B. The workers are using energy to build something up. See Concept 6.3.</a:t>
            </a:r>
          </a:p>
        </p:txBody>
      </p:sp>
    </p:spTree>
    <p:extLst>
      <p:ext uri="{BB962C8B-B14F-4D97-AF65-F5344CB8AC3E}">
        <p14:creationId xmlns:p14="http://schemas.microsoft.com/office/powerpoint/2010/main" val="27416893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3085042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ea typeface="ＭＳ Ｐゴシック" panose="020B0600070205080204" pitchFamily="34" charset="-128"/>
              </a:rPr>
              <a:t>Answer: E. Discuss what forms of energy are involved. See Concept 6.1.</a:t>
            </a:r>
          </a:p>
        </p:txBody>
      </p:sp>
    </p:spTree>
    <p:extLst>
      <p:ext uri="{BB962C8B-B14F-4D97-AF65-F5344CB8AC3E}">
        <p14:creationId xmlns:p14="http://schemas.microsoft.com/office/powerpoint/2010/main" val="2873180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681817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ea typeface="ＭＳ Ｐゴシック" panose="020B0600070205080204" pitchFamily="34" charset="-128"/>
              </a:rPr>
              <a:t>Answer: C. ATP powers almost all reactions in cells for which energy is input at some point. See Concept 6.3.</a:t>
            </a:r>
          </a:p>
        </p:txBody>
      </p:sp>
    </p:spTree>
    <p:extLst>
      <p:ext uri="{BB962C8B-B14F-4D97-AF65-F5344CB8AC3E}">
        <p14:creationId xmlns:p14="http://schemas.microsoft.com/office/powerpoint/2010/main" val="3739294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ea typeface="ＭＳ Ｐゴシック" panose="020B0600070205080204" pitchFamily="34" charset="-128"/>
              </a:rPr>
              <a:t>Answer: C. ATP powers almost all reactions in cells for which energy is input at some point. See Concept 6.3.</a:t>
            </a:r>
          </a:p>
        </p:txBody>
      </p:sp>
    </p:spTree>
    <p:extLst>
      <p:ext uri="{BB962C8B-B14F-4D97-AF65-F5344CB8AC3E}">
        <p14:creationId xmlns:p14="http://schemas.microsoft.com/office/powerpoint/2010/main" val="34595145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ea typeface="ＭＳ Ｐゴシック" panose="020B0600070205080204" pitchFamily="34" charset="-128"/>
              </a:rPr>
              <a:t>Answer: D. As shown in Concept 6.4, transition states are very short lived, involving higher-energy, strained versions of reactants.</a:t>
            </a:r>
          </a:p>
        </p:txBody>
      </p:sp>
    </p:spTree>
    <p:extLst>
      <p:ext uri="{BB962C8B-B14F-4D97-AF65-F5344CB8AC3E}">
        <p14:creationId xmlns:p14="http://schemas.microsoft.com/office/powerpoint/2010/main" val="35577841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146547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D. As discussed in Concept 6.4, enzymes are catalysts that help reactants reach the transition state with less thermal energy.</a:t>
            </a:r>
          </a:p>
        </p:txBody>
      </p:sp>
    </p:spTree>
    <p:extLst>
      <p:ext uri="{BB962C8B-B14F-4D97-AF65-F5344CB8AC3E}">
        <p14:creationId xmlns:p14="http://schemas.microsoft.com/office/powerpoint/2010/main" val="4042661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402E6EDA-22E3-443A-A25E-C7BB62F49585}" type="slidenum">
              <a:rPr lang="en-US" altLang="en-US"/>
              <a:pPr algn="r">
                <a:spcBef>
                  <a:spcPct val="0"/>
                </a:spcBef>
              </a:pPr>
              <a:t>4</a:t>
            </a:fld>
            <a:endParaRPr lang="en-US" alt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A. See Concept 6.1. Entropy involves an increase in disorder, such as an increase in the number of chemicals from reactants to products. Discuss other examples of high entropy, such as increasingly messy desks.</a:t>
            </a:r>
          </a:p>
        </p:txBody>
      </p:sp>
    </p:spTree>
    <p:extLst>
      <p:ext uri="{BB962C8B-B14F-4D97-AF65-F5344CB8AC3E}">
        <p14:creationId xmlns:p14="http://schemas.microsoft.com/office/powerpoint/2010/main" val="467703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8028815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B. As discussed in Concept 6.4, enzymes must maintain their shape to function, and that proper shape is lost at </a:t>
            </a:r>
            <a:r>
              <a:rPr lang="en-US" altLang="en-US" dirty="0" err="1" smtClean="0">
                <a:latin typeface="Times New Roman" panose="02020603050405020304" pitchFamily="18" charset="0"/>
                <a:ea typeface="ＭＳ Ｐゴシック" panose="020B0600070205080204" pitchFamily="34" charset="-128"/>
              </a:rPr>
              <a:t>nonoptimal</a:t>
            </a:r>
            <a:r>
              <a:rPr lang="en-US" altLang="en-US" dirty="0" smtClean="0">
                <a:latin typeface="Times New Roman" panose="02020603050405020304" pitchFamily="18" charset="0"/>
                <a:ea typeface="ＭＳ Ｐゴシック" panose="020B0600070205080204" pitchFamily="34" charset="-128"/>
              </a:rPr>
              <a:t> temperatures. Discuss using a house key before and after melting it as an analogy.</a:t>
            </a:r>
          </a:p>
        </p:txBody>
      </p:sp>
    </p:spTree>
    <p:extLst>
      <p:ext uri="{BB962C8B-B14F-4D97-AF65-F5344CB8AC3E}">
        <p14:creationId xmlns:p14="http://schemas.microsoft.com/office/powerpoint/2010/main" val="11107811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264286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A. See Concept 6.4. Proteins, including enzymes, work well at a particular pH, and lose their shape and function away from that </a:t>
            </a:r>
            <a:r>
              <a:rPr lang="en-US" altLang="en-US" dirty="0" err="1" smtClean="0">
                <a:latin typeface="Times New Roman" panose="02020603050405020304" pitchFamily="18" charset="0"/>
                <a:ea typeface="ＭＳ Ｐゴシック" panose="020B0600070205080204" pitchFamily="34" charset="-128"/>
              </a:rPr>
              <a:t>pH.</a:t>
            </a:r>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3221130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4806169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A. See Concept 6.5. Cooperativity occurs when enzymes with multiple identical subunits work faster per subunit when all are binding substrate. Discuss how hemoglobin, though not an enzyme, also displays this property.</a:t>
            </a:r>
          </a:p>
        </p:txBody>
      </p:sp>
    </p:spTree>
    <p:extLst>
      <p:ext uri="{BB962C8B-B14F-4D97-AF65-F5344CB8AC3E}">
        <p14:creationId xmlns:p14="http://schemas.microsoft.com/office/powerpoint/2010/main" val="30665369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8572960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D. See Concept 6.5. Feedback inhibition occurs when a product inhibits the enzyme that produced it to prevent excessive concentrations of the product from building up.</a:t>
            </a:r>
          </a:p>
        </p:txBody>
      </p:sp>
    </p:spTree>
    <p:extLst>
      <p:ext uri="{BB962C8B-B14F-4D97-AF65-F5344CB8AC3E}">
        <p14:creationId xmlns:p14="http://schemas.microsoft.com/office/powerpoint/2010/main" val="12742011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9232070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ea typeface="ＭＳ Ｐゴシック" panose="020B0600070205080204" pitchFamily="34" charset="-128"/>
              </a:rPr>
              <a:t>Answer: D. See Concepts 6.4 and 6.5. Cofactors and coenzymes work with an enzyme as part of its functional structure to make it fully functional. Use an analogy of a car with and without its ignition key to help explain.</a:t>
            </a:r>
          </a:p>
        </p:txBody>
      </p:sp>
    </p:spTree>
    <p:extLst>
      <p:ext uri="{BB962C8B-B14F-4D97-AF65-F5344CB8AC3E}">
        <p14:creationId xmlns:p14="http://schemas.microsoft.com/office/powerpoint/2010/main" val="2565323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72D60FD9-57B3-49D4-973B-6DB91DE1F3EA}" type="slidenum">
              <a:rPr lang="en-US" altLang="en-US"/>
              <a:pPr algn="r">
                <a:spcBef>
                  <a:spcPct val="0"/>
                </a:spcBef>
              </a:pPr>
              <a:t>5</a:t>
            </a:fld>
            <a:endParaRPr lang="en-US" alt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4740870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3562678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ea typeface="ＭＳ Ｐゴシック" panose="020B0600070205080204" pitchFamily="34" charset="-128"/>
              </a:rPr>
              <a:t>Answer: E. See Concepts 6.4. The optimal temperature for an enzyme is generally close to the temperature at which it normally works.</a:t>
            </a:r>
          </a:p>
        </p:txBody>
      </p:sp>
    </p:spTree>
    <p:extLst>
      <p:ext uri="{BB962C8B-B14F-4D97-AF65-F5344CB8AC3E}">
        <p14:creationId xmlns:p14="http://schemas.microsoft.com/office/powerpoint/2010/main" val="15626373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2344085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anose="02020603050405020304" pitchFamily="18" charset="0"/>
                <a:ea typeface="ＭＳ Ｐゴシック" panose="020B0600070205080204" pitchFamily="34" charset="-128"/>
              </a:rPr>
              <a:t>Answer: B. See Concepts 6.4. When two hands shake, the shape of the hands alters for better fit.</a:t>
            </a:r>
          </a:p>
        </p:txBody>
      </p:sp>
    </p:spTree>
    <p:extLst>
      <p:ext uri="{BB962C8B-B14F-4D97-AF65-F5344CB8AC3E}">
        <p14:creationId xmlns:p14="http://schemas.microsoft.com/office/powerpoint/2010/main" val="34510880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0743059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C. See Concept 6.1. While generating order (A, B, D, E.) creates disorder someplace else, C most clearly shows disorder.</a:t>
            </a:r>
          </a:p>
        </p:txBody>
      </p:sp>
    </p:spTree>
    <p:extLst>
      <p:ext uri="{BB962C8B-B14F-4D97-AF65-F5344CB8AC3E}">
        <p14:creationId xmlns:p14="http://schemas.microsoft.com/office/powerpoint/2010/main" val="354136806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57796138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B. See Concepts 6.2 and 6.3. ATP is coupled to nonspontaneous reactions to make the reactions</a:t>
            </a:r>
            <a:r>
              <a:rPr lang="en-US" altLang="en-US" baseline="0" dirty="0" smtClean="0">
                <a:latin typeface="Times New Roman" panose="02020603050405020304" pitchFamily="18" charset="0"/>
                <a:ea typeface="ＭＳ Ｐゴシック" panose="020B0600070205080204" pitchFamily="34" charset="-128"/>
              </a:rPr>
              <a:t> </a:t>
            </a:r>
            <a:r>
              <a:rPr lang="en-US" altLang="en-US" dirty="0" smtClean="0">
                <a:latin typeface="Times New Roman" panose="02020603050405020304" pitchFamily="18" charset="0"/>
                <a:ea typeface="ＭＳ Ｐゴシック" panose="020B0600070205080204" pitchFamily="34" charset="-128"/>
              </a:rPr>
              <a:t>move forward for the life of the cell.</a:t>
            </a:r>
          </a:p>
        </p:txBody>
      </p:sp>
    </p:spTree>
    <p:extLst>
      <p:ext uri="{BB962C8B-B14F-4D97-AF65-F5344CB8AC3E}">
        <p14:creationId xmlns:p14="http://schemas.microsoft.com/office/powerpoint/2010/main" val="37852154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424065855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D. See Concepts 6.2 and 6.3. Exergonic reactions are spontaneous because they release free energy and increase entropy. ATP production could be the result of such a process, but not in most cases.</a:t>
            </a:r>
          </a:p>
        </p:txBody>
      </p:sp>
    </p:spTree>
    <p:extLst>
      <p:ext uri="{BB962C8B-B14F-4D97-AF65-F5344CB8AC3E}">
        <p14:creationId xmlns:p14="http://schemas.microsoft.com/office/powerpoint/2010/main" val="4159308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9B5A7BA3-BE8C-46FA-8362-A1E571DBC81F}" type="slidenum">
              <a:rPr lang="en-US" altLang="en-US"/>
              <a:pPr algn="r">
                <a:spcBef>
                  <a:spcPct val="0"/>
                </a:spcBef>
              </a:pPr>
              <a:t>6</a:t>
            </a:fld>
            <a:endParaRPr lang="en-US"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B. This question relates to Concept 6.2. At equilibrium, the free-energy change is zero, and no work can be done. A cell at equilibrium is dead!</a:t>
            </a:r>
          </a:p>
        </p:txBody>
      </p:sp>
    </p:spTree>
    <p:extLst>
      <p:ext uri="{BB962C8B-B14F-4D97-AF65-F5344CB8AC3E}">
        <p14:creationId xmlns:p14="http://schemas.microsoft.com/office/powerpoint/2010/main" val="149479321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87262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809CD442-B9DC-4B21-8160-7025E281BA25}" type="slidenum">
              <a:rPr lang="en-US" altLang="en-US"/>
              <a:pPr algn="r">
                <a:spcBef>
                  <a:spcPct val="0"/>
                </a:spcBef>
              </a:pPr>
              <a:t>7</a:t>
            </a:fld>
            <a:endParaRPr lang="en-US"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555728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8DF632EF-BD62-4F22-AD56-2FE277E25B87}" type="slidenum">
              <a:rPr lang="en-US" altLang="en-US"/>
              <a:pPr algn="r">
                <a:spcBef>
                  <a:spcPct val="0"/>
                </a:spcBef>
              </a:pPr>
              <a:t>8</a:t>
            </a:fld>
            <a:endParaRPr lang="en-US" alt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E. This question relates to Concepts 6.2 and 6.3. The free-energy change in a reaction tells if it will occur, but not the velocity with which it will occur.</a:t>
            </a:r>
          </a:p>
        </p:txBody>
      </p:sp>
    </p:spTree>
    <p:extLst>
      <p:ext uri="{BB962C8B-B14F-4D97-AF65-F5344CB8AC3E}">
        <p14:creationId xmlns:p14="http://schemas.microsoft.com/office/powerpoint/2010/main" val="3248000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252AF1C7-24EC-4FDE-8CA8-1C905F970864}" type="slidenum">
              <a:rPr lang="en-US" altLang="en-US"/>
              <a:pPr algn="r">
                <a:spcBef>
                  <a:spcPct val="0"/>
                </a:spcBef>
              </a:pPr>
              <a:t>9</a:t>
            </a:fld>
            <a:endParaRPr lang="en-US" alt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91333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fld id="{A820484E-9DDA-4F5A-9D2F-39E531209F84}" type="slidenum">
              <a:rPr lang="en-US" altLang="en-US"/>
              <a:pPr algn="r">
                <a:spcBef>
                  <a:spcPct val="0"/>
                </a:spcBef>
              </a:pPr>
              <a:t>10</a:t>
            </a:fld>
            <a:endParaRPr lang="en-US"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anose="02020603050405020304" pitchFamily="18" charset="0"/>
                <a:ea typeface="ＭＳ Ｐゴシック" panose="020B0600070205080204" pitchFamily="34" charset="-128"/>
              </a:rPr>
              <a:t>Answer: A. See Concept 6.2. The abundant energy in food can be released, leading to a large, negative </a:t>
            </a:r>
            <a:r>
              <a:rPr lang="en-US" altLang="en-US" dirty="0" smtClean="0">
                <a:latin typeface="Times New Roman" panose="02020603050405020304" pitchFamily="18" charset="0"/>
                <a:ea typeface="ＭＳ Ｐゴシック" panose="020B0600070205080204" pitchFamily="34" charset="-128"/>
                <a:cs typeface="Times New Roman" panose="02020603050405020304" pitchFamily="18" charset="0"/>
                <a:sym typeface="Symbol" panose="05050102010706020507" pitchFamily="18" charset="2"/>
              </a:rPr>
              <a:t></a:t>
            </a:r>
            <a:r>
              <a:rPr lang="en-US" altLang="en-US" i="1" dirty="0" smtClean="0">
                <a:latin typeface="Times New Roman" panose="02020603050405020304" pitchFamily="18" charset="0"/>
                <a:ea typeface="ＭＳ Ｐゴシック" panose="020B0600070205080204" pitchFamily="34" charset="-128"/>
              </a:rPr>
              <a:t>G </a:t>
            </a:r>
            <a:r>
              <a:rPr lang="en-US" altLang="en-US" i="0" dirty="0" smtClean="0">
                <a:latin typeface="Times New Roman" panose="02020603050405020304" pitchFamily="18" charset="0"/>
                <a:ea typeface="ＭＳ Ｐゴシック" panose="020B0600070205080204" pitchFamily="34" charset="-128"/>
              </a:rPr>
              <a:t>to provide the driving force for the breakdown reactions.</a:t>
            </a:r>
          </a:p>
        </p:txBody>
      </p:sp>
    </p:spTree>
    <p:extLst>
      <p:ext uri="{BB962C8B-B14F-4D97-AF65-F5344CB8AC3E}">
        <p14:creationId xmlns:p14="http://schemas.microsoft.com/office/powerpoint/2010/main" val="10160443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 b="29966"/>
          <a:stretch/>
        </p:blipFill>
        <p:spPr>
          <a:xfrm>
            <a:off x="0" y="1006891"/>
            <a:ext cx="9144000" cy="5308183"/>
          </a:xfrm>
          <a:prstGeom prst="rect">
            <a:avLst/>
          </a:prstGeom>
        </p:spPr>
      </p:pic>
      <p:sp>
        <p:nvSpPr>
          <p:cNvPr id="5" name="TextBox 4"/>
          <p:cNvSpPr txBox="1">
            <a:spLocks noChangeArrowheads="1"/>
          </p:cNvSpPr>
          <p:nvPr/>
        </p:nvSpPr>
        <p:spPr bwMode="auto">
          <a:xfrm>
            <a:off x="0" y="0"/>
            <a:ext cx="9144000" cy="615553"/>
          </a:xfrm>
          <a:prstGeom prst="rect">
            <a:avLst/>
          </a:prstGeom>
          <a:solidFill>
            <a:schemeClr val="tx1"/>
          </a:solidFill>
          <a:ln>
            <a:noFill/>
          </a:ln>
          <a:extLst>
            <a:ext uri="{91240B29-F687-4F45-9708-019B960494DF}">
              <a14:hiddenLine xmlns:a14="http://schemas.microsoft.com/office/drawing/2010/main" w="9525">
                <a:solidFill>
                  <a:srgbClr val="F6C932"/>
                </a:solidFill>
                <a:miter lim="800000"/>
                <a:headEnd/>
                <a:tailEnd/>
              </a14:hiddenLine>
            </a:ext>
          </a:extLst>
        </p:spPr>
        <p:txBody>
          <a:bodyPr>
            <a:spAutoFit/>
          </a:bodyP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3000" b="0" dirty="0" smtClean="0">
                <a:solidFill>
                  <a:srgbClr val="ABA49A"/>
                </a:solidFill>
                <a:latin typeface="Times New Roman" pitchFamily="84" charset="0"/>
                <a:cs typeface="Times New Roman" pitchFamily="84" charset="0"/>
              </a:rPr>
              <a:t>CAMPBELL</a:t>
            </a:r>
            <a:r>
              <a:rPr lang="en-US" sz="3200" b="1" dirty="0" smtClean="0">
                <a:solidFill>
                  <a:srgbClr val="ABA49A"/>
                </a:solidFill>
                <a:latin typeface="Times New Roman" pitchFamily="84" charset="0"/>
                <a:cs typeface="Times New Roman" pitchFamily="84" charset="0"/>
              </a:rPr>
              <a:t> </a:t>
            </a:r>
            <a:r>
              <a:rPr lang="en-US" sz="2800" b="1" dirty="0" smtClean="0">
                <a:solidFill>
                  <a:srgbClr val="ABA49A"/>
                </a:solidFill>
                <a:latin typeface="Times New Roman" pitchFamily="84" charset="0"/>
                <a:cs typeface="Times New Roman" pitchFamily="84" charset="0"/>
              </a:rPr>
              <a:t> </a:t>
            </a:r>
            <a:r>
              <a:rPr lang="en-US" sz="3400" b="0" dirty="0" smtClean="0">
                <a:solidFill>
                  <a:schemeClr val="tx2">
                    <a:lumMod val="40000"/>
                    <a:lumOff val="60000"/>
                  </a:schemeClr>
                </a:solidFill>
                <a:latin typeface="Times New Roman" pitchFamily="84" charset="0"/>
                <a:cs typeface="Times New Roman" pitchFamily="84" charset="0"/>
              </a:rPr>
              <a:t>BIOLOGY IN FOCUS</a:t>
            </a:r>
            <a:endParaRPr lang="en-US" sz="1200" b="0" dirty="0" smtClean="0">
              <a:solidFill>
                <a:schemeClr val="tx2">
                  <a:lumMod val="40000"/>
                  <a:lumOff val="60000"/>
                </a:schemeClr>
              </a:solidFill>
              <a:latin typeface="Times New Roman" pitchFamily="84" charset="0"/>
              <a:cs typeface="Times New Roman" pitchFamily="84" charset="0"/>
            </a:endParaRPr>
          </a:p>
        </p:txBody>
      </p:sp>
      <p:sp>
        <p:nvSpPr>
          <p:cNvPr id="6" name="Text Box 14"/>
          <p:cNvSpPr txBox="1">
            <a:spLocks noChangeArrowheads="1"/>
          </p:cNvSpPr>
          <p:nvPr/>
        </p:nvSpPr>
        <p:spPr bwMode="auto">
          <a:xfrm>
            <a:off x="0" y="6315075"/>
            <a:ext cx="9144000" cy="539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spcBef>
                <a:spcPct val="50000"/>
              </a:spcBef>
              <a:defRPr/>
            </a:pPr>
            <a:r>
              <a:rPr lang="en-US" sz="900" dirty="0" smtClean="0">
                <a:solidFill>
                  <a:schemeClr val="bg1"/>
                </a:solidFill>
              </a:rPr>
              <a:t>     © 2016 Pearson Education, Inc.</a:t>
            </a:r>
            <a:endParaRPr lang="en-US" dirty="0" smtClean="0">
              <a:solidFill>
                <a:schemeClr val="bg1"/>
              </a:solidFill>
            </a:endParaRPr>
          </a:p>
        </p:txBody>
      </p:sp>
      <p:sp>
        <p:nvSpPr>
          <p:cNvPr id="7" name="Text Box 35"/>
          <p:cNvSpPr txBox="1">
            <a:spLocks noChangeArrowheads="1"/>
          </p:cNvSpPr>
          <p:nvPr/>
        </p:nvSpPr>
        <p:spPr bwMode="auto">
          <a:xfrm>
            <a:off x="0" y="614363"/>
            <a:ext cx="9144000" cy="33855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1600" cap="all" baseline="0" dirty="0" err="1" smtClean="0">
                <a:solidFill>
                  <a:srgbClr val="ABA49A"/>
                </a:solidFill>
                <a:latin typeface="Times New Roman" pitchFamily="84" charset="0"/>
                <a:cs typeface="Times New Roman" pitchFamily="84" charset="0"/>
              </a:rPr>
              <a:t>Urry</a:t>
            </a:r>
            <a:r>
              <a:rPr lang="en-US" sz="1600" cap="all" baseline="0" dirty="0" smtClean="0">
                <a:solidFill>
                  <a:srgbClr val="ABA49A"/>
                </a:solidFill>
                <a:latin typeface="Times New Roman" pitchFamily="84" charset="0"/>
                <a:cs typeface="Times New Roman" pitchFamily="84" charset="0"/>
              </a:rPr>
              <a:t>  •  Cain  •  Wasserman  •  </a:t>
            </a:r>
            <a:r>
              <a:rPr lang="en-US" sz="1600" cap="all" baseline="0" dirty="0" err="1" smtClean="0">
                <a:solidFill>
                  <a:srgbClr val="ABA49A"/>
                </a:solidFill>
                <a:latin typeface="Times New Roman" pitchFamily="84" charset="0"/>
                <a:cs typeface="Times New Roman" pitchFamily="84" charset="0"/>
              </a:rPr>
              <a:t>Minorsky</a:t>
            </a:r>
            <a:r>
              <a:rPr lang="en-US" sz="1600" cap="all" baseline="0" dirty="0" smtClean="0">
                <a:solidFill>
                  <a:srgbClr val="ABA49A"/>
                </a:solidFill>
                <a:latin typeface="Times New Roman" pitchFamily="84" charset="0"/>
                <a:cs typeface="Times New Roman" pitchFamily="84" charset="0"/>
              </a:rPr>
              <a:t>   •  Reece</a:t>
            </a:r>
          </a:p>
        </p:txBody>
      </p:sp>
      <p:sp>
        <p:nvSpPr>
          <p:cNvPr id="8" name="Text Box 6"/>
          <p:cNvSpPr txBox="1">
            <a:spLocks noChangeArrowheads="1"/>
          </p:cNvSpPr>
          <p:nvPr/>
        </p:nvSpPr>
        <p:spPr bwMode="auto">
          <a:xfrm>
            <a:off x="149047" y="5146766"/>
            <a:ext cx="5381625" cy="1093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defRPr/>
            </a:pPr>
            <a:r>
              <a:rPr lang="en-US" sz="1400" b="1" dirty="0" smtClean="0">
                <a:solidFill>
                  <a:schemeClr val="bg1"/>
                </a:solidFill>
                <a:effectLst>
                  <a:outerShdw blurRad="38100" dist="38100" dir="2700000" algn="tl">
                    <a:srgbClr val="000000">
                      <a:alpha val="43137"/>
                    </a:srgbClr>
                  </a:outerShdw>
                </a:effectLst>
              </a:rPr>
              <a:t>Questions prepared</a:t>
            </a:r>
            <a:r>
              <a:rPr lang="en-US" sz="1400" b="1" baseline="0" dirty="0" smtClean="0">
                <a:solidFill>
                  <a:schemeClr val="bg1"/>
                </a:solidFill>
                <a:effectLst>
                  <a:outerShdw blurRad="38100" dist="38100" dir="2700000" algn="tl">
                    <a:srgbClr val="000000">
                      <a:alpha val="43137"/>
                    </a:srgbClr>
                  </a:outerShdw>
                </a:effectLst>
              </a:rPr>
              <a:t> </a:t>
            </a:r>
            <a:r>
              <a:rPr lang="en-US" sz="1400" b="1" dirty="0" smtClean="0">
                <a:solidFill>
                  <a:schemeClr val="bg1"/>
                </a:solidFill>
                <a:effectLst>
                  <a:outerShdw blurRad="38100" dist="38100" dir="2700000" algn="tl">
                    <a:srgbClr val="000000">
                      <a:alpha val="43137"/>
                    </a:srgbClr>
                  </a:outerShdw>
                </a:effectLst>
              </a:rPr>
              <a:t>by </a:t>
            </a:r>
          </a:p>
          <a:p>
            <a:pPr algn="l">
              <a:defRPr/>
            </a:pPr>
            <a:r>
              <a:rPr lang="en-US" sz="1400" b="1" dirty="0" smtClean="0">
                <a:solidFill>
                  <a:schemeClr val="bg1"/>
                </a:solidFill>
                <a:effectLst>
                  <a:outerShdw blurRad="38100" dist="38100" dir="2700000" algn="tl">
                    <a:srgbClr val="000000">
                      <a:alpha val="43137"/>
                    </a:srgbClr>
                  </a:outerShdw>
                </a:effectLst>
              </a:rPr>
              <a:t>Douglas </a:t>
            </a:r>
            <a:r>
              <a:rPr lang="en-US" sz="1400" b="1" dirty="0" err="1" smtClean="0">
                <a:solidFill>
                  <a:schemeClr val="bg1"/>
                </a:solidFill>
                <a:effectLst>
                  <a:outerShdw blurRad="38100" dist="38100" dir="2700000" algn="tl">
                    <a:srgbClr val="000000">
                      <a:alpha val="43137"/>
                    </a:srgbClr>
                  </a:outerShdw>
                </a:effectLst>
              </a:rPr>
              <a:t>Darnowski</a:t>
            </a:r>
            <a:r>
              <a:rPr lang="en-US" sz="1400" b="1" dirty="0" smtClean="0">
                <a:solidFill>
                  <a:schemeClr val="bg1"/>
                </a:solidFill>
                <a:effectLst>
                  <a:outerShdw blurRad="38100" dist="38100" dir="2700000" algn="tl">
                    <a:srgbClr val="000000">
                      <a:alpha val="43137"/>
                    </a:srgbClr>
                  </a:outerShdw>
                </a:effectLst>
              </a:rPr>
              <a:t>, Indiana University Southeast</a:t>
            </a:r>
          </a:p>
          <a:p>
            <a:pPr algn="l">
              <a:defRPr/>
            </a:pPr>
            <a:r>
              <a:rPr lang="en-US" sz="1400" b="1" dirty="0" smtClean="0">
                <a:solidFill>
                  <a:schemeClr val="bg1"/>
                </a:solidFill>
                <a:effectLst>
                  <a:outerShdw blurRad="38100" dist="38100" dir="2700000" algn="tl">
                    <a:srgbClr val="000000">
                      <a:alpha val="43137"/>
                    </a:srgbClr>
                  </a:outerShdw>
                </a:effectLst>
              </a:rPr>
              <a:t>James </a:t>
            </a:r>
            <a:r>
              <a:rPr lang="en-US" sz="1400" b="1" dirty="0" err="1" smtClean="0">
                <a:solidFill>
                  <a:schemeClr val="bg1"/>
                </a:solidFill>
                <a:effectLst>
                  <a:outerShdw blurRad="38100" dist="38100" dir="2700000" algn="tl">
                    <a:srgbClr val="000000">
                      <a:alpha val="43137"/>
                    </a:srgbClr>
                  </a:outerShdw>
                </a:effectLst>
              </a:rPr>
              <a:t>Langeland</a:t>
            </a:r>
            <a:r>
              <a:rPr lang="en-US" sz="1400" b="1" dirty="0" smtClean="0">
                <a:solidFill>
                  <a:schemeClr val="bg1"/>
                </a:solidFill>
                <a:effectLst>
                  <a:outerShdw blurRad="38100" dist="38100" dir="2700000" algn="tl">
                    <a:srgbClr val="000000">
                      <a:alpha val="43137"/>
                    </a:srgbClr>
                  </a:outerShdw>
                </a:effectLst>
              </a:rPr>
              <a:t>, Kalamazoo</a:t>
            </a:r>
            <a:r>
              <a:rPr lang="en-US" sz="1400" b="1" baseline="0" dirty="0" smtClean="0">
                <a:solidFill>
                  <a:schemeClr val="bg1"/>
                </a:solidFill>
                <a:effectLst>
                  <a:outerShdw blurRad="38100" dist="38100" dir="2700000" algn="tl">
                    <a:srgbClr val="000000">
                      <a:alpha val="43137"/>
                    </a:srgbClr>
                  </a:outerShdw>
                </a:effectLst>
              </a:rPr>
              <a:t> College</a:t>
            </a:r>
          </a:p>
          <a:p>
            <a:pPr algn="l">
              <a:defRPr/>
            </a:pPr>
            <a:r>
              <a:rPr lang="en-US" sz="1400" b="1" baseline="0" dirty="0" err="1" smtClean="0">
                <a:solidFill>
                  <a:schemeClr val="bg1"/>
                </a:solidFill>
                <a:effectLst>
                  <a:outerShdw blurRad="38100" dist="38100" dir="2700000" algn="tl">
                    <a:srgbClr val="000000">
                      <a:alpha val="43137"/>
                    </a:srgbClr>
                  </a:outerShdw>
                </a:effectLst>
              </a:rPr>
              <a:t>Murty</a:t>
            </a:r>
            <a:r>
              <a:rPr lang="en-US" sz="1400" b="1" baseline="0" dirty="0" smtClean="0">
                <a:solidFill>
                  <a:schemeClr val="bg1"/>
                </a:solidFill>
                <a:effectLst>
                  <a:outerShdw blurRad="38100" dist="38100" dir="2700000" algn="tl">
                    <a:srgbClr val="000000">
                      <a:alpha val="43137"/>
                    </a:srgbClr>
                  </a:outerShdw>
                </a:effectLst>
              </a:rPr>
              <a:t> S. </a:t>
            </a:r>
            <a:r>
              <a:rPr lang="en-US" sz="1400" b="1" baseline="0" dirty="0" err="1" smtClean="0">
                <a:solidFill>
                  <a:schemeClr val="bg1"/>
                </a:solidFill>
                <a:effectLst>
                  <a:outerShdw blurRad="38100" dist="38100" dir="2700000" algn="tl">
                    <a:srgbClr val="000000">
                      <a:alpha val="43137"/>
                    </a:srgbClr>
                  </a:outerShdw>
                </a:effectLst>
              </a:rPr>
              <a:t>Kambhampati</a:t>
            </a:r>
            <a:r>
              <a:rPr lang="en-US" sz="1400" b="1" baseline="0" dirty="0" smtClean="0">
                <a:solidFill>
                  <a:schemeClr val="bg1"/>
                </a:solidFill>
                <a:effectLst>
                  <a:outerShdw blurRad="38100" dist="38100" dir="2700000" algn="tl">
                    <a:srgbClr val="000000">
                      <a:alpha val="43137"/>
                    </a:srgbClr>
                  </a:outerShdw>
                </a:effectLst>
              </a:rPr>
              <a:t>, Southern University at New Orleans</a:t>
            </a:r>
          </a:p>
          <a:p>
            <a:pPr algn="l">
              <a:defRPr/>
            </a:pPr>
            <a:r>
              <a:rPr lang="en-US" sz="1400" b="1" baseline="0" dirty="0" smtClean="0">
                <a:solidFill>
                  <a:schemeClr val="bg1"/>
                </a:solidFill>
                <a:effectLst>
                  <a:outerShdw blurRad="38100" dist="38100" dir="2700000" algn="tl">
                    <a:srgbClr val="000000">
                      <a:alpha val="43137"/>
                    </a:srgbClr>
                  </a:outerShdw>
                </a:effectLst>
              </a:rPr>
              <a:t>Roberta </a:t>
            </a:r>
            <a:r>
              <a:rPr lang="en-US" sz="1400" b="1" baseline="0" dirty="0" err="1" smtClean="0">
                <a:solidFill>
                  <a:schemeClr val="bg1"/>
                </a:solidFill>
                <a:effectLst>
                  <a:outerShdw blurRad="38100" dist="38100" dir="2700000" algn="tl">
                    <a:srgbClr val="000000">
                      <a:alpha val="43137"/>
                    </a:srgbClr>
                  </a:outerShdw>
                </a:effectLst>
              </a:rPr>
              <a:t>Batorsky</a:t>
            </a:r>
            <a:r>
              <a:rPr lang="en-US" sz="1400" b="1" baseline="0" dirty="0" smtClean="0">
                <a:solidFill>
                  <a:schemeClr val="bg1"/>
                </a:solidFill>
                <a:effectLst>
                  <a:outerShdw blurRad="38100" dist="38100" dir="2700000" algn="tl">
                    <a:srgbClr val="000000">
                      <a:alpha val="43137"/>
                    </a:srgbClr>
                  </a:outerShdw>
                </a:effectLst>
              </a:rPr>
              <a:t>, Temple University</a:t>
            </a:r>
            <a:r>
              <a:rPr lang="en-US" sz="1400" b="1" dirty="0" smtClean="0">
                <a:solidFill>
                  <a:schemeClr val="bg1"/>
                </a:solidFill>
                <a:effectLst>
                  <a:outerShdw blurRad="38100" dist="38100" dir="2700000" algn="tl">
                    <a:srgbClr val="000000">
                      <a:alpha val="43137"/>
                    </a:srgbClr>
                  </a:outerShdw>
                </a:effectLst>
              </a:rPr>
              <a:t> </a:t>
            </a:r>
          </a:p>
        </p:txBody>
      </p:sp>
      <p:sp>
        <p:nvSpPr>
          <p:cNvPr id="3" name="TextBox 2"/>
          <p:cNvSpPr txBox="1"/>
          <p:nvPr/>
        </p:nvSpPr>
        <p:spPr>
          <a:xfrm>
            <a:off x="6953250" y="6400284"/>
            <a:ext cx="2101857" cy="369332"/>
          </a:xfrm>
          <a:prstGeom prst="rect">
            <a:avLst/>
          </a:prstGeom>
          <a:noFill/>
        </p:spPr>
        <p:txBody>
          <a:bodyPr wrap="none" rtlCol="0">
            <a:spAutoFit/>
          </a:bodyPr>
          <a:lstStyle/>
          <a:p>
            <a:pPr algn="r"/>
            <a:r>
              <a:rPr lang="en-US" sz="1800" dirty="0" smtClean="0">
                <a:solidFill>
                  <a:schemeClr val="tx2">
                    <a:lumMod val="40000"/>
                    <a:lumOff val="60000"/>
                  </a:schemeClr>
                </a:solidFill>
                <a:latin typeface="+mj-lt"/>
              </a:rPr>
              <a:t>SECOND EDITION</a:t>
            </a:r>
            <a:endParaRPr lang="en-US" sz="1800" dirty="0">
              <a:solidFill>
                <a:schemeClr val="tx2">
                  <a:lumMod val="40000"/>
                  <a:lumOff val="60000"/>
                </a:schemeClr>
              </a:solidFill>
              <a:latin typeface="+mj-lt"/>
            </a:endParaRPr>
          </a:p>
        </p:txBody>
      </p:sp>
      <p:sp>
        <p:nvSpPr>
          <p:cNvPr id="11" name="Text Placeholder 10"/>
          <p:cNvSpPr>
            <a:spLocks noGrp="1"/>
          </p:cNvSpPr>
          <p:nvPr>
            <p:ph type="body" sz="quarter" idx="11"/>
          </p:nvPr>
        </p:nvSpPr>
        <p:spPr>
          <a:xfrm>
            <a:off x="340408" y="3117669"/>
            <a:ext cx="4310062" cy="1732913"/>
          </a:xfrm>
        </p:spPr>
        <p:txBody>
          <a:bodyPr/>
          <a:lstStyle>
            <a:lvl1pPr marL="57150" indent="0">
              <a:buNone/>
              <a:defRPr sz="4000" b="1">
                <a:solidFill>
                  <a:schemeClr val="bg1"/>
                </a:solidFill>
                <a:effectLst>
                  <a:outerShdw blurRad="38100" dist="38100" dir="2700000" algn="tl">
                    <a:srgbClr val="000000">
                      <a:alpha val="43137"/>
                    </a:srgbClr>
                  </a:outerShdw>
                </a:effectLst>
                <a:latin typeface="+mj-lt"/>
              </a:defRPr>
            </a:lvl1pPr>
            <a:lvl2pPr marL="458787" indent="0">
              <a:buNone/>
              <a:defRPr sz="4000" b="1">
                <a:effectLst>
                  <a:outerShdw blurRad="38100" dist="38100" dir="2700000" algn="tl">
                    <a:srgbClr val="000000">
                      <a:alpha val="43137"/>
                    </a:srgbClr>
                  </a:outerShdw>
                </a:effectLst>
                <a:latin typeface="+mj-lt"/>
              </a:defRPr>
            </a:lvl2pPr>
            <a:lvl3pPr marL="917575" indent="0">
              <a:buNone/>
              <a:defRPr sz="4000" b="1">
                <a:effectLst>
                  <a:outerShdw blurRad="38100" dist="38100" dir="2700000" algn="tl">
                    <a:srgbClr val="000000">
                      <a:alpha val="43137"/>
                    </a:srgbClr>
                  </a:outerShdw>
                </a:effectLst>
                <a:latin typeface="+mj-lt"/>
              </a:defRPr>
            </a:lvl3pPr>
            <a:lvl4pPr marL="1366837" indent="0">
              <a:buNone/>
              <a:defRPr sz="4000" b="1">
                <a:effectLst>
                  <a:outerShdw blurRad="38100" dist="38100" dir="2700000" algn="tl">
                    <a:srgbClr val="000000">
                      <a:alpha val="43137"/>
                    </a:srgbClr>
                  </a:outerShdw>
                </a:effectLst>
                <a:latin typeface="+mj-lt"/>
              </a:defRPr>
            </a:lvl4pPr>
            <a:lvl5pPr marL="1824037" indent="0">
              <a:buNone/>
              <a:defRPr sz="4000" b="1">
                <a:effectLst>
                  <a:outerShdw blurRad="38100" dist="38100" dir="2700000" algn="tl">
                    <a:srgbClr val="000000">
                      <a:alpha val="43137"/>
                    </a:srgbClr>
                  </a:outerShdw>
                </a:effectLst>
                <a:latin typeface="+mj-lt"/>
              </a:defRPr>
            </a:lvl5pPr>
          </a:lstStyle>
          <a:p>
            <a:pPr lvl="0"/>
            <a:r>
              <a:rPr lang="en-US" smtClean="0"/>
              <a:t>Click to edit Master text styles</a:t>
            </a:r>
          </a:p>
        </p:txBody>
      </p:sp>
      <p:sp>
        <p:nvSpPr>
          <p:cNvPr id="13" name="Text Placeholder 12"/>
          <p:cNvSpPr>
            <a:spLocks noGrp="1"/>
          </p:cNvSpPr>
          <p:nvPr>
            <p:ph type="body" sz="quarter" idx="12"/>
          </p:nvPr>
        </p:nvSpPr>
        <p:spPr>
          <a:xfrm>
            <a:off x="296863" y="1219200"/>
            <a:ext cx="3517491" cy="2201863"/>
          </a:xfrm>
        </p:spPr>
        <p:txBody>
          <a:bodyPr/>
          <a:lstStyle>
            <a:lvl1pPr marL="57150" indent="0">
              <a:buNone/>
              <a:defRPr sz="12000">
                <a:solidFill>
                  <a:schemeClr val="bg1"/>
                </a:solidFill>
                <a:effectLst>
                  <a:outerShdw blurRad="38100" dist="38100" dir="2700000" algn="tl">
                    <a:srgbClr val="000000">
                      <a:alpha val="43137"/>
                    </a:srgbClr>
                  </a:outerShdw>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169565033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and 2 lin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42459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2021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550126"/>
            <a:ext cx="8775700" cy="480304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189574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593986"/>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915886"/>
            <a:ext cx="8775700" cy="443728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67516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2"/>
            <a:ext cx="8775700" cy="1985871"/>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2307771"/>
            <a:ext cx="8775700" cy="4045404"/>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14193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4" name="Straight Connector 3"/>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387049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3" name="Straight Connector 2"/>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06494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82563" y="182563"/>
            <a:ext cx="8775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title style</a:t>
            </a:r>
          </a:p>
        </p:txBody>
      </p:sp>
      <p:sp>
        <p:nvSpPr>
          <p:cNvPr id="1027" name="Rectangle 8"/>
          <p:cNvSpPr>
            <a:spLocks noGrp="1" noChangeArrowheads="1"/>
          </p:cNvSpPr>
          <p:nvPr>
            <p:ph type="body" idx="1"/>
          </p:nvPr>
        </p:nvSpPr>
        <p:spPr bwMode="auto">
          <a:xfrm>
            <a:off x="144463" y="1123950"/>
            <a:ext cx="877570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37160" bIns="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spTree>
    <p:extLst>
      <p:ext uri="{BB962C8B-B14F-4D97-AF65-F5344CB8AC3E}">
        <p14:creationId xmlns:p14="http://schemas.microsoft.com/office/powerpoint/2010/main" val="409009757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3" r:id="rId3"/>
    <p:sldLayoutId id="2147483704" r:id="rId4"/>
    <p:sldLayoutId id="2147483705" r:id="rId5"/>
    <p:sldLayoutId id="2147483701" r:id="rId6"/>
    <p:sldLayoutId id="2147483702" r:id="rId7"/>
  </p:sldLayoutIdLst>
  <p:timing>
    <p:tnLst>
      <p:par>
        <p:cTn id="1" dur="indefinite" restart="never" nodeType="tmRoot"/>
      </p:par>
    </p:tnLst>
  </p:timing>
  <p:hf sldNum="0" hdr="0" dt="0"/>
  <p:txStyles>
    <p:titleStyle>
      <a:lvl1pPr marL="0" indent="0" algn="l" rtl="0" eaLnBrk="1" fontAlgn="base" hangingPunct="1">
        <a:lnSpc>
          <a:spcPct val="90000"/>
        </a:lnSpc>
        <a:spcBef>
          <a:spcPct val="0"/>
        </a:spcBef>
        <a:spcAft>
          <a:spcPct val="0"/>
        </a:spcAft>
        <a:defRPr sz="2800" b="1">
          <a:solidFill>
            <a:schemeClr val="tx2"/>
          </a:solidFill>
          <a:latin typeface="+mj-lt"/>
          <a:ea typeface="+mj-ea"/>
          <a:cs typeface="+mj-cs"/>
        </a:defRPr>
      </a:lvl1pPr>
      <a:lvl2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2pPr>
      <a:lvl3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3pPr>
      <a:lvl4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4pPr>
      <a:lvl5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5pPr>
      <a:lvl6pPr marL="9080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6pPr>
      <a:lvl7pPr marL="13652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7pPr>
      <a:lvl8pPr marL="18224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8pPr>
      <a:lvl9pPr marL="22796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9pPr>
    </p:titleStyle>
    <p:bodyStyle>
      <a:lvl1pPr marL="400050" indent="-342900"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1pPr>
      <a:lvl2pPr marL="800100" indent="-341313"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2pPr>
      <a:lvl3pPr marL="1257300" indent="-339725" algn="l" rtl="0" eaLnBrk="1" fontAlgn="base" hangingPunct="1">
        <a:spcBef>
          <a:spcPts val="0"/>
        </a:spcBef>
        <a:spcAft>
          <a:spcPct val="20000"/>
        </a:spcAft>
        <a:buClr>
          <a:schemeClr val="tx2"/>
        </a:buClr>
        <a:buFont typeface="Wingdings" panose="05000000000000000000" pitchFamily="2" charset="2"/>
        <a:buChar char="§"/>
        <a:defRPr sz="2400">
          <a:solidFill>
            <a:schemeClr val="tx1"/>
          </a:solidFill>
          <a:latin typeface="Arial" charset="0"/>
          <a:ea typeface="+mn-ea"/>
          <a:cs typeface="+mn-cs"/>
        </a:defRPr>
      </a:lvl3pPr>
      <a:lvl4pPr marL="1714500" indent="-347663" algn="l" rtl="0" eaLnBrk="1" fontAlgn="base" hangingPunct="1">
        <a:spcBef>
          <a:spcPts val="0"/>
        </a:spcBef>
        <a:spcAft>
          <a:spcPct val="20000"/>
        </a:spcAft>
        <a:buClr>
          <a:schemeClr val="tx2"/>
        </a:buClr>
        <a:buFont typeface="Wingdings" panose="05000000000000000000" pitchFamily="2" charset="2"/>
        <a:buChar char="§"/>
        <a:tabLst/>
        <a:defRPr sz="2200">
          <a:solidFill>
            <a:schemeClr val="tx1"/>
          </a:solidFill>
          <a:latin typeface="Arial" charset="0"/>
          <a:ea typeface="+mn-ea"/>
          <a:cs typeface="+mn-cs"/>
        </a:defRPr>
      </a:lvl4pPr>
      <a:lvl5pPr marL="2171700" indent="-347663" algn="l" rtl="0" eaLnBrk="1" fontAlgn="base" hangingPunct="1">
        <a:spcBef>
          <a:spcPts val="0"/>
        </a:spcBef>
        <a:spcAft>
          <a:spcPct val="20000"/>
        </a:spcAft>
        <a:buClr>
          <a:schemeClr val="tx2"/>
        </a:buClr>
        <a:buFont typeface="Wingdings" panose="05000000000000000000" pitchFamily="2" charset="2"/>
        <a:buChar char="§"/>
        <a:defRPr sz="2200">
          <a:solidFill>
            <a:schemeClr val="tx1"/>
          </a:solidFill>
          <a:latin typeface="Arial" charset="0"/>
          <a:ea typeface="+mn-ea"/>
          <a:cs typeface="+mn-cs"/>
        </a:defRPr>
      </a:lvl5pPr>
      <a:lvl6pPr marL="33162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6pPr>
      <a:lvl7pPr marL="37734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7pPr>
      <a:lvl8pPr marL="42306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8pPr>
      <a:lvl9pPr marL="46878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smtClean="0"/>
              <a:t>An Introduction</a:t>
            </a:r>
            <a:br>
              <a:rPr lang="en-US" dirty="0" smtClean="0"/>
            </a:br>
            <a:r>
              <a:rPr lang="en-US" dirty="0" smtClean="0"/>
              <a:t>to Metabolism</a:t>
            </a:r>
            <a:endParaRPr lang="en-US" dirty="0"/>
          </a:p>
        </p:txBody>
      </p:sp>
      <p:sp>
        <p:nvSpPr>
          <p:cNvPr id="3" name="Text Placeholder 2"/>
          <p:cNvSpPr>
            <a:spLocks noGrp="1"/>
          </p:cNvSpPr>
          <p:nvPr>
            <p:ph type="body" sz="quarter" idx="12"/>
          </p:nvPr>
        </p:nvSpPr>
        <p:spPr/>
        <p:txBody>
          <a:bodyPr/>
          <a:lstStyle/>
          <a:p>
            <a:r>
              <a:rPr lang="en-US" dirty="0" smtClean="0"/>
              <a:t>6</a:t>
            </a:r>
            <a:endParaRPr lang="en-US" dirty="0"/>
          </a:p>
        </p:txBody>
      </p:sp>
    </p:spTree>
    <p:extLst>
      <p:ext uri="{BB962C8B-B14F-4D97-AF65-F5344CB8AC3E}">
        <p14:creationId xmlns:p14="http://schemas.microsoft.com/office/powerpoint/2010/main" val="3987044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mtClean="0"/>
              <a:t>Is it true that the breakdown of food molecules in the gut does not require coupling of ATP hydrolysis, but enzymes are required to speed up the spontaneous reaction?</a:t>
            </a:r>
          </a:p>
        </p:txBody>
      </p:sp>
      <p:sp>
        <p:nvSpPr>
          <p:cNvPr id="12291" name="Rectangle 3"/>
          <p:cNvSpPr>
            <a:spLocks noGrp="1" noChangeArrowheads="1"/>
          </p:cNvSpPr>
          <p:nvPr>
            <p:ph idx="1"/>
          </p:nvPr>
        </p:nvSpPr>
        <p:spPr/>
        <p:txBody>
          <a:bodyPr/>
          <a:lstStyle/>
          <a:p>
            <a:r>
              <a:rPr lang="en-US" altLang="en-US" dirty="0" smtClean="0"/>
              <a:t>true, because food contains abundant energy to be released</a:t>
            </a:r>
          </a:p>
          <a:p>
            <a:r>
              <a:rPr lang="en-US" altLang="en-US" dirty="0" smtClean="0"/>
              <a:t>false, because enzymes change the </a:t>
            </a:r>
            <a:r>
              <a:rPr lang="en-US" altLang="en-US" dirty="0" smtClean="0">
                <a:sym typeface="Symbol" panose="05050102010706020507" pitchFamily="18" charset="2"/>
              </a:rPr>
              <a:t></a:t>
            </a:r>
            <a:r>
              <a:rPr lang="en-US" altLang="en-US" i="1" dirty="0" smtClean="0"/>
              <a:t>G</a:t>
            </a:r>
            <a:r>
              <a:rPr lang="en-US" altLang="en-US" dirty="0" smtClean="0"/>
              <a:t> to a negative value</a:t>
            </a:r>
          </a:p>
          <a:p>
            <a:r>
              <a:rPr lang="en-US" altLang="en-US" dirty="0" smtClean="0"/>
              <a:t>false, because enzymes are not required, as breakdown is spontaneous and spontaneous reactions always occur very rapidly</a:t>
            </a:r>
          </a:p>
          <a:p>
            <a:r>
              <a:rPr lang="en-US" altLang="en-US" dirty="0" smtClean="0"/>
              <a:t>true, because ADP is used, not ATP</a:t>
            </a:r>
          </a:p>
          <a:p>
            <a:r>
              <a:rPr lang="en-US" altLang="en-US" dirty="0" smtClean="0"/>
              <a:t>None of the answer choices is </a:t>
            </a:r>
            <a:r>
              <a:rPr lang="en-US" altLang="en-US" dirty="0" smtClean="0"/>
              <a:t>correct.</a:t>
            </a:r>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mtClean="0"/>
              <a:t>Is it true that the breakdown of food molecules in the gut does not require coupling of ATP hydrolysis, but enzymes are required to speed up the spontaneous reaction?</a:t>
            </a:r>
          </a:p>
        </p:txBody>
      </p:sp>
      <p:sp>
        <p:nvSpPr>
          <p:cNvPr id="13315" name="Rectangle 3"/>
          <p:cNvSpPr>
            <a:spLocks noGrp="1" noChangeArrowheads="1"/>
          </p:cNvSpPr>
          <p:nvPr>
            <p:ph idx="1"/>
          </p:nvPr>
        </p:nvSpPr>
        <p:spPr/>
        <p:txBody>
          <a:bodyPr/>
          <a:lstStyle/>
          <a:p>
            <a:r>
              <a:rPr lang="en-US" altLang="en-US" b="1" dirty="0"/>
              <a:t>true, because food contains abundant energy to be released</a:t>
            </a:r>
          </a:p>
          <a:p>
            <a:r>
              <a:rPr lang="en-US" altLang="en-US" dirty="0"/>
              <a:t>false, because enzymes change the </a:t>
            </a:r>
            <a:r>
              <a:rPr lang="en-US" altLang="en-US" dirty="0">
                <a:sym typeface="Symbol" panose="05050102010706020507" pitchFamily="18" charset="2"/>
              </a:rPr>
              <a:t></a:t>
            </a:r>
            <a:r>
              <a:rPr lang="en-US" altLang="en-US" i="1" dirty="0"/>
              <a:t>G</a:t>
            </a:r>
            <a:r>
              <a:rPr lang="en-US" altLang="en-US" dirty="0"/>
              <a:t> to a negative value</a:t>
            </a:r>
          </a:p>
          <a:p>
            <a:r>
              <a:rPr lang="en-US" altLang="en-US" dirty="0"/>
              <a:t>false, because enzymes are not required, as breakdown is spontaneous and spontaneous reactions always occur very rapidly</a:t>
            </a:r>
          </a:p>
          <a:p>
            <a:r>
              <a:rPr lang="en-US" altLang="en-US" dirty="0"/>
              <a:t>true, because ADP is used, not ATP</a:t>
            </a:r>
          </a:p>
          <a:p>
            <a:r>
              <a:rPr lang="en-US" altLang="en-US" dirty="0"/>
              <a:t>None of the answer choices is </a:t>
            </a:r>
            <a:r>
              <a:rPr lang="en-US" altLang="en-US" dirty="0" smtClean="0"/>
              <a:t>correct.</a:t>
            </a:r>
            <a:endParaRPr lang="en-US" altLang="en-US" dirty="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smtClean="0"/>
              <a:t>The oxidation of glucose to CO</a:t>
            </a:r>
            <a:r>
              <a:rPr lang="en-US" altLang="en-US" baseline="-25000" dirty="0" smtClean="0"/>
              <a:t>2</a:t>
            </a:r>
            <a:r>
              <a:rPr lang="en-US" altLang="en-US" dirty="0" smtClean="0"/>
              <a:t> and H</a:t>
            </a:r>
            <a:r>
              <a:rPr lang="en-US" altLang="en-US" baseline="-25000" dirty="0" smtClean="0"/>
              <a:t>2</a:t>
            </a:r>
            <a:r>
              <a:rPr lang="en-US" altLang="en-US" dirty="0" smtClean="0"/>
              <a:t>O is highly exergonic: </a:t>
            </a:r>
            <a:r>
              <a:rPr lang="el-GR" altLang="en-US" dirty="0" smtClean="0">
                <a:sym typeface="Symbol" panose="05050102010706020507" pitchFamily="18" charset="2"/>
              </a:rPr>
              <a:t></a:t>
            </a:r>
            <a:r>
              <a:rPr lang="en-US" altLang="en-US" i="1" dirty="0" smtClean="0"/>
              <a:t>G</a:t>
            </a:r>
            <a:r>
              <a:rPr lang="en-US" altLang="en-US" dirty="0" smtClean="0"/>
              <a:t> </a:t>
            </a:r>
            <a:r>
              <a:rPr lang="en-US" altLang="en-US" dirty="0" smtClean="0">
                <a:sym typeface="Symbol" panose="05050102010706020507" pitchFamily="18" charset="2"/>
              </a:rPr>
              <a:t></a:t>
            </a:r>
            <a:r>
              <a:rPr lang="en-US" altLang="en-US" dirty="0" smtClean="0"/>
              <a:t> </a:t>
            </a:r>
            <a:r>
              <a:rPr lang="en-US" altLang="en-US" dirty="0" smtClean="0">
                <a:sym typeface="Symbol" panose="05050102010706020507" pitchFamily="18" charset="2"/>
              </a:rPr>
              <a:t></a:t>
            </a:r>
            <a:r>
              <a:rPr lang="en-US" altLang="en-US" dirty="0" smtClean="0"/>
              <a:t>636 kcal/mole. This is spontaneous, but why might it be very slow outside living cells?</a:t>
            </a:r>
          </a:p>
        </p:txBody>
      </p:sp>
      <p:sp>
        <p:nvSpPr>
          <p:cNvPr id="14339" name="Rectangle 3"/>
          <p:cNvSpPr>
            <a:spLocks noGrp="1" noChangeArrowheads="1"/>
          </p:cNvSpPr>
          <p:nvPr>
            <p:ph idx="1"/>
          </p:nvPr>
        </p:nvSpPr>
        <p:spPr/>
        <p:txBody>
          <a:bodyPr/>
          <a:lstStyle/>
          <a:p>
            <a:r>
              <a:rPr lang="en-US" altLang="en-US" dirty="0" smtClean="0"/>
              <a:t>Few glucose molecules have the activation </a:t>
            </a:r>
            <a:br>
              <a:rPr lang="en-US" altLang="en-US" dirty="0" smtClean="0"/>
            </a:br>
            <a:r>
              <a:rPr lang="en-US" altLang="en-US" dirty="0" smtClean="0"/>
              <a:t>energy at room temperature.</a:t>
            </a:r>
          </a:p>
          <a:p>
            <a:r>
              <a:rPr lang="en-US" altLang="en-US" dirty="0" smtClean="0"/>
              <a:t>There is too much CO</a:t>
            </a:r>
            <a:r>
              <a:rPr lang="en-US" altLang="en-US" baseline="-25000" dirty="0" smtClean="0"/>
              <a:t>2</a:t>
            </a:r>
            <a:r>
              <a:rPr lang="en-US" altLang="en-US" dirty="0" smtClean="0"/>
              <a:t> in the air.</a:t>
            </a:r>
          </a:p>
          <a:p>
            <a:r>
              <a:rPr lang="en-US" altLang="en-US" dirty="0" smtClean="0"/>
              <a:t>CO</a:t>
            </a:r>
            <a:r>
              <a:rPr lang="en-US" altLang="en-US" baseline="-25000" dirty="0" smtClean="0"/>
              <a:t>2</a:t>
            </a:r>
            <a:r>
              <a:rPr lang="en-US" altLang="en-US" dirty="0" smtClean="0"/>
              <a:t> has higher energy than glucose. </a:t>
            </a:r>
          </a:p>
          <a:p>
            <a:r>
              <a:rPr lang="en-US" altLang="en-US" dirty="0" smtClean="0"/>
              <a:t>The formation of six CO</a:t>
            </a:r>
            <a:r>
              <a:rPr lang="en-US" altLang="en-US" baseline="-25000" dirty="0" smtClean="0"/>
              <a:t>2</a:t>
            </a:r>
            <a:r>
              <a:rPr lang="en-US" altLang="en-US" dirty="0" smtClean="0"/>
              <a:t> molecules from one glucose molecule decreases entropy. </a:t>
            </a:r>
          </a:p>
          <a:p>
            <a:r>
              <a:rPr lang="en-US" altLang="en-US" dirty="0" smtClean="0"/>
              <a:t>The water molecules quench the reaction. </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dirty="0"/>
              <a:t>The oxidation of glucose to CO</a:t>
            </a:r>
            <a:r>
              <a:rPr lang="en-US" altLang="en-US" baseline="-25000" dirty="0"/>
              <a:t>2</a:t>
            </a:r>
            <a:r>
              <a:rPr lang="en-US" altLang="en-US" dirty="0"/>
              <a:t> and H</a:t>
            </a:r>
            <a:r>
              <a:rPr lang="en-US" altLang="en-US" baseline="-25000" dirty="0"/>
              <a:t>2</a:t>
            </a:r>
            <a:r>
              <a:rPr lang="en-US" altLang="en-US" dirty="0"/>
              <a:t>O is highly exergonic: </a:t>
            </a:r>
            <a:r>
              <a:rPr lang="el-GR" altLang="en-US" dirty="0">
                <a:sym typeface="Symbol" panose="05050102010706020507" pitchFamily="18" charset="2"/>
              </a:rPr>
              <a:t></a:t>
            </a:r>
            <a:r>
              <a:rPr lang="en-US" altLang="en-US" i="1" dirty="0"/>
              <a:t>G</a:t>
            </a:r>
            <a:r>
              <a:rPr lang="en-US" altLang="en-US" dirty="0"/>
              <a:t> </a:t>
            </a:r>
            <a:r>
              <a:rPr lang="en-US" altLang="en-US" dirty="0">
                <a:sym typeface="Symbol" panose="05050102010706020507" pitchFamily="18" charset="2"/>
              </a:rPr>
              <a:t></a:t>
            </a:r>
            <a:r>
              <a:rPr lang="en-US" altLang="en-US" dirty="0"/>
              <a:t> </a:t>
            </a:r>
            <a:r>
              <a:rPr lang="en-US" altLang="en-US" dirty="0">
                <a:sym typeface="Symbol" panose="05050102010706020507" pitchFamily="18" charset="2"/>
              </a:rPr>
              <a:t></a:t>
            </a:r>
            <a:r>
              <a:rPr lang="en-US" altLang="en-US" dirty="0"/>
              <a:t>636 kcal/mole. This is spontaneous, but why might it be very slow outside living cells?</a:t>
            </a:r>
            <a:endParaRPr lang="en-US" altLang="en-US" dirty="0" smtClean="0"/>
          </a:p>
        </p:txBody>
      </p:sp>
      <p:sp>
        <p:nvSpPr>
          <p:cNvPr id="15363" name="Rectangle 3"/>
          <p:cNvSpPr>
            <a:spLocks noGrp="1" noChangeArrowheads="1"/>
          </p:cNvSpPr>
          <p:nvPr>
            <p:ph idx="1"/>
          </p:nvPr>
        </p:nvSpPr>
        <p:spPr/>
        <p:txBody>
          <a:bodyPr/>
          <a:lstStyle/>
          <a:p>
            <a:r>
              <a:rPr lang="en-US" altLang="en-US" b="1" dirty="0"/>
              <a:t>Few glucose molecules have the activation </a:t>
            </a:r>
            <a:br>
              <a:rPr lang="en-US" altLang="en-US" b="1" dirty="0"/>
            </a:br>
            <a:r>
              <a:rPr lang="en-US" altLang="en-US" b="1" dirty="0"/>
              <a:t>energy at room temperature.</a:t>
            </a:r>
          </a:p>
          <a:p>
            <a:r>
              <a:rPr lang="en-US" altLang="en-US" dirty="0"/>
              <a:t>There is too much CO</a:t>
            </a:r>
            <a:r>
              <a:rPr lang="en-US" altLang="en-US" baseline="-25000" dirty="0"/>
              <a:t>2</a:t>
            </a:r>
            <a:r>
              <a:rPr lang="en-US" altLang="en-US" dirty="0"/>
              <a:t> in the air.</a:t>
            </a:r>
          </a:p>
          <a:p>
            <a:r>
              <a:rPr lang="en-US" altLang="en-US" dirty="0"/>
              <a:t>CO</a:t>
            </a:r>
            <a:r>
              <a:rPr lang="en-US" altLang="en-US" baseline="-25000" dirty="0"/>
              <a:t>2</a:t>
            </a:r>
            <a:r>
              <a:rPr lang="en-US" altLang="en-US" dirty="0"/>
              <a:t> has higher energy than glucose. </a:t>
            </a:r>
          </a:p>
          <a:p>
            <a:r>
              <a:rPr lang="en-US" altLang="en-US" dirty="0"/>
              <a:t>The formation of six CO</a:t>
            </a:r>
            <a:r>
              <a:rPr lang="en-US" altLang="en-US" baseline="-25000" dirty="0"/>
              <a:t>2</a:t>
            </a:r>
            <a:r>
              <a:rPr lang="en-US" altLang="en-US" dirty="0"/>
              <a:t> molecules from one glucose molecule decreases entropy. </a:t>
            </a:r>
          </a:p>
          <a:p>
            <a:r>
              <a:rPr lang="en-US" altLang="en-US" dirty="0"/>
              <a:t>The water molecules quench the reaction. </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smtClean="0"/>
              <a:t>Firefly luciferase catalyzes the following reaction:</a:t>
            </a:r>
            <a:br>
              <a:rPr lang="en-US" altLang="en-US" dirty="0" smtClean="0"/>
            </a:br>
            <a:r>
              <a:rPr lang="en-US" altLang="en-US" dirty="0" smtClean="0"/>
              <a:t>luciferin </a:t>
            </a:r>
            <a:r>
              <a:rPr lang="en-US" altLang="en-US" dirty="0" smtClean="0">
                <a:sym typeface="Symbol" panose="05050102010706020507" pitchFamily="18" charset="2"/>
              </a:rPr>
              <a:t></a:t>
            </a:r>
            <a:r>
              <a:rPr lang="en-US" altLang="en-US" dirty="0" smtClean="0"/>
              <a:t> ATP </a:t>
            </a:r>
            <a:r>
              <a:rPr lang="en-US" altLang="en-US" dirty="0" smtClean="0">
                <a:sym typeface="Symbol" panose="05050102010706020507" pitchFamily="18" charset="2"/>
              </a:rPr>
              <a:t></a:t>
            </a:r>
            <a:r>
              <a:rPr lang="en-US" altLang="en-US" dirty="0" smtClean="0"/>
              <a:t> </a:t>
            </a:r>
            <a:r>
              <a:rPr lang="en-US" altLang="en-US" dirty="0" err="1" smtClean="0"/>
              <a:t>adenyl</a:t>
            </a:r>
            <a:r>
              <a:rPr lang="en-US" altLang="en-US" dirty="0" smtClean="0"/>
              <a:t>-luciferin </a:t>
            </a:r>
            <a:r>
              <a:rPr lang="en-US" altLang="en-US" dirty="0" smtClean="0">
                <a:sym typeface="Symbol" panose="05050102010706020507" pitchFamily="18" charset="2"/>
              </a:rPr>
              <a:t></a:t>
            </a:r>
            <a:r>
              <a:rPr lang="en-US" altLang="en-US" dirty="0" smtClean="0"/>
              <a:t> pyrophosphate </a:t>
            </a:r>
            <a:br>
              <a:rPr lang="en-US" altLang="en-US" dirty="0" smtClean="0"/>
            </a:br>
            <a:r>
              <a:rPr lang="en-US" altLang="en-US" dirty="0" smtClean="0"/>
              <a:t>Then the next reaction occurs spontaneously:</a:t>
            </a:r>
            <a:br>
              <a:rPr lang="en-US" altLang="en-US" dirty="0" smtClean="0"/>
            </a:br>
            <a:r>
              <a:rPr lang="en-US" altLang="en-US" sz="2400" dirty="0" err="1" smtClean="0"/>
              <a:t>adenyl</a:t>
            </a:r>
            <a:r>
              <a:rPr lang="en-US" altLang="en-US" sz="2400" dirty="0" smtClean="0"/>
              <a:t>-luciferin </a:t>
            </a:r>
            <a:r>
              <a:rPr lang="en-US" altLang="en-US" sz="2400" dirty="0" smtClean="0">
                <a:sym typeface="Symbol" panose="05050102010706020507" pitchFamily="18" charset="2"/>
              </a:rPr>
              <a:t></a:t>
            </a:r>
            <a:r>
              <a:rPr lang="en-US" altLang="en-US" sz="2400" dirty="0" smtClean="0"/>
              <a:t> O</a:t>
            </a:r>
            <a:r>
              <a:rPr lang="en-US" altLang="en-US" sz="2400" baseline="-25000" dirty="0" smtClean="0"/>
              <a:t>2</a:t>
            </a:r>
            <a:r>
              <a:rPr lang="en-US" altLang="en-US" sz="2400" dirty="0" smtClean="0"/>
              <a:t> </a:t>
            </a:r>
            <a:r>
              <a:rPr lang="en-US" altLang="en-US" sz="2400" dirty="0" smtClean="0">
                <a:sym typeface="Symbol" panose="05050102010706020507" pitchFamily="18" charset="2"/>
              </a:rPr>
              <a:t></a:t>
            </a:r>
            <a:r>
              <a:rPr lang="en-US" altLang="en-US" sz="2400" dirty="0" smtClean="0"/>
              <a:t> </a:t>
            </a:r>
            <a:r>
              <a:rPr lang="en-US" altLang="en-US" sz="2400" dirty="0" err="1" smtClean="0"/>
              <a:t>oxyluciferin</a:t>
            </a:r>
            <a:r>
              <a:rPr lang="en-US" altLang="en-US" sz="2400" dirty="0" smtClean="0"/>
              <a:t> </a:t>
            </a:r>
            <a:r>
              <a:rPr lang="en-US" altLang="en-US" sz="2400" dirty="0" smtClean="0">
                <a:sym typeface="Symbol" panose="05050102010706020507" pitchFamily="18" charset="2"/>
              </a:rPr>
              <a:t></a:t>
            </a:r>
            <a:r>
              <a:rPr lang="en-US" altLang="en-US" sz="2400" dirty="0" smtClean="0"/>
              <a:t> H</a:t>
            </a:r>
            <a:r>
              <a:rPr lang="en-US" altLang="en-US" sz="2400" baseline="-25000" dirty="0" smtClean="0"/>
              <a:t>2</a:t>
            </a:r>
            <a:r>
              <a:rPr lang="en-US" altLang="en-US" sz="2400" dirty="0" smtClean="0"/>
              <a:t>O </a:t>
            </a:r>
            <a:r>
              <a:rPr lang="en-US" altLang="en-US" sz="2400" dirty="0" smtClean="0">
                <a:sym typeface="Symbol" panose="05050102010706020507" pitchFamily="18" charset="2"/>
              </a:rPr>
              <a:t></a:t>
            </a:r>
            <a:r>
              <a:rPr lang="en-US" altLang="en-US" sz="2400" dirty="0" smtClean="0"/>
              <a:t> CO</a:t>
            </a:r>
            <a:r>
              <a:rPr lang="en-US" altLang="en-US" sz="2400" baseline="-25000" dirty="0" smtClean="0"/>
              <a:t>2</a:t>
            </a:r>
            <a:r>
              <a:rPr lang="en-US" altLang="en-US" sz="2400" dirty="0" smtClean="0"/>
              <a:t> </a:t>
            </a:r>
            <a:r>
              <a:rPr lang="en-US" altLang="en-US" sz="2400" dirty="0" smtClean="0">
                <a:sym typeface="Symbol" panose="05050102010706020507" pitchFamily="18" charset="2"/>
              </a:rPr>
              <a:t></a:t>
            </a:r>
            <a:r>
              <a:rPr lang="en-US" altLang="en-US" sz="2400" dirty="0" smtClean="0"/>
              <a:t> AMP </a:t>
            </a:r>
            <a:r>
              <a:rPr lang="en-US" altLang="en-US" sz="2400" dirty="0" smtClean="0">
                <a:sym typeface="Symbol" panose="05050102010706020507" pitchFamily="18" charset="2"/>
              </a:rPr>
              <a:t></a:t>
            </a:r>
            <a:r>
              <a:rPr lang="en-US" altLang="en-US" sz="2400" dirty="0" smtClean="0"/>
              <a:t> light</a:t>
            </a:r>
            <a:r>
              <a:rPr lang="en-US" altLang="en-US" dirty="0" smtClean="0"/>
              <a:t> </a:t>
            </a:r>
            <a:br>
              <a:rPr lang="en-US" altLang="en-US" dirty="0" smtClean="0"/>
            </a:br>
            <a:r>
              <a:rPr lang="en-US" altLang="en-US" dirty="0" smtClean="0"/>
              <a:t>What is the role of luciferase?</a:t>
            </a:r>
            <a:br>
              <a:rPr lang="en-US" altLang="en-US" dirty="0" smtClean="0"/>
            </a:br>
            <a:endParaRPr lang="en-US" altLang="en-US" dirty="0" smtClean="0"/>
          </a:p>
        </p:txBody>
      </p:sp>
      <p:sp>
        <p:nvSpPr>
          <p:cNvPr id="16387" name="Rectangle 3"/>
          <p:cNvSpPr>
            <a:spLocks noGrp="1" noChangeArrowheads="1"/>
          </p:cNvSpPr>
          <p:nvPr>
            <p:ph idx="1"/>
          </p:nvPr>
        </p:nvSpPr>
        <p:spPr/>
        <p:txBody>
          <a:bodyPr/>
          <a:lstStyle/>
          <a:p>
            <a:r>
              <a:rPr lang="en-US" altLang="en-US" dirty="0" smtClean="0"/>
              <a:t>Luciferase makes the </a:t>
            </a:r>
            <a:r>
              <a:rPr lang="en-US" altLang="en-US" dirty="0" smtClean="0">
                <a:sym typeface="Symbol" panose="05050102010706020507" pitchFamily="18" charset="2"/>
              </a:rPr>
              <a:t></a:t>
            </a:r>
            <a:r>
              <a:rPr lang="en-US" altLang="en-US" i="1" dirty="0" smtClean="0"/>
              <a:t>G</a:t>
            </a:r>
            <a:r>
              <a:rPr lang="en-US" altLang="en-US" dirty="0" smtClean="0"/>
              <a:t> of the reaction more negative.</a:t>
            </a:r>
          </a:p>
          <a:p>
            <a:r>
              <a:rPr lang="en-US" altLang="en-US" dirty="0" smtClean="0"/>
              <a:t>Luciferase lowers the energy of the transition state </a:t>
            </a:r>
            <a:br>
              <a:rPr lang="en-US" altLang="en-US" dirty="0" smtClean="0"/>
            </a:br>
            <a:r>
              <a:rPr lang="en-US" altLang="en-US" dirty="0" smtClean="0"/>
              <a:t>of the reaction.</a:t>
            </a:r>
          </a:p>
          <a:p>
            <a:r>
              <a:rPr lang="en-US" altLang="en-US" dirty="0" smtClean="0"/>
              <a:t>Luciferase alters the equilibrium point of the reaction.</a:t>
            </a:r>
          </a:p>
          <a:p>
            <a:r>
              <a:rPr lang="en-US" altLang="en-US" dirty="0" smtClean="0"/>
              <a:t>Luciferase makes the reaction irreversible.</a:t>
            </a:r>
          </a:p>
          <a:p>
            <a:r>
              <a:rPr lang="en-US" altLang="en-US" dirty="0" smtClean="0"/>
              <a:t>All of the above are true.</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a:t>Firefly luciferase catalyzes the following reaction:</a:t>
            </a:r>
            <a:br>
              <a:rPr lang="en-US" altLang="en-US" dirty="0"/>
            </a:br>
            <a:r>
              <a:rPr lang="en-US" altLang="en-US" dirty="0"/>
              <a:t>luciferin </a:t>
            </a:r>
            <a:r>
              <a:rPr lang="en-US" altLang="en-US" dirty="0">
                <a:sym typeface="Symbol" panose="05050102010706020507" pitchFamily="18" charset="2"/>
              </a:rPr>
              <a:t></a:t>
            </a:r>
            <a:r>
              <a:rPr lang="en-US" altLang="en-US" dirty="0"/>
              <a:t> ATP </a:t>
            </a:r>
            <a:r>
              <a:rPr lang="en-US" altLang="en-US" dirty="0">
                <a:sym typeface="Symbol" panose="05050102010706020507" pitchFamily="18" charset="2"/>
              </a:rPr>
              <a:t></a:t>
            </a:r>
            <a:r>
              <a:rPr lang="en-US" altLang="en-US" dirty="0"/>
              <a:t> </a:t>
            </a:r>
            <a:r>
              <a:rPr lang="en-US" altLang="en-US" dirty="0" err="1"/>
              <a:t>adenyl</a:t>
            </a:r>
            <a:r>
              <a:rPr lang="en-US" altLang="en-US" dirty="0"/>
              <a:t>-luciferin </a:t>
            </a:r>
            <a:r>
              <a:rPr lang="en-US" altLang="en-US" dirty="0">
                <a:sym typeface="Symbol" panose="05050102010706020507" pitchFamily="18" charset="2"/>
              </a:rPr>
              <a:t></a:t>
            </a:r>
            <a:r>
              <a:rPr lang="en-US" altLang="en-US" dirty="0"/>
              <a:t> pyrophosphate </a:t>
            </a:r>
            <a:br>
              <a:rPr lang="en-US" altLang="en-US" dirty="0"/>
            </a:br>
            <a:r>
              <a:rPr lang="en-US" altLang="en-US" dirty="0"/>
              <a:t>Then the next reaction occurs spontaneously:</a:t>
            </a:r>
            <a:br>
              <a:rPr lang="en-US" altLang="en-US" dirty="0"/>
            </a:br>
            <a:r>
              <a:rPr lang="en-US" altLang="en-US" sz="2400" dirty="0" err="1"/>
              <a:t>adenyl</a:t>
            </a:r>
            <a:r>
              <a:rPr lang="en-US" altLang="en-US" sz="2400" dirty="0"/>
              <a:t>-luciferin </a:t>
            </a:r>
            <a:r>
              <a:rPr lang="en-US" altLang="en-US" sz="2400" dirty="0">
                <a:sym typeface="Symbol" panose="05050102010706020507" pitchFamily="18" charset="2"/>
              </a:rPr>
              <a:t></a:t>
            </a:r>
            <a:r>
              <a:rPr lang="en-US" altLang="en-US" sz="2400" dirty="0"/>
              <a:t> O</a:t>
            </a:r>
            <a:r>
              <a:rPr lang="en-US" altLang="en-US" sz="2400" baseline="-25000" dirty="0"/>
              <a:t>2</a:t>
            </a:r>
            <a:r>
              <a:rPr lang="en-US" altLang="en-US" sz="2400" dirty="0"/>
              <a:t> </a:t>
            </a:r>
            <a:r>
              <a:rPr lang="en-US" altLang="en-US" sz="2400" dirty="0">
                <a:sym typeface="Symbol" panose="05050102010706020507" pitchFamily="18" charset="2"/>
              </a:rPr>
              <a:t></a:t>
            </a:r>
            <a:r>
              <a:rPr lang="en-US" altLang="en-US" sz="2400" dirty="0"/>
              <a:t> </a:t>
            </a:r>
            <a:r>
              <a:rPr lang="en-US" altLang="en-US" sz="2400" dirty="0" err="1"/>
              <a:t>oxyluciferin</a:t>
            </a:r>
            <a:r>
              <a:rPr lang="en-US" altLang="en-US" sz="2400" dirty="0"/>
              <a:t> </a:t>
            </a:r>
            <a:r>
              <a:rPr lang="en-US" altLang="en-US" sz="2400" dirty="0">
                <a:sym typeface="Symbol" panose="05050102010706020507" pitchFamily="18" charset="2"/>
              </a:rPr>
              <a:t></a:t>
            </a:r>
            <a:r>
              <a:rPr lang="en-US" altLang="en-US" sz="2400" dirty="0"/>
              <a:t> H</a:t>
            </a:r>
            <a:r>
              <a:rPr lang="en-US" altLang="en-US" sz="2400" baseline="-25000" dirty="0"/>
              <a:t>2</a:t>
            </a:r>
            <a:r>
              <a:rPr lang="en-US" altLang="en-US" sz="2400" dirty="0"/>
              <a:t>O </a:t>
            </a:r>
            <a:r>
              <a:rPr lang="en-US" altLang="en-US" sz="2400" dirty="0">
                <a:sym typeface="Symbol" panose="05050102010706020507" pitchFamily="18" charset="2"/>
              </a:rPr>
              <a:t></a:t>
            </a:r>
            <a:r>
              <a:rPr lang="en-US" altLang="en-US" sz="2400" dirty="0"/>
              <a:t> CO</a:t>
            </a:r>
            <a:r>
              <a:rPr lang="en-US" altLang="en-US" sz="2400" baseline="-25000" dirty="0"/>
              <a:t>2</a:t>
            </a:r>
            <a:r>
              <a:rPr lang="en-US" altLang="en-US" sz="2400" dirty="0"/>
              <a:t> </a:t>
            </a:r>
            <a:r>
              <a:rPr lang="en-US" altLang="en-US" sz="2400" dirty="0">
                <a:sym typeface="Symbol" panose="05050102010706020507" pitchFamily="18" charset="2"/>
              </a:rPr>
              <a:t></a:t>
            </a:r>
            <a:r>
              <a:rPr lang="en-US" altLang="en-US" sz="2400" dirty="0"/>
              <a:t> AMP </a:t>
            </a:r>
            <a:r>
              <a:rPr lang="en-US" altLang="en-US" sz="2400" dirty="0">
                <a:sym typeface="Symbol" panose="05050102010706020507" pitchFamily="18" charset="2"/>
              </a:rPr>
              <a:t></a:t>
            </a:r>
            <a:r>
              <a:rPr lang="en-US" altLang="en-US" sz="2400" dirty="0"/>
              <a:t> light</a:t>
            </a:r>
            <a:r>
              <a:rPr lang="en-US" altLang="en-US" dirty="0"/>
              <a:t> </a:t>
            </a:r>
            <a:br>
              <a:rPr lang="en-US" altLang="en-US" dirty="0"/>
            </a:br>
            <a:r>
              <a:rPr lang="en-US" altLang="en-US" dirty="0"/>
              <a:t>What is the role of luciferase</a:t>
            </a:r>
            <a:r>
              <a:rPr lang="en-US" altLang="en-US" dirty="0" smtClean="0"/>
              <a:t>?</a:t>
            </a:r>
          </a:p>
        </p:txBody>
      </p:sp>
      <p:sp>
        <p:nvSpPr>
          <p:cNvPr id="17411" name="Rectangle 3"/>
          <p:cNvSpPr>
            <a:spLocks noGrp="1" noChangeArrowheads="1"/>
          </p:cNvSpPr>
          <p:nvPr>
            <p:ph idx="1"/>
          </p:nvPr>
        </p:nvSpPr>
        <p:spPr/>
        <p:txBody>
          <a:bodyPr/>
          <a:lstStyle/>
          <a:p>
            <a:r>
              <a:rPr lang="en-US" altLang="en-US" dirty="0" smtClean="0"/>
              <a:t>Luciferase makes the </a:t>
            </a:r>
            <a:r>
              <a:rPr lang="en-US" altLang="en-US" dirty="0" smtClean="0">
                <a:sym typeface="Symbol" panose="05050102010706020507" pitchFamily="18" charset="2"/>
              </a:rPr>
              <a:t></a:t>
            </a:r>
            <a:r>
              <a:rPr lang="en-US" altLang="en-US" dirty="0" smtClean="0"/>
              <a:t>G of the reaction more negative.</a:t>
            </a:r>
          </a:p>
          <a:p>
            <a:r>
              <a:rPr lang="en-US" altLang="en-US" b="1" dirty="0" smtClean="0"/>
              <a:t>Luciferase lowers the energy of the transition state </a:t>
            </a:r>
            <a:br>
              <a:rPr lang="en-US" altLang="en-US" b="1" dirty="0" smtClean="0"/>
            </a:br>
            <a:r>
              <a:rPr lang="en-US" altLang="en-US" b="1" dirty="0" smtClean="0"/>
              <a:t>of the reaction.</a:t>
            </a:r>
          </a:p>
          <a:p>
            <a:r>
              <a:rPr lang="en-US" altLang="en-US" dirty="0" smtClean="0"/>
              <a:t>Luciferase alters the equilibrium point of the reaction.</a:t>
            </a:r>
          </a:p>
          <a:p>
            <a:r>
              <a:rPr lang="en-US" altLang="en-US" dirty="0" smtClean="0"/>
              <a:t>Luciferase makes the reaction irreversible.</a:t>
            </a:r>
          </a:p>
          <a:p>
            <a:r>
              <a:rPr lang="en-US" altLang="en-US" dirty="0" smtClean="0"/>
              <a:t>All of the above are true.</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In the energy diagram below, which of the energy changes would be the same in both the enzyme-catalyzed and uncatalyzed reactions?</a:t>
            </a:r>
          </a:p>
        </p:txBody>
      </p:sp>
      <p:sp>
        <p:nvSpPr>
          <p:cNvPr id="18435" name="Rectangle 3"/>
          <p:cNvSpPr>
            <a:spLocks noGrp="1" noChangeArrowheads="1"/>
          </p:cNvSpPr>
          <p:nvPr>
            <p:ph idx="1"/>
          </p:nvPr>
        </p:nvSpPr>
        <p:spPr/>
        <p:txBody>
          <a:bodyPr/>
          <a:lstStyle/>
          <a:p>
            <a:r>
              <a:rPr lang="en-US" altLang="en-US" smtClean="0"/>
              <a:t>a</a:t>
            </a:r>
          </a:p>
          <a:p>
            <a:r>
              <a:rPr lang="en-US" altLang="en-US" smtClean="0"/>
              <a:t>b </a:t>
            </a:r>
          </a:p>
          <a:p>
            <a:r>
              <a:rPr lang="en-US" altLang="en-US" smtClean="0"/>
              <a:t>c</a:t>
            </a:r>
          </a:p>
          <a:p>
            <a:r>
              <a:rPr lang="en-US" altLang="en-US" smtClean="0"/>
              <a:t>d</a:t>
            </a:r>
          </a:p>
          <a:p>
            <a:r>
              <a:rPr lang="en-US" altLang="en-US" smtClean="0"/>
              <a:t>e  </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b="2541"/>
          <a:stretch/>
        </p:blipFill>
        <p:spPr>
          <a:xfrm>
            <a:off x="2688771" y="1870842"/>
            <a:ext cx="6091210" cy="409453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mtClean="0"/>
              <a:t>In the energy diagram below, which of the energy changes would be the same in both the enzyme-catalyzed and uncatalyzed reactions?</a:t>
            </a:r>
          </a:p>
        </p:txBody>
      </p:sp>
      <p:sp>
        <p:nvSpPr>
          <p:cNvPr id="19459" name="Rectangle 3"/>
          <p:cNvSpPr>
            <a:spLocks noGrp="1" noChangeArrowheads="1"/>
          </p:cNvSpPr>
          <p:nvPr>
            <p:ph idx="1"/>
          </p:nvPr>
        </p:nvSpPr>
        <p:spPr/>
        <p:txBody>
          <a:bodyPr/>
          <a:lstStyle/>
          <a:p>
            <a:r>
              <a:rPr lang="en-US" altLang="en-US" dirty="0" smtClean="0"/>
              <a:t>a</a:t>
            </a:r>
          </a:p>
          <a:p>
            <a:r>
              <a:rPr lang="en-US" altLang="en-US" dirty="0" smtClean="0"/>
              <a:t>b </a:t>
            </a:r>
          </a:p>
          <a:p>
            <a:r>
              <a:rPr lang="en-US" altLang="en-US" b="1" dirty="0" smtClean="0"/>
              <a:t>c</a:t>
            </a:r>
          </a:p>
          <a:p>
            <a:r>
              <a:rPr lang="en-US" altLang="en-US" dirty="0" smtClean="0"/>
              <a:t>d</a:t>
            </a:r>
          </a:p>
          <a:p>
            <a:r>
              <a:rPr lang="en-US" altLang="en-US" dirty="0" smtClean="0"/>
              <a:t>e  </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b="2541"/>
          <a:stretch/>
        </p:blipFill>
        <p:spPr>
          <a:xfrm>
            <a:off x="2688771" y="1870842"/>
            <a:ext cx="6091210" cy="409453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Vioxx and other prescription nonsteroidal anti-inflammatory drugs (NSAIDs) are potent inhibitors of the cyclooxygenase-2 (COX-2) enzyme. High substrate concentrations reduce the efficacy of inhibition by these drugs. These drugs are</a:t>
            </a:r>
          </a:p>
        </p:txBody>
      </p:sp>
      <p:sp>
        <p:nvSpPr>
          <p:cNvPr id="20483" name="Rectangle 3"/>
          <p:cNvSpPr>
            <a:spLocks noGrp="1" noChangeArrowheads="1"/>
          </p:cNvSpPr>
          <p:nvPr>
            <p:ph idx="1"/>
          </p:nvPr>
        </p:nvSpPr>
        <p:spPr/>
        <p:txBody>
          <a:bodyPr/>
          <a:lstStyle/>
          <a:p>
            <a:r>
              <a:rPr lang="en-US" altLang="en-US" smtClean="0"/>
              <a:t>competitive inhibitors. </a:t>
            </a:r>
          </a:p>
          <a:p>
            <a:r>
              <a:rPr lang="en-US" altLang="en-US" smtClean="0"/>
              <a:t>noncompetitive inhibitors.</a:t>
            </a:r>
          </a:p>
          <a:p>
            <a:r>
              <a:rPr lang="en-US" altLang="en-US" smtClean="0"/>
              <a:t>allosteric regulators.</a:t>
            </a:r>
          </a:p>
          <a:p>
            <a:r>
              <a:rPr lang="en-US" altLang="en-US" smtClean="0"/>
              <a:t>prosthetic groups. </a:t>
            </a:r>
          </a:p>
          <a:p>
            <a:r>
              <a:rPr lang="en-US" altLang="en-US" smtClean="0"/>
              <a:t>feedback inhibitors.</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mtClean="0"/>
              <a:t>Vioxx and other prescription nonsteroidal anti-inflammatory drugs (NSAIDs) are potent inhibitors of the cyclooxygenase-2 (COX-2) enzyme. High substrate concentrations reduce the efficacy of inhibition by these drugs. These drugs are</a:t>
            </a:r>
          </a:p>
        </p:txBody>
      </p:sp>
      <p:sp>
        <p:nvSpPr>
          <p:cNvPr id="21507" name="Rectangle 3"/>
          <p:cNvSpPr>
            <a:spLocks noGrp="1" noChangeArrowheads="1"/>
          </p:cNvSpPr>
          <p:nvPr>
            <p:ph idx="1"/>
          </p:nvPr>
        </p:nvSpPr>
        <p:spPr/>
        <p:txBody>
          <a:bodyPr/>
          <a:lstStyle/>
          <a:p>
            <a:r>
              <a:rPr lang="en-US" altLang="en-US" b="1" dirty="0" smtClean="0"/>
              <a:t>competitive inhibitors.</a:t>
            </a:r>
            <a:r>
              <a:rPr lang="en-US" altLang="en-US" dirty="0" smtClean="0"/>
              <a:t> </a:t>
            </a:r>
          </a:p>
          <a:p>
            <a:r>
              <a:rPr lang="en-US" altLang="en-US" dirty="0" smtClean="0"/>
              <a:t>noncompetitive inhibitors.</a:t>
            </a:r>
          </a:p>
          <a:p>
            <a:r>
              <a:rPr lang="en-US" altLang="en-US" dirty="0" smtClean="0"/>
              <a:t>allosteric regulators.</a:t>
            </a:r>
          </a:p>
          <a:p>
            <a:r>
              <a:rPr lang="en-US" altLang="en-US" dirty="0" smtClean="0"/>
              <a:t>prosthetic groups. </a:t>
            </a:r>
          </a:p>
          <a:p>
            <a:r>
              <a:rPr lang="en-US" altLang="en-US" dirty="0" smtClean="0"/>
              <a:t>feedback inhibitors.</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mtClean="0"/>
              <a:t>How do living organisms create macromolecules, organelles, cells, tissues, and complex higher-order structures?</a:t>
            </a:r>
          </a:p>
        </p:txBody>
      </p:sp>
      <p:sp>
        <p:nvSpPr>
          <p:cNvPr id="4099" name="Rectangle 3"/>
          <p:cNvSpPr>
            <a:spLocks noGrp="1" noChangeArrowheads="1"/>
          </p:cNvSpPr>
          <p:nvPr>
            <p:ph idx="1"/>
          </p:nvPr>
        </p:nvSpPr>
        <p:spPr/>
        <p:txBody>
          <a:bodyPr/>
          <a:lstStyle/>
          <a:p>
            <a:r>
              <a:rPr lang="en-US" altLang="en-US" dirty="0" smtClean="0"/>
              <a:t>The laws of thermodynamics do not apply to living organisms.</a:t>
            </a:r>
          </a:p>
          <a:p>
            <a:r>
              <a:rPr lang="en-US" altLang="en-US" dirty="0" smtClean="0"/>
              <a:t>Living organisms create order by using energy from the sun.</a:t>
            </a:r>
          </a:p>
          <a:p>
            <a:r>
              <a:rPr lang="en-US" altLang="en-US" dirty="0" smtClean="0"/>
              <a:t>Living organisms create order locally, but the energy transformations generate waste heat that increases the entropy of the universe.</a:t>
            </a:r>
          </a:p>
        </p:txBody>
      </p:sp>
      <p:sp>
        <p:nvSpPr>
          <p:cNvPr id="5" name="Footer Placeholder 4"/>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smtClean="0"/>
              <a:t>If you were very cold, what kind of energy would</a:t>
            </a:r>
            <a:br>
              <a:rPr lang="en-US" altLang="en-US" dirty="0" smtClean="0"/>
            </a:br>
            <a:r>
              <a:rPr lang="en-US" altLang="en-US" dirty="0" smtClean="0"/>
              <a:t>be most immediately useful?</a:t>
            </a:r>
            <a:endParaRPr lang="en-US" dirty="0"/>
          </a:p>
        </p:txBody>
      </p:sp>
      <p:sp>
        <p:nvSpPr>
          <p:cNvPr id="8" name="Content Placeholder 7"/>
          <p:cNvSpPr>
            <a:spLocks noGrp="1"/>
          </p:cNvSpPr>
          <p:nvPr>
            <p:ph idx="1"/>
          </p:nvPr>
        </p:nvSpPr>
        <p:spPr/>
        <p:txBody>
          <a:bodyPr/>
          <a:lstStyle/>
          <a:p>
            <a:r>
              <a:rPr lang="en-US" altLang="en-US" dirty="0" smtClean="0"/>
              <a:t>kinetic energy</a:t>
            </a:r>
          </a:p>
          <a:p>
            <a:r>
              <a:rPr lang="en-US" altLang="en-US" dirty="0" smtClean="0"/>
              <a:t>thermal energy</a:t>
            </a:r>
          </a:p>
          <a:p>
            <a:r>
              <a:rPr lang="en-US" altLang="en-US" dirty="0" smtClean="0"/>
              <a:t>potential energy</a:t>
            </a:r>
          </a:p>
          <a:p>
            <a:r>
              <a:rPr lang="en-US" altLang="en-US" dirty="0" smtClean="0"/>
              <a:t>chemical energy</a:t>
            </a:r>
          </a:p>
          <a:p>
            <a:r>
              <a:rPr lang="en-US" altLang="en-US" dirty="0" smtClean="0"/>
              <a:t>All of the above could help immediately.</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smtClean="0"/>
              <a:t>If you were </a:t>
            </a:r>
            <a:r>
              <a:rPr lang="en-US" altLang="en-US" dirty="0" smtClean="0"/>
              <a:t>very </a:t>
            </a:r>
            <a:r>
              <a:rPr lang="en-US" altLang="en-US" dirty="0" smtClean="0"/>
              <a:t>cold, what kind of energy would</a:t>
            </a:r>
            <a:br>
              <a:rPr lang="en-US" altLang="en-US" dirty="0" smtClean="0"/>
            </a:br>
            <a:r>
              <a:rPr lang="en-US" altLang="en-US" dirty="0" smtClean="0"/>
              <a:t>be most immediately useful?</a:t>
            </a:r>
            <a:endParaRPr lang="en-US" dirty="0"/>
          </a:p>
        </p:txBody>
      </p:sp>
      <p:sp>
        <p:nvSpPr>
          <p:cNvPr id="8" name="Content Placeholder 7"/>
          <p:cNvSpPr>
            <a:spLocks noGrp="1"/>
          </p:cNvSpPr>
          <p:nvPr>
            <p:ph idx="1"/>
          </p:nvPr>
        </p:nvSpPr>
        <p:spPr/>
        <p:txBody>
          <a:bodyPr/>
          <a:lstStyle/>
          <a:p>
            <a:r>
              <a:rPr lang="en-US" altLang="en-US" dirty="0"/>
              <a:t>kinetic energy</a:t>
            </a:r>
          </a:p>
          <a:p>
            <a:r>
              <a:rPr lang="en-US" altLang="en-US" b="1" dirty="0"/>
              <a:t>thermal energy</a:t>
            </a:r>
          </a:p>
          <a:p>
            <a:r>
              <a:rPr lang="en-US" altLang="en-US" dirty="0"/>
              <a:t>potential energy</a:t>
            </a:r>
          </a:p>
          <a:p>
            <a:r>
              <a:rPr lang="en-US" altLang="en-US" dirty="0"/>
              <a:t>chemical energy</a:t>
            </a:r>
          </a:p>
          <a:p>
            <a:r>
              <a:rPr lang="en-US" altLang="en-US" dirty="0"/>
              <a:t>All of the above could help immediately.</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05264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In an analogy between a building and a living body, is</a:t>
            </a:r>
            <a:br>
              <a:rPr lang="en-US" altLang="en-US" dirty="0" smtClean="0"/>
            </a:br>
            <a:r>
              <a:rPr lang="en-US" altLang="en-US" dirty="0" smtClean="0"/>
              <a:t>the crew installing plumbing in the building acting in catabolism or anabolism? Is their work exergonic or endergonic?</a:t>
            </a:r>
            <a:endParaRPr lang="en-US" dirty="0"/>
          </a:p>
        </p:txBody>
      </p:sp>
      <p:sp>
        <p:nvSpPr>
          <p:cNvPr id="5" name="Content Placeholder 4"/>
          <p:cNvSpPr>
            <a:spLocks noGrp="1"/>
          </p:cNvSpPr>
          <p:nvPr>
            <p:ph idx="1"/>
          </p:nvPr>
        </p:nvSpPr>
        <p:spPr/>
        <p:txBody>
          <a:bodyPr/>
          <a:lstStyle/>
          <a:p>
            <a:r>
              <a:rPr lang="en-US" altLang="en-US" dirty="0" smtClean="0"/>
              <a:t>catabolism; exergonic</a:t>
            </a:r>
          </a:p>
          <a:p>
            <a:r>
              <a:rPr lang="en-US" altLang="en-US" dirty="0" smtClean="0"/>
              <a:t>anabolism; endergonic</a:t>
            </a:r>
          </a:p>
          <a:p>
            <a:r>
              <a:rPr lang="en-US" altLang="en-US" dirty="0" smtClean="0"/>
              <a:t>catabolism; endergonic</a:t>
            </a:r>
          </a:p>
          <a:p>
            <a:r>
              <a:rPr lang="en-US" altLang="en-US" dirty="0" smtClean="0"/>
              <a:t>anabolism; exergonic</a:t>
            </a:r>
          </a:p>
          <a:p>
            <a:r>
              <a:rPr lang="en-US" altLang="en-US" dirty="0" smtClean="0"/>
              <a:t>It depends on what floor of the building is being built.</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In an analogy between a building and a living body, is</a:t>
            </a:r>
            <a:br>
              <a:rPr lang="en-US" altLang="en-US" dirty="0"/>
            </a:br>
            <a:r>
              <a:rPr lang="en-US" altLang="en-US" dirty="0"/>
              <a:t>the crew installing plumbing in the building acting in catabolism or anabolism? Is their work exergonic or endergonic?</a:t>
            </a:r>
            <a:endParaRPr lang="en-US" dirty="0"/>
          </a:p>
        </p:txBody>
      </p:sp>
      <p:sp>
        <p:nvSpPr>
          <p:cNvPr id="5" name="Content Placeholder 4"/>
          <p:cNvSpPr>
            <a:spLocks noGrp="1"/>
          </p:cNvSpPr>
          <p:nvPr>
            <p:ph idx="1"/>
          </p:nvPr>
        </p:nvSpPr>
        <p:spPr/>
        <p:txBody>
          <a:bodyPr/>
          <a:lstStyle/>
          <a:p>
            <a:r>
              <a:rPr lang="en-US" altLang="en-US" dirty="0" smtClean="0"/>
              <a:t>catabolism; exergonic</a:t>
            </a:r>
          </a:p>
          <a:p>
            <a:r>
              <a:rPr lang="en-US" altLang="en-US" b="1" dirty="0" smtClean="0"/>
              <a:t>anabolism; endergonic</a:t>
            </a:r>
          </a:p>
          <a:p>
            <a:r>
              <a:rPr lang="en-US" altLang="en-US" dirty="0" smtClean="0"/>
              <a:t>catabolism; endergonic</a:t>
            </a:r>
          </a:p>
          <a:p>
            <a:r>
              <a:rPr lang="en-US" altLang="en-US" dirty="0" smtClean="0"/>
              <a:t>anabolism; exergonic</a:t>
            </a:r>
          </a:p>
          <a:p>
            <a:r>
              <a:rPr lang="en-US" altLang="en-US" dirty="0" smtClean="0"/>
              <a:t>It depends on what floor of the building is being built.</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139313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A tree capturing energy from the sun and making sugars is an example of what law, and why?</a:t>
            </a:r>
            <a:endParaRPr lang="en-US" dirty="0"/>
          </a:p>
        </p:txBody>
      </p:sp>
      <p:sp>
        <p:nvSpPr>
          <p:cNvPr id="5" name="Content Placeholder 4"/>
          <p:cNvSpPr>
            <a:spLocks noGrp="1"/>
          </p:cNvSpPr>
          <p:nvPr>
            <p:ph idx="1"/>
          </p:nvPr>
        </p:nvSpPr>
        <p:spPr/>
        <p:txBody>
          <a:bodyPr/>
          <a:lstStyle/>
          <a:p>
            <a:r>
              <a:rPr lang="en-US" altLang="en-US" dirty="0" smtClean="0"/>
              <a:t>first law of thermodynamics, because it is changing the form of energy</a:t>
            </a:r>
          </a:p>
          <a:p>
            <a:r>
              <a:rPr lang="en-US" altLang="en-US" dirty="0" smtClean="0"/>
              <a:t>second law of thermodynamics, because some energy is lost as heat</a:t>
            </a:r>
          </a:p>
          <a:p>
            <a:r>
              <a:rPr lang="en-US" altLang="en-US" dirty="0" smtClean="0"/>
              <a:t>first law of </a:t>
            </a:r>
            <a:r>
              <a:rPr lang="en-US" altLang="en-US" dirty="0"/>
              <a:t>t</a:t>
            </a:r>
            <a:r>
              <a:rPr lang="en-US" altLang="en-US" dirty="0" smtClean="0"/>
              <a:t>hermodynamics, because matter is being turned into energy</a:t>
            </a:r>
          </a:p>
          <a:p>
            <a:r>
              <a:rPr lang="en-US" altLang="en-US" dirty="0" smtClean="0"/>
              <a:t>second law of thermodynamics, because the synthesis of sugar is spontaneous</a:t>
            </a:r>
          </a:p>
          <a:p>
            <a:r>
              <a:rPr lang="en-US" altLang="en-US" dirty="0" smtClean="0"/>
              <a:t>A and B</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A tree capturing energy from the sun and making sugars is an example of what law, and why?</a:t>
            </a:r>
            <a:endParaRPr lang="en-US" dirty="0"/>
          </a:p>
        </p:txBody>
      </p:sp>
      <p:sp>
        <p:nvSpPr>
          <p:cNvPr id="5" name="Content Placeholder 4"/>
          <p:cNvSpPr>
            <a:spLocks noGrp="1"/>
          </p:cNvSpPr>
          <p:nvPr>
            <p:ph idx="1"/>
          </p:nvPr>
        </p:nvSpPr>
        <p:spPr/>
        <p:txBody>
          <a:bodyPr/>
          <a:lstStyle/>
          <a:p>
            <a:r>
              <a:rPr lang="en-US" altLang="en-US" dirty="0"/>
              <a:t>first law of thermodynamics, because it is changing the form of energy</a:t>
            </a:r>
          </a:p>
          <a:p>
            <a:r>
              <a:rPr lang="en-US" altLang="en-US" dirty="0"/>
              <a:t>second law of thermodynamics, because some energy is lost as heat</a:t>
            </a:r>
          </a:p>
          <a:p>
            <a:r>
              <a:rPr lang="en-US" altLang="en-US" dirty="0"/>
              <a:t>first law of thermodynamics, because matter is being turned into energy</a:t>
            </a:r>
          </a:p>
          <a:p>
            <a:r>
              <a:rPr lang="en-US" altLang="en-US" dirty="0"/>
              <a:t>second law of thermodynamics, because the synthesis of sugar is spontaneous</a:t>
            </a:r>
          </a:p>
          <a:p>
            <a:r>
              <a:rPr lang="en-US" altLang="en-US" b="1" dirty="0"/>
              <a:t>A and B</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075919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If you were studying a new kind of fungus, and you wanted to know how much energy was immediately available to power metabolism in the fungus, you would measure the concentration of what molecule?</a:t>
            </a:r>
            <a:br>
              <a:rPr lang="en-US" altLang="en-US" dirty="0" smtClean="0"/>
            </a:br>
            <a:endParaRPr lang="en-US" dirty="0"/>
          </a:p>
        </p:txBody>
      </p:sp>
      <p:sp>
        <p:nvSpPr>
          <p:cNvPr id="7" name="Content Placeholder 6"/>
          <p:cNvSpPr>
            <a:spLocks noGrp="1"/>
          </p:cNvSpPr>
          <p:nvPr>
            <p:ph idx="1"/>
          </p:nvPr>
        </p:nvSpPr>
        <p:spPr/>
        <p:txBody>
          <a:bodyPr/>
          <a:lstStyle/>
          <a:p>
            <a:r>
              <a:rPr lang="en-US" altLang="en-US" dirty="0" smtClean="0"/>
              <a:t>sucrose</a:t>
            </a:r>
          </a:p>
          <a:p>
            <a:r>
              <a:rPr lang="en-US" altLang="en-US" dirty="0" smtClean="0"/>
              <a:t>glucose</a:t>
            </a:r>
          </a:p>
          <a:p>
            <a:r>
              <a:rPr lang="en-US" altLang="en-US" dirty="0" smtClean="0"/>
              <a:t>ATP</a:t>
            </a:r>
          </a:p>
          <a:p>
            <a:r>
              <a:rPr lang="en-US" altLang="en-US" dirty="0" smtClean="0"/>
              <a:t>lipids</a:t>
            </a:r>
          </a:p>
          <a:p>
            <a:r>
              <a:rPr lang="en-US" altLang="en-US" dirty="0" smtClean="0"/>
              <a:t>DNA</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If you were studying a new kind of fungus, and you wanted to know how much energy was immediately available to power metabolism in the fungus, you would measure the concentration of what molecule?</a:t>
            </a:r>
            <a:endParaRPr lang="en-US" dirty="0"/>
          </a:p>
        </p:txBody>
      </p:sp>
      <p:sp>
        <p:nvSpPr>
          <p:cNvPr id="7" name="Content Placeholder 6"/>
          <p:cNvSpPr>
            <a:spLocks noGrp="1"/>
          </p:cNvSpPr>
          <p:nvPr>
            <p:ph idx="1"/>
          </p:nvPr>
        </p:nvSpPr>
        <p:spPr/>
        <p:txBody>
          <a:bodyPr/>
          <a:lstStyle/>
          <a:p>
            <a:r>
              <a:rPr lang="en-US" altLang="en-US" dirty="0" smtClean="0"/>
              <a:t>sucrose</a:t>
            </a:r>
          </a:p>
          <a:p>
            <a:r>
              <a:rPr lang="en-US" altLang="en-US" dirty="0" smtClean="0"/>
              <a:t>glucose</a:t>
            </a:r>
          </a:p>
          <a:p>
            <a:r>
              <a:rPr lang="en-US" altLang="en-US" b="1" dirty="0" smtClean="0"/>
              <a:t>ATP</a:t>
            </a:r>
          </a:p>
          <a:p>
            <a:r>
              <a:rPr lang="en-US" altLang="en-US" dirty="0" smtClean="0"/>
              <a:t>lipids</a:t>
            </a:r>
          </a:p>
          <a:p>
            <a:r>
              <a:rPr lang="en-US" altLang="en-US" dirty="0" smtClean="0"/>
              <a:t>DNA</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9281268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What kind of method would you need to study transition states?</a:t>
            </a:r>
            <a:endParaRPr lang="en-US" dirty="0"/>
          </a:p>
        </p:txBody>
      </p:sp>
      <p:sp>
        <p:nvSpPr>
          <p:cNvPr id="5" name="Content Placeholder 4"/>
          <p:cNvSpPr>
            <a:spLocks noGrp="1"/>
          </p:cNvSpPr>
          <p:nvPr>
            <p:ph idx="1"/>
          </p:nvPr>
        </p:nvSpPr>
        <p:spPr/>
        <p:txBody>
          <a:bodyPr/>
          <a:lstStyle/>
          <a:p>
            <a:r>
              <a:rPr lang="en-US" altLang="en-US" dirty="0" smtClean="0"/>
              <a:t>one involving organic solvents, since reactions happen in membranes</a:t>
            </a:r>
          </a:p>
          <a:p>
            <a:r>
              <a:rPr lang="en-US" altLang="en-US" dirty="0" smtClean="0"/>
              <a:t>one that is repeated, since transition states form many times before reactions can proceed</a:t>
            </a:r>
          </a:p>
          <a:p>
            <a:r>
              <a:rPr lang="en-US" altLang="en-US" dirty="0" smtClean="0"/>
              <a:t>one involving cold, to </a:t>
            </a:r>
            <a:br>
              <a:rPr lang="en-US" altLang="en-US" dirty="0" smtClean="0"/>
            </a:br>
            <a:r>
              <a:rPr lang="en-US" altLang="en-US" dirty="0" smtClean="0"/>
              <a:t>reduce thermal noise in </a:t>
            </a:r>
            <a:br>
              <a:rPr lang="en-US" altLang="en-US" dirty="0" smtClean="0"/>
            </a:br>
            <a:r>
              <a:rPr lang="en-US" altLang="en-US" dirty="0" smtClean="0"/>
              <a:t>the data</a:t>
            </a:r>
          </a:p>
          <a:p>
            <a:r>
              <a:rPr lang="en-US" altLang="en-US" dirty="0" smtClean="0"/>
              <a:t>one that is fast, since </a:t>
            </a:r>
            <a:br>
              <a:rPr lang="en-US" altLang="en-US" dirty="0" smtClean="0"/>
            </a:br>
            <a:r>
              <a:rPr lang="en-US" altLang="en-US" dirty="0" smtClean="0"/>
              <a:t>transition states only </a:t>
            </a:r>
            <a:br>
              <a:rPr lang="en-US" altLang="en-US" dirty="0" smtClean="0"/>
            </a:br>
            <a:r>
              <a:rPr lang="en-US" altLang="en-US" dirty="0" smtClean="0"/>
              <a:t>last a short time</a:t>
            </a:r>
          </a:p>
          <a:p>
            <a:r>
              <a:rPr lang="en-US" altLang="en-US" dirty="0" smtClean="0"/>
              <a:t>None of the answers is </a:t>
            </a:r>
            <a:br>
              <a:rPr lang="en-US" altLang="en-US" dirty="0" smtClean="0"/>
            </a:br>
            <a:r>
              <a:rPr lang="en-US" altLang="en-US" dirty="0" smtClean="0"/>
              <a:t>true.</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b="2546"/>
          <a:stretch/>
        </p:blipFill>
        <p:spPr>
          <a:xfrm>
            <a:off x="4704438" y="2840019"/>
            <a:ext cx="4191867" cy="3523914"/>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What kind of method would you need to study transition states?</a:t>
            </a:r>
            <a:endParaRPr lang="en-US" dirty="0"/>
          </a:p>
        </p:txBody>
      </p:sp>
      <p:sp>
        <p:nvSpPr>
          <p:cNvPr id="5" name="Content Placeholder 4"/>
          <p:cNvSpPr>
            <a:spLocks noGrp="1"/>
          </p:cNvSpPr>
          <p:nvPr>
            <p:ph idx="1"/>
          </p:nvPr>
        </p:nvSpPr>
        <p:spPr/>
        <p:txBody>
          <a:bodyPr/>
          <a:lstStyle/>
          <a:p>
            <a:r>
              <a:rPr lang="en-US" altLang="en-US" dirty="0"/>
              <a:t>one involving organic solvents, since reactions happen in membranes</a:t>
            </a:r>
          </a:p>
          <a:p>
            <a:r>
              <a:rPr lang="en-US" altLang="en-US" dirty="0"/>
              <a:t>one that is repeated, since transition states form many times before reactions can proceed</a:t>
            </a:r>
          </a:p>
          <a:p>
            <a:r>
              <a:rPr lang="en-US" altLang="en-US" dirty="0"/>
              <a:t>one involving cold, to </a:t>
            </a:r>
            <a:br>
              <a:rPr lang="en-US" altLang="en-US" dirty="0"/>
            </a:br>
            <a:r>
              <a:rPr lang="en-US" altLang="en-US" dirty="0"/>
              <a:t>reduce thermal noise in </a:t>
            </a:r>
            <a:br>
              <a:rPr lang="en-US" altLang="en-US" dirty="0"/>
            </a:br>
            <a:r>
              <a:rPr lang="en-US" altLang="en-US" dirty="0"/>
              <a:t>the data</a:t>
            </a:r>
          </a:p>
          <a:p>
            <a:r>
              <a:rPr lang="en-US" altLang="en-US" b="1" dirty="0"/>
              <a:t>one that is fast, since </a:t>
            </a:r>
            <a:br>
              <a:rPr lang="en-US" altLang="en-US" b="1" dirty="0"/>
            </a:br>
            <a:r>
              <a:rPr lang="en-US" altLang="en-US" b="1" dirty="0"/>
              <a:t>transition states only </a:t>
            </a:r>
            <a:br>
              <a:rPr lang="en-US" altLang="en-US" b="1" dirty="0"/>
            </a:br>
            <a:r>
              <a:rPr lang="en-US" altLang="en-US" b="1" dirty="0"/>
              <a:t>last a short time</a:t>
            </a:r>
          </a:p>
          <a:p>
            <a:r>
              <a:rPr lang="en-US" altLang="en-US" dirty="0"/>
              <a:t>None of the answers is </a:t>
            </a:r>
            <a:br>
              <a:rPr lang="en-US" altLang="en-US" dirty="0"/>
            </a:br>
            <a:r>
              <a:rPr lang="en-US" altLang="en-US" dirty="0"/>
              <a:t>true.</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b="2546"/>
          <a:stretch/>
        </p:blipFill>
        <p:spPr>
          <a:xfrm>
            <a:off x="4704438" y="2840019"/>
            <a:ext cx="4191867" cy="3523914"/>
          </a:xfrm>
          <a:prstGeom prst="rect">
            <a:avLst/>
          </a:prstGeom>
        </p:spPr>
      </p:pic>
    </p:spTree>
    <p:extLst>
      <p:ext uri="{BB962C8B-B14F-4D97-AF65-F5344CB8AC3E}">
        <p14:creationId xmlns:p14="http://schemas.microsoft.com/office/powerpoint/2010/main" val="3256672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mtClean="0"/>
              <a:t>How do living organisms create macromolecules, organelles, cells, tissues, and complex higher-order structures?</a:t>
            </a:r>
          </a:p>
        </p:txBody>
      </p:sp>
      <p:sp>
        <p:nvSpPr>
          <p:cNvPr id="5123" name="Rectangle 3"/>
          <p:cNvSpPr>
            <a:spLocks noGrp="1" noChangeArrowheads="1"/>
          </p:cNvSpPr>
          <p:nvPr>
            <p:ph idx="1"/>
          </p:nvPr>
        </p:nvSpPr>
        <p:spPr/>
        <p:txBody>
          <a:bodyPr/>
          <a:lstStyle/>
          <a:p>
            <a:r>
              <a:rPr lang="en-US" altLang="en-US" dirty="0" smtClean="0"/>
              <a:t>The laws of thermodynamics do not apply to living organisms.</a:t>
            </a:r>
          </a:p>
          <a:p>
            <a:r>
              <a:rPr lang="en-US" altLang="en-US" dirty="0" smtClean="0"/>
              <a:t>Living organisms create order by using energy from the sun.</a:t>
            </a:r>
          </a:p>
          <a:p>
            <a:r>
              <a:rPr lang="en-US" altLang="en-US" b="1" dirty="0" smtClean="0"/>
              <a:t>Living organisms create order locally, but the energy transformations generate waste heat that increases the entropy of the universe.</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If you were designing an organism, and a critical chemical reaction occurred too slowly at the organism’s body temperature, what would you need to add to the design?</a:t>
            </a:r>
            <a:endParaRPr lang="en-US" dirty="0"/>
          </a:p>
        </p:txBody>
      </p:sp>
      <p:sp>
        <p:nvSpPr>
          <p:cNvPr id="7" name="Content Placeholder 6"/>
          <p:cNvSpPr>
            <a:spLocks noGrp="1"/>
          </p:cNvSpPr>
          <p:nvPr>
            <p:ph idx="1"/>
          </p:nvPr>
        </p:nvSpPr>
        <p:spPr/>
        <p:txBody>
          <a:bodyPr/>
          <a:lstStyle/>
          <a:p>
            <a:r>
              <a:rPr lang="en-US" altLang="en-US" dirty="0" smtClean="0"/>
              <a:t>an enzyme</a:t>
            </a:r>
          </a:p>
          <a:p>
            <a:r>
              <a:rPr lang="en-US" altLang="en-US" dirty="0" smtClean="0"/>
              <a:t>a catalyst</a:t>
            </a:r>
          </a:p>
          <a:p>
            <a:r>
              <a:rPr lang="en-US" altLang="en-US" dirty="0" smtClean="0"/>
              <a:t>a molecule </a:t>
            </a:r>
            <a:r>
              <a:rPr lang="en-US" dirty="0"/>
              <a:t>that enables transition states to be reached with lower energy requirements</a:t>
            </a:r>
            <a:endParaRPr lang="en-US" altLang="en-US" dirty="0" smtClean="0"/>
          </a:p>
          <a:p>
            <a:r>
              <a:rPr lang="en-US" altLang="en-US" dirty="0" smtClean="0"/>
              <a:t>A, B, and C</a:t>
            </a:r>
          </a:p>
          <a:p>
            <a:r>
              <a:rPr lang="en-US" altLang="en-US" dirty="0" smtClean="0"/>
              <a:t>A and C</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If you were designing an organism, and a critical chemical reaction occurred too slowly at the organism’s body temperature, what would you need to add to the design?</a:t>
            </a:r>
            <a:endParaRPr lang="en-US" dirty="0"/>
          </a:p>
        </p:txBody>
      </p:sp>
      <p:sp>
        <p:nvSpPr>
          <p:cNvPr id="7" name="Content Placeholder 6"/>
          <p:cNvSpPr>
            <a:spLocks noGrp="1"/>
          </p:cNvSpPr>
          <p:nvPr>
            <p:ph idx="1"/>
          </p:nvPr>
        </p:nvSpPr>
        <p:spPr/>
        <p:txBody>
          <a:bodyPr/>
          <a:lstStyle/>
          <a:p>
            <a:r>
              <a:rPr lang="en-US" altLang="en-US" dirty="0"/>
              <a:t>an enzyme</a:t>
            </a:r>
          </a:p>
          <a:p>
            <a:r>
              <a:rPr lang="en-US" altLang="en-US" dirty="0"/>
              <a:t>a catalyst</a:t>
            </a:r>
          </a:p>
          <a:p>
            <a:r>
              <a:rPr lang="en-US" altLang="en-US" dirty="0"/>
              <a:t>a molecule </a:t>
            </a:r>
            <a:r>
              <a:rPr lang="en-US" dirty="0"/>
              <a:t>that enables transition states to be reached with lower energy requirements</a:t>
            </a:r>
            <a:endParaRPr lang="en-US" altLang="en-US" dirty="0"/>
          </a:p>
          <a:p>
            <a:r>
              <a:rPr lang="en-US" altLang="en-US" b="1" dirty="0"/>
              <a:t>A, B, and C</a:t>
            </a:r>
          </a:p>
          <a:p>
            <a:r>
              <a:rPr lang="en-US" altLang="en-US" dirty="0"/>
              <a:t>A and C</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5964792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If you took a bacterium living in a stream with 20°C water and placed it in a hot spring with 50°C water, what might happen?</a:t>
            </a:r>
            <a:endParaRPr lang="en-US" dirty="0"/>
          </a:p>
        </p:txBody>
      </p:sp>
      <p:sp>
        <p:nvSpPr>
          <p:cNvPr id="5" name="Content Placeholder 4"/>
          <p:cNvSpPr>
            <a:spLocks noGrp="1"/>
          </p:cNvSpPr>
          <p:nvPr>
            <p:ph idx="1"/>
          </p:nvPr>
        </p:nvSpPr>
        <p:spPr/>
        <p:txBody>
          <a:bodyPr/>
          <a:lstStyle/>
          <a:p>
            <a:r>
              <a:rPr lang="en-US" altLang="en-US" dirty="0" smtClean="0"/>
              <a:t>It would thrive, with more thermal energy to speed reactions.</a:t>
            </a:r>
          </a:p>
          <a:p>
            <a:r>
              <a:rPr lang="en-US" altLang="en-US" dirty="0" smtClean="0"/>
              <a:t>It would die because its enzymes would malfunction at high temperature.</a:t>
            </a:r>
          </a:p>
          <a:p>
            <a:r>
              <a:rPr lang="en-US" altLang="en-US" dirty="0" smtClean="0"/>
              <a:t>It would grow as usual, since temperature has little effect on bacteria.</a:t>
            </a:r>
          </a:p>
          <a:p>
            <a:r>
              <a:rPr lang="en-US" altLang="en-US" dirty="0" smtClean="0"/>
              <a:t>It would die because faster reactions would deplete cellular ATP.</a:t>
            </a:r>
          </a:p>
          <a:p>
            <a:r>
              <a:rPr lang="en-US" altLang="en-US" dirty="0" smtClean="0"/>
              <a:t>B and D</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If you took a bacterium living in a stream with 20°C water and placed it in a hot spring with 50°C water, what might happen?</a:t>
            </a:r>
            <a:endParaRPr lang="en-US" dirty="0"/>
          </a:p>
        </p:txBody>
      </p:sp>
      <p:sp>
        <p:nvSpPr>
          <p:cNvPr id="5" name="Content Placeholder 4"/>
          <p:cNvSpPr>
            <a:spLocks noGrp="1"/>
          </p:cNvSpPr>
          <p:nvPr>
            <p:ph idx="1"/>
          </p:nvPr>
        </p:nvSpPr>
        <p:spPr/>
        <p:txBody>
          <a:bodyPr/>
          <a:lstStyle/>
          <a:p>
            <a:r>
              <a:rPr lang="en-US" altLang="en-US" dirty="0"/>
              <a:t>It would thrive, with more thermal energy to speed reactions.</a:t>
            </a:r>
          </a:p>
          <a:p>
            <a:r>
              <a:rPr lang="en-US" altLang="en-US" b="1" dirty="0"/>
              <a:t>It would die because its enzymes would malfunction at high temperature.</a:t>
            </a:r>
          </a:p>
          <a:p>
            <a:r>
              <a:rPr lang="en-US" altLang="en-US" dirty="0"/>
              <a:t>It would grow as usual, since temperature has little effect on bacteria.</a:t>
            </a:r>
          </a:p>
          <a:p>
            <a:r>
              <a:rPr lang="en-US" altLang="en-US" dirty="0"/>
              <a:t>It would die because faster reactions would deplete cellular ATP.</a:t>
            </a:r>
          </a:p>
          <a:p>
            <a:r>
              <a:rPr lang="en-US" altLang="en-US" dirty="0"/>
              <a:t>B and D</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994710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smtClean="0"/>
              <a:t>Invented by the ancient Inca, ceviche is a seafood dish cooked by applying acid, such as citrus juice, to raw fish. How does this work?</a:t>
            </a:r>
            <a:endParaRPr lang="en-US" dirty="0"/>
          </a:p>
        </p:txBody>
      </p:sp>
      <p:sp>
        <p:nvSpPr>
          <p:cNvPr id="8" name="Content Placeholder 7"/>
          <p:cNvSpPr>
            <a:spLocks noGrp="1"/>
          </p:cNvSpPr>
          <p:nvPr>
            <p:ph idx="1"/>
          </p:nvPr>
        </p:nvSpPr>
        <p:spPr/>
        <p:txBody>
          <a:bodyPr/>
          <a:lstStyle/>
          <a:p>
            <a:r>
              <a:rPr lang="en-US" altLang="en-US" dirty="0" smtClean="0"/>
              <a:t>by denaturing protein with lowered pH</a:t>
            </a:r>
          </a:p>
          <a:p>
            <a:r>
              <a:rPr lang="en-US" altLang="en-US" dirty="0" smtClean="0"/>
              <a:t>by raising the temperature of the fish as the acid enters its cells</a:t>
            </a:r>
          </a:p>
          <a:p>
            <a:r>
              <a:rPr lang="en-US" altLang="en-US" dirty="0" smtClean="0"/>
              <a:t>by releasing stored enzymes</a:t>
            </a:r>
          </a:p>
          <a:p>
            <a:r>
              <a:rPr lang="en-US" altLang="en-US" dirty="0" smtClean="0"/>
              <a:t>by breaking down ATP</a:t>
            </a:r>
          </a:p>
          <a:p>
            <a:r>
              <a:rPr lang="en-US" altLang="en-US" dirty="0" smtClean="0"/>
              <a:t>by speeding growth of acid-loving bacteria</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a:t>Invented by the ancient Inca, ceviche is a seafood dish cooked by applying acid, such as citrus juice, to raw fish. How does this work?</a:t>
            </a:r>
            <a:endParaRPr lang="en-US" dirty="0"/>
          </a:p>
        </p:txBody>
      </p:sp>
      <p:sp>
        <p:nvSpPr>
          <p:cNvPr id="8" name="Content Placeholder 7"/>
          <p:cNvSpPr>
            <a:spLocks noGrp="1"/>
          </p:cNvSpPr>
          <p:nvPr>
            <p:ph idx="1"/>
          </p:nvPr>
        </p:nvSpPr>
        <p:spPr/>
        <p:txBody>
          <a:bodyPr/>
          <a:lstStyle/>
          <a:p>
            <a:r>
              <a:rPr lang="en-US" altLang="en-US" b="1" dirty="0"/>
              <a:t>by denaturing protein with lowered pH</a:t>
            </a:r>
          </a:p>
          <a:p>
            <a:r>
              <a:rPr lang="en-US" altLang="en-US" dirty="0"/>
              <a:t>by raising the temperature of the fish as the acid enters its cells</a:t>
            </a:r>
          </a:p>
          <a:p>
            <a:r>
              <a:rPr lang="en-US" altLang="en-US" dirty="0"/>
              <a:t>by releasing stored enzymes</a:t>
            </a:r>
          </a:p>
          <a:p>
            <a:r>
              <a:rPr lang="en-US" altLang="en-US" dirty="0"/>
              <a:t>by breaking down ATP</a:t>
            </a:r>
          </a:p>
          <a:p>
            <a:r>
              <a:rPr lang="en-US" altLang="en-US" dirty="0"/>
              <a:t>by speeding growth of acid-loving bacteria</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2433135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smtClean="0"/>
              <a:t>You have discovered an enzyme consisting of four identical units, each of which catalyzes the same reaction. What might this structure do to the reaction rate in a cell?</a:t>
            </a:r>
            <a:endParaRPr lang="en-US" dirty="0"/>
          </a:p>
        </p:txBody>
      </p:sp>
      <p:sp>
        <p:nvSpPr>
          <p:cNvPr id="12" name="Content Placeholder 11"/>
          <p:cNvSpPr>
            <a:spLocks noGrp="1"/>
          </p:cNvSpPr>
          <p:nvPr>
            <p:ph idx="1"/>
          </p:nvPr>
        </p:nvSpPr>
        <p:spPr/>
        <p:txBody>
          <a:bodyPr/>
          <a:lstStyle/>
          <a:p>
            <a:r>
              <a:rPr lang="en-US" altLang="en-US" dirty="0" smtClean="0"/>
              <a:t>slow it down as the four subunits compete for substrate</a:t>
            </a:r>
          </a:p>
          <a:p>
            <a:r>
              <a:rPr lang="en-US" altLang="en-US" dirty="0" smtClean="0"/>
              <a:t>speed it up due to cooperativity</a:t>
            </a:r>
          </a:p>
          <a:p>
            <a:r>
              <a:rPr lang="en-US" altLang="en-US" dirty="0" smtClean="0"/>
              <a:t>slow it down as the subunits can block one another physically</a:t>
            </a:r>
          </a:p>
          <a:p>
            <a:r>
              <a:rPr lang="en-US" altLang="en-US" dirty="0" smtClean="0"/>
              <a:t>leave the rate unchanged</a:t>
            </a:r>
          </a:p>
          <a:p>
            <a:r>
              <a:rPr lang="en-US" altLang="en-US" dirty="0" smtClean="0"/>
              <a:t>There is not enough information to make a prediction.</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smtClean="0"/>
              <a:t>You have discovered an enzyme consisting of four identical units, each of which catalyzes the same reaction. What might this structure do to the reaction rate in a cell?</a:t>
            </a:r>
            <a:endParaRPr lang="en-US" dirty="0"/>
          </a:p>
        </p:txBody>
      </p:sp>
      <p:sp>
        <p:nvSpPr>
          <p:cNvPr id="12" name="Content Placeholder 11"/>
          <p:cNvSpPr>
            <a:spLocks noGrp="1"/>
          </p:cNvSpPr>
          <p:nvPr>
            <p:ph idx="1"/>
          </p:nvPr>
        </p:nvSpPr>
        <p:spPr/>
        <p:txBody>
          <a:bodyPr/>
          <a:lstStyle/>
          <a:p>
            <a:r>
              <a:rPr lang="en-US" altLang="en-US" b="1" dirty="0"/>
              <a:t>slow it down as the four subunits compete for substrate</a:t>
            </a:r>
          </a:p>
          <a:p>
            <a:r>
              <a:rPr lang="en-US" altLang="en-US" dirty="0"/>
              <a:t>speed it up due to cooperativity</a:t>
            </a:r>
          </a:p>
          <a:p>
            <a:r>
              <a:rPr lang="en-US" altLang="en-US" dirty="0"/>
              <a:t>slow it down as the subunits can block one another physically</a:t>
            </a:r>
          </a:p>
          <a:p>
            <a:r>
              <a:rPr lang="en-US" altLang="en-US" dirty="0"/>
              <a:t>leave the rate unchanged</a:t>
            </a:r>
          </a:p>
          <a:p>
            <a:r>
              <a:rPr lang="en-US" altLang="en-US" dirty="0"/>
              <a:t>There is not enough information to make a prediction.</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9544368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If a mechanic tries to change as many tires as possible in a short time by bringing car after car into the garage before previously repaired cars can be removed, eventually no more work can be done until the fixed cars are removed. What enzyme function is this like?</a:t>
            </a:r>
            <a:endParaRPr lang="en-US" dirty="0"/>
          </a:p>
        </p:txBody>
      </p:sp>
      <p:sp>
        <p:nvSpPr>
          <p:cNvPr id="5" name="Content Placeholder 4"/>
          <p:cNvSpPr>
            <a:spLocks noGrp="1"/>
          </p:cNvSpPr>
          <p:nvPr>
            <p:ph idx="1"/>
          </p:nvPr>
        </p:nvSpPr>
        <p:spPr/>
        <p:txBody>
          <a:bodyPr/>
          <a:lstStyle/>
          <a:p>
            <a:r>
              <a:rPr lang="en-US" altLang="en-US" dirty="0" smtClean="0"/>
              <a:t>cooperativity</a:t>
            </a:r>
          </a:p>
          <a:p>
            <a:r>
              <a:rPr lang="en-US" altLang="en-US" dirty="0" smtClean="0"/>
              <a:t>denaturation</a:t>
            </a:r>
          </a:p>
          <a:p>
            <a:r>
              <a:rPr lang="en-US" altLang="en-US" dirty="0" smtClean="0"/>
              <a:t>optimal temperature</a:t>
            </a:r>
          </a:p>
          <a:p>
            <a:r>
              <a:rPr lang="en-US" altLang="en-US" dirty="0" smtClean="0"/>
              <a:t>feedback inhibition</a:t>
            </a:r>
          </a:p>
          <a:p>
            <a:r>
              <a:rPr lang="en-US" altLang="en-US" dirty="0" smtClean="0"/>
              <a:t>noncompetitive inhibition</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If a mechanic tries to change as many tires as possible in a short time by bringing car after car into the garage before previously repaired cars can be removed, eventually no more work can be done until the fixed cars are removed. What enzyme function is this like?</a:t>
            </a:r>
            <a:endParaRPr lang="en-US" dirty="0"/>
          </a:p>
        </p:txBody>
      </p:sp>
      <p:sp>
        <p:nvSpPr>
          <p:cNvPr id="5" name="Content Placeholder 4"/>
          <p:cNvSpPr>
            <a:spLocks noGrp="1"/>
          </p:cNvSpPr>
          <p:nvPr>
            <p:ph idx="1"/>
          </p:nvPr>
        </p:nvSpPr>
        <p:spPr/>
        <p:txBody>
          <a:bodyPr/>
          <a:lstStyle/>
          <a:p>
            <a:r>
              <a:rPr lang="en-US" altLang="en-US" dirty="0" smtClean="0"/>
              <a:t>cooperativity</a:t>
            </a:r>
          </a:p>
          <a:p>
            <a:r>
              <a:rPr lang="en-US" altLang="en-US" dirty="0" smtClean="0"/>
              <a:t>denaturation</a:t>
            </a:r>
          </a:p>
          <a:p>
            <a:r>
              <a:rPr lang="en-US" altLang="en-US" dirty="0" smtClean="0"/>
              <a:t>optimal temperature</a:t>
            </a:r>
          </a:p>
          <a:p>
            <a:r>
              <a:rPr lang="en-US" altLang="en-US" b="1" dirty="0" smtClean="0"/>
              <a:t>feedback inhibition</a:t>
            </a:r>
          </a:p>
          <a:p>
            <a:r>
              <a:rPr lang="en-US" altLang="en-US" dirty="0" smtClean="0"/>
              <a:t>noncompetitive inhibition</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943380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Entropy can drive a chemical reaction; for example,</a:t>
            </a:r>
          </a:p>
        </p:txBody>
      </p:sp>
      <p:sp>
        <p:nvSpPr>
          <p:cNvPr id="6147" name="Rectangle 3"/>
          <p:cNvSpPr>
            <a:spLocks noGrp="1" noChangeArrowheads="1"/>
          </p:cNvSpPr>
          <p:nvPr>
            <p:ph idx="1"/>
          </p:nvPr>
        </p:nvSpPr>
        <p:spPr/>
        <p:txBody>
          <a:bodyPr/>
          <a:lstStyle/>
          <a:p>
            <a:r>
              <a:rPr lang="en-US" altLang="en-US" dirty="0" smtClean="0"/>
              <a:t>A </a:t>
            </a:r>
            <a:r>
              <a:rPr lang="en-US" altLang="en-US" dirty="0" smtClean="0">
                <a:sym typeface="Symbol" panose="05050102010706020507" pitchFamily="18" charset="2"/>
              </a:rPr>
              <a:t></a:t>
            </a:r>
            <a:r>
              <a:rPr lang="en-US" altLang="en-US" dirty="0" smtClean="0"/>
              <a:t> B </a:t>
            </a:r>
            <a:r>
              <a:rPr lang="en-US" altLang="en-US" dirty="0" smtClean="0">
                <a:sym typeface="Symbol" panose="05050102010706020507" pitchFamily="18" charset="2"/>
              </a:rPr>
              <a:t></a:t>
            </a:r>
            <a:r>
              <a:rPr lang="en-US" altLang="en-US" dirty="0" smtClean="0"/>
              <a:t> C.</a:t>
            </a:r>
          </a:p>
          <a:p>
            <a:r>
              <a:rPr lang="en-US" altLang="en-US" dirty="0" smtClean="0"/>
              <a:t>B </a:t>
            </a:r>
            <a:r>
              <a:rPr lang="en-US" altLang="en-US" dirty="0" smtClean="0">
                <a:sym typeface="Symbol" panose="05050102010706020507" pitchFamily="18" charset="2"/>
              </a:rPr>
              <a:t></a:t>
            </a:r>
            <a:r>
              <a:rPr lang="en-US" altLang="en-US" dirty="0" smtClean="0"/>
              <a:t> C </a:t>
            </a:r>
            <a:r>
              <a:rPr lang="en-US" altLang="en-US" dirty="0" smtClean="0">
                <a:sym typeface="Symbol" panose="05050102010706020507" pitchFamily="18" charset="2"/>
              </a:rPr>
              <a:t></a:t>
            </a:r>
            <a:r>
              <a:rPr lang="en-US" altLang="en-US" dirty="0" smtClean="0"/>
              <a:t> A </a:t>
            </a:r>
            <a:r>
              <a:rPr lang="en-US" altLang="en-US" dirty="0" smtClean="0">
                <a:sym typeface="Symbol" panose="05050102010706020507" pitchFamily="18" charset="2"/>
              </a:rPr>
              <a:t></a:t>
            </a:r>
            <a:r>
              <a:rPr lang="en-US" altLang="en-US" dirty="0" smtClean="0"/>
              <a:t> D.</a:t>
            </a:r>
          </a:p>
          <a:p>
            <a:r>
              <a:rPr lang="en-US" altLang="en-US" dirty="0" smtClean="0"/>
              <a:t>A </a:t>
            </a:r>
            <a:r>
              <a:rPr lang="en-US" altLang="en-US" dirty="0" smtClean="0">
                <a:sym typeface="Symbol" panose="05050102010706020507" pitchFamily="18" charset="2"/>
              </a:rPr>
              <a:t></a:t>
            </a:r>
            <a:r>
              <a:rPr lang="en-US" altLang="en-US" dirty="0" smtClean="0"/>
              <a:t> B </a:t>
            </a:r>
            <a:r>
              <a:rPr lang="en-US" altLang="en-US" dirty="0" smtClean="0">
                <a:sym typeface="Symbol" panose="05050102010706020507" pitchFamily="18" charset="2"/>
              </a:rPr>
              <a:t></a:t>
            </a:r>
            <a:r>
              <a:rPr lang="en-US" altLang="en-US" dirty="0" smtClean="0"/>
              <a:t> C </a:t>
            </a:r>
            <a:r>
              <a:rPr lang="en-US" altLang="en-US" dirty="0" smtClean="0">
                <a:sym typeface="Symbol" panose="05050102010706020507" pitchFamily="18" charset="2"/>
              </a:rPr>
              <a:t></a:t>
            </a:r>
            <a:r>
              <a:rPr lang="en-US" altLang="en-US" dirty="0" smtClean="0"/>
              <a:t> D.</a:t>
            </a:r>
          </a:p>
          <a:p>
            <a:r>
              <a:rPr lang="en-US" altLang="en-US" dirty="0" smtClean="0"/>
              <a:t>A </a:t>
            </a:r>
            <a:r>
              <a:rPr lang="en-US" altLang="en-US" dirty="0" smtClean="0">
                <a:sym typeface="Symbol" panose="05050102010706020507" pitchFamily="18" charset="2"/>
              </a:rPr>
              <a:t></a:t>
            </a:r>
            <a:r>
              <a:rPr lang="en-US" altLang="en-US" dirty="0" smtClean="0"/>
              <a:t> B </a:t>
            </a:r>
            <a:r>
              <a:rPr lang="en-US" altLang="en-US" dirty="0" smtClean="0">
                <a:sym typeface="Symbol" panose="05050102010706020507" pitchFamily="18" charset="2"/>
              </a:rPr>
              <a:t></a:t>
            </a:r>
            <a:r>
              <a:rPr lang="en-US" altLang="en-US" dirty="0" smtClean="0"/>
              <a:t> C </a:t>
            </a:r>
            <a:r>
              <a:rPr lang="en-US" altLang="en-US" dirty="0" smtClean="0">
                <a:sym typeface="Symbol" panose="05050102010706020507" pitchFamily="18" charset="2"/>
              </a:rPr>
              <a:t></a:t>
            </a:r>
            <a:r>
              <a:rPr lang="en-US" altLang="en-US" dirty="0" smtClean="0"/>
              <a:t> D </a:t>
            </a:r>
            <a:r>
              <a:rPr lang="en-US" altLang="en-US" dirty="0" smtClean="0">
                <a:sym typeface="Symbol" panose="05050102010706020507" pitchFamily="18" charset="2"/>
              </a:rPr>
              <a:t></a:t>
            </a:r>
            <a:r>
              <a:rPr lang="en-US" altLang="en-US" dirty="0" smtClean="0"/>
              <a:t> E </a:t>
            </a:r>
            <a:r>
              <a:rPr lang="en-US" altLang="en-US" dirty="0" smtClean="0">
                <a:sym typeface="Symbol" panose="05050102010706020507" pitchFamily="18" charset="2"/>
              </a:rPr>
              <a:t></a:t>
            </a:r>
            <a:r>
              <a:rPr lang="en-US" altLang="en-US" dirty="0" smtClean="0"/>
              <a:t> F.</a:t>
            </a:r>
          </a:p>
          <a:p>
            <a:r>
              <a:rPr lang="en-US" altLang="en-US" dirty="0" smtClean="0"/>
              <a:t>A </a:t>
            </a:r>
            <a:r>
              <a:rPr lang="en-US" altLang="en-US" dirty="0" smtClean="0">
                <a:sym typeface="Symbol" panose="05050102010706020507" pitchFamily="18" charset="2"/>
              </a:rPr>
              <a:t></a:t>
            </a:r>
            <a:r>
              <a:rPr lang="en-US" altLang="en-US" dirty="0" smtClean="0"/>
              <a:t> B.</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smtClean="0"/>
              <a:t>Imagine that you have discovered a new enzyme, but when you isolate it for further study, it does not work properly. What might have been lost?</a:t>
            </a:r>
            <a:endParaRPr lang="en-US" dirty="0"/>
          </a:p>
        </p:txBody>
      </p:sp>
      <p:sp>
        <p:nvSpPr>
          <p:cNvPr id="8" name="Content Placeholder 7"/>
          <p:cNvSpPr>
            <a:spLocks noGrp="1"/>
          </p:cNvSpPr>
          <p:nvPr>
            <p:ph idx="1"/>
          </p:nvPr>
        </p:nvSpPr>
        <p:spPr/>
        <p:txBody>
          <a:bodyPr/>
          <a:lstStyle/>
          <a:p>
            <a:r>
              <a:rPr lang="en-US" altLang="en-US" dirty="0" smtClean="0"/>
              <a:t>a cofactor</a:t>
            </a:r>
          </a:p>
          <a:p>
            <a:r>
              <a:rPr lang="en-US" altLang="en-US" dirty="0" smtClean="0"/>
              <a:t>a coenzyme</a:t>
            </a:r>
          </a:p>
          <a:p>
            <a:r>
              <a:rPr lang="en-US" altLang="en-US" dirty="0" smtClean="0"/>
              <a:t>bound reactant</a:t>
            </a:r>
          </a:p>
          <a:p>
            <a:r>
              <a:rPr lang="en-US" altLang="en-US" dirty="0" smtClean="0"/>
              <a:t>A and B</a:t>
            </a:r>
          </a:p>
          <a:p>
            <a:r>
              <a:rPr lang="en-US" altLang="en-US" dirty="0" smtClean="0"/>
              <a:t>A, B, and C</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a:t>Imagine that you have discovered a new enzyme, but when you isolate it for further study, it does not work properly. What might have been lost</a:t>
            </a:r>
            <a:r>
              <a:rPr lang="en-US" altLang="en-US" dirty="0" smtClean="0"/>
              <a:t>?</a:t>
            </a:r>
            <a:endParaRPr lang="en-US" dirty="0"/>
          </a:p>
        </p:txBody>
      </p:sp>
      <p:sp>
        <p:nvSpPr>
          <p:cNvPr id="8" name="Content Placeholder 7"/>
          <p:cNvSpPr>
            <a:spLocks noGrp="1"/>
          </p:cNvSpPr>
          <p:nvPr>
            <p:ph idx="1"/>
          </p:nvPr>
        </p:nvSpPr>
        <p:spPr/>
        <p:txBody>
          <a:bodyPr/>
          <a:lstStyle/>
          <a:p>
            <a:r>
              <a:rPr lang="en-US" altLang="en-US" dirty="0"/>
              <a:t>a cofactor</a:t>
            </a:r>
          </a:p>
          <a:p>
            <a:r>
              <a:rPr lang="en-US" altLang="en-US" dirty="0"/>
              <a:t>a coenzyme</a:t>
            </a:r>
          </a:p>
          <a:p>
            <a:r>
              <a:rPr lang="en-US" altLang="en-US" dirty="0"/>
              <a:t>bound reactant</a:t>
            </a:r>
          </a:p>
          <a:p>
            <a:r>
              <a:rPr lang="en-US" altLang="en-US" b="1" dirty="0"/>
              <a:t>A and B</a:t>
            </a:r>
          </a:p>
          <a:p>
            <a:r>
              <a:rPr lang="en-US" altLang="en-US" dirty="0"/>
              <a:t>A, B, and C</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0083593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If normal human body temperature is 37ºC, what temperature would be optimal for many human enzymes?</a:t>
            </a:r>
            <a:endParaRPr lang="en-US" dirty="0"/>
          </a:p>
        </p:txBody>
      </p:sp>
      <p:sp>
        <p:nvSpPr>
          <p:cNvPr id="7" name="Content Placeholder 6"/>
          <p:cNvSpPr>
            <a:spLocks noGrp="1"/>
          </p:cNvSpPr>
          <p:nvPr>
            <p:ph idx="1"/>
          </p:nvPr>
        </p:nvSpPr>
        <p:spPr/>
        <p:txBody>
          <a:bodyPr/>
          <a:lstStyle/>
          <a:p>
            <a:r>
              <a:rPr lang="en-US" altLang="en-US" dirty="0" smtClean="0"/>
              <a:t>2</a:t>
            </a:r>
            <a:r>
              <a:rPr lang="en-US" altLang="en-US" dirty="0" smtClean="0">
                <a:sym typeface="Symbol" panose="05050102010706020507" pitchFamily="18" charset="2"/>
              </a:rPr>
              <a:t></a:t>
            </a:r>
            <a:r>
              <a:rPr lang="en-US" altLang="en-US" dirty="0" smtClean="0"/>
              <a:t>C</a:t>
            </a:r>
          </a:p>
          <a:p>
            <a:r>
              <a:rPr lang="en-US" altLang="en-US" dirty="0" smtClean="0"/>
              <a:t>7</a:t>
            </a:r>
            <a:r>
              <a:rPr lang="en-US" altLang="en-US" dirty="0" smtClean="0">
                <a:sym typeface="Symbol" panose="05050102010706020507" pitchFamily="18" charset="2"/>
              </a:rPr>
              <a:t></a:t>
            </a:r>
            <a:r>
              <a:rPr lang="en-US" altLang="en-US" dirty="0" smtClean="0"/>
              <a:t>C</a:t>
            </a:r>
          </a:p>
          <a:p>
            <a:r>
              <a:rPr lang="en-US" altLang="en-US" dirty="0" smtClean="0"/>
              <a:t>17</a:t>
            </a:r>
            <a:r>
              <a:rPr lang="en-US" altLang="en-US" dirty="0" smtClean="0">
                <a:sym typeface="Symbol" panose="05050102010706020507" pitchFamily="18" charset="2"/>
              </a:rPr>
              <a:t></a:t>
            </a:r>
            <a:r>
              <a:rPr lang="en-US" altLang="en-US" dirty="0" smtClean="0"/>
              <a:t>C</a:t>
            </a:r>
          </a:p>
          <a:p>
            <a:r>
              <a:rPr lang="en-US" altLang="en-US" dirty="0" smtClean="0"/>
              <a:t>27</a:t>
            </a:r>
            <a:r>
              <a:rPr lang="en-US" altLang="en-US" dirty="0" smtClean="0">
                <a:sym typeface="Symbol" panose="05050102010706020507" pitchFamily="18" charset="2"/>
              </a:rPr>
              <a:t></a:t>
            </a:r>
            <a:r>
              <a:rPr lang="en-US" altLang="en-US" dirty="0" smtClean="0"/>
              <a:t>C</a:t>
            </a:r>
          </a:p>
          <a:p>
            <a:r>
              <a:rPr lang="en-US" altLang="en-US" dirty="0" smtClean="0"/>
              <a:t>37</a:t>
            </a:r>
            <a:r>
              <a:rPr lang="en-US" altLang="en-US" dirty="0" smtClean="0">
                <a:sym typeface="Symbol" panose="05050102010706020507" pitchFamily="18" charset="2"/>
              </a:rPr>
              <a:t></a:t>
            </a:r>
            <a:r>
              <a:rPr lang="en-US" altLang="en-US" dirty="0" smtClean="0"/>
              <a:t>C</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If normal human body temperature is 37ºC, what temperature would be optimal for many human enzymes?</a:t>
            </a:r>
            <a:endParaRPr lang="en-US" dirty="0"/>
          </a:p>
        </p:txBody>
      </p:sp>
      <p:sp>
        <p:nvSpPr>
          <p:cNvPr id="7" name="Content Placeholder 6"/>
          <p:cNvSpPr>
            <a:spLocks noGrp="1"/>
          </p:cNvSpPr>
          <p:nvPr>
            <p:ph idx="1"/>
          </p:nvPr>
        </p:nvSpPr>
        <p:spPr/>
        <p:txBody>
          <a:bodyPr/>
          <a:lstStyle/>
          <a:p>
            <a:r>
              <a:rPr lang="en-US" altLang="en-US" dirty="0"/>
              <a:t>2</a:t>
            </a:r>
            <a:r>
              <a:rPr lang="en-US" altLang="en-US" dirty="0">
                <a:sym typeface="Symbol" panose="05050102010706020507" pitchFamily="18" charset="2"/>
              </a:rPr>
              <a:t></a:t>
            </a:r>
            <a:r>
              <a:rPr lang="en-US" altLang="en-US" dirty="0"/>
              <a:t>C</a:t>
            </a:r>
          </a:p>
          <a:p>
            <a:r>
              <a:rPr lang="en-US" altLang="en-US" dirty="0"/>
              <a:t>7</a:t>
            </a:r>
            <a:r>
              <a:rPr lang="en-US" altLang="en-US" dirty="0">
                <a:sym typeface="Symbol" panose="05050102010706020507" pitchFamily="18" charset="2"/>
              </a:rPr>
              <a:t></a:t>
            </a:r>
            <a:r>
              <a:rPr lang="en-US" altLang="en-US" dirty="0"/>
              <a:t>C</a:t>
            </a:r>
          </a:p>
          <a:p>
            <a:r>
              <a:rPr lang="en-US" altLang="en-US" dirty="0"/>
              <a:t>17</a:t>
            </a:r>
            <a:r>
              <a:rPr lang="en-US" altLang="en-US" dirty="0">
                <a:sym typeface="Symbol" panose="05050102010706020507" pitchFamily="18" charset="2"/>
              </a:rPr>
              <a:t></a:t>
            </a:r>
            <a:r>
              <a:rPr lang="en-US" altLang="en-US" dirty="0"/>
              <a:t>C</a:t>
            </a:r>
          </a:p>
          <a:p>
            <a:r>
              <a:rPr lang="en-US" altLang="en-US" dirty="0"/>
              <a:t>27</a:t>
            </a:r>
            <a:r>
              <a:rPr lang="en-US" altLang="en-US" dirty="0">
                <a:sym typeface="Symbol" panose="05050102010706020507" pitchFamily="18" charset="2"/>
              </a:rPr>
              <a:t></a:t>
            </a:r>
            <a:r>
              <a:rPr lang="en-US" altLang="en-US" dirty="0"/>
              <a:t>C</a:t>
            </a:r>
          </a:p>
          <a:p>
            <a:r>
              <a:rPr lang="en-US" altLang="en-US" b="1" dirty="0"/>
              <a:t>37</a:t>
            </a:r>
            <a:r>
              <a:rPr lang="en-US" altLang="en-US" b="1" dirty="0">
                <a:sym typeface="Symbol" panose="05050102010706020507" pitchFamily="18" charset="2"/>
              </a:rPr>
              <a:t></a:t>
            </a:r>
            <a:r>
              <a:rPr lang="en-US" altLang="en-US" b="1" dirty="0"/>
              <a:t>C</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5824655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What is a good analogy for the induced fit of a substrate into an enzyme’s active site?</a:t>
            </a:r>
            <a:endParaRPr lang="en-US" dirty="0"/>
          </a:p>
        </p:txBody>
      </p:sp>
      <p:sp>
        <p:nvSpPr>
          <p:cNvPr id="5" name="Content Placeholder 4"/>
          <p:cNvSpPr>
            <a:spLocks noGrp="1"/>
          </p:cNvSpPr>
          <p:nvPr>
            <p:ph idx="1"/>
          </p:nvPr>
        </p:nvSpPr>
        <p:spPr/>
        <p:txBody>
          <a:bodyPr/>
          <a:lstStyle/>
          <a:p>
            <a:r>
              <a:rPr lang="en-US" altLang="en-US" dirty="0" smtClean="0"/>
              <a:t>a pencil in a sharpener</a:t>
            </a:r>
          </a:p>
          <a:p>
            <a:r>
              <a:rPr lang="en-US" altLang="en-US" dirty="0" smtClean="0"/>
              <a:t>two hands shaking</a:t>
            </a:r>
          </a:p>
          <a:p>
            <a:r>
              <a:rPr lang="en-US" altLang="en-US" dirty="0" smtClean="0"/>
              <a:t>solid tires turning on a road</a:t>
            </a:r>
          </a:p>
          <a:p>
            <a:r>
              <a:rPr lang="en-US" altLang="en-US" dirty="0" smtClean="0"/>
              <a:t>teeth biting an apple</a:t>
            </a:r>
          </a:p>
          <a:p>
            <a:r>
              <a:rPr lang="en-US" altLang="en-US" dirty="0" smtClean="0"/>
              <a:t>All of the choices are correct.</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What is a good analogy for the induced fit of a substrate into an enzyme’s active site?</a:t>
            </a:r>
            <a:endParaRPr lang="en-US" dirty="0"/>
          </a:p>
        </p:txBody>
      </p:sp>
      <p:sp>
        <p:nvSpPr>
          <p:cNvPr id="5" name="Content Placeholder 4"/>
          <p:cNvSpPr>
            <a:spLocks noGrp="1"/>
          </p:cNvSpPr>
          <p:nvPr>
            <p:ph idx="1"/>
          </p:nvPr>
        </p:nvSpPr>
        <p:spPr/>
        <p:txBody>
          <a:bodyPr/>
          <a:lstStyle/>
          <a:p>
            <a:r>
              <a:rPr lang="en-US" altLang="en-US" dirty="0" smtClean="0"/>
              <a:t>a pencil in a sharpener</a:t>
            </a:r>
          </a:p>
          <a:p>
            <a:r>
              <a:rPr lang="en-US" altLang="en-US" b="1" dirty="0" smtClean="0"/>
              <a:t>two hands shaking</a:t>
            </a:r>
          </a:p>
          <a:p>
            <a:r>
              <a:rPr lang="en-US" altLang="en-US" dirty="0" smtClean="0"/>
              <a:t>solid tires turning on a road</a:t>
            </a:r>
          </a:p>
          <a:p>
            <a:r>
              <a:rPr lang="en-US" altLang="en-US" dirty="0" smtClean="0"/>
              <a:t>teeth biting an apple</a:t>
            </a:r>
          </a:p>
          <a:p>
            <a:r>
              <a:rPr lang="en-US" altLang="en-US" dirty="0" smtClean="0"/>
              <a:t>All of the choices are correct.</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666585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Which example best demonstrates the second law of </a:t>
            </a:r>
            <a:br>
              <a:rPr lang="en-US" altLang="en-US" dirty="0" smtClean="0"/>
            </a:br>
            <a:r>
              <a:rPr lang="en-US" altLang="en-US" dirty="0" smtClean="0"/>
              <a:t>thermodynamics?</a:t>
            </a:r>
            <a:endParaRPr lang="en-US" dirty="0"/>
          </a:p>
        </p:txBody>
      </p:sp>
      <p:sp>
        <p:nvSpPr>
          <p:cNvPr id="5" name="Content Placeholder 4"/>
          <p:cNvSpPr>
            <a:spLocks noGrp="1"/>
          </p:cNvSpPr>
          <p:nvPr>
            <p:ph idx="1"/>
          </p:nvPr>
        </p:nvSpPr>
        <p:spPr/>
        <p:txBody>
          <a:bodyPr/>
          <a:lstStyle/>
          <a:p>
            <a:r>
              <a:rPr lang="en-US" altLang="en-US" dirty="0" smtClean="0"/>
              <a:t>eggs neatly placed in a carton</a:t>
            </a:r>
          </a:p>
          <a:p>
            <a:r>
              <a:rPr lang="en-US" altLang="en-US" dirty="0" smtClean="0"/>
              <a:t>two hands shaking</a:t>
            </a:r>
          </a:p>
          <a:p>
            <a:r>
              <a:rPr lang="en-US" altLang="en-US" dirty="0" smtClean="0"/>
              <a:t>a broken pencil in two pieces</a:t>
            </a:r>
          </a:p>
          <a:p>
            <a:r>
              <a:rPr lang="en-US" altLang="en-US" dirty="0" smtClean="0"/>
              <a:t>a tree with leaves of all the same basic shape</a:t>
            </a:r>
          </a:p>
          <a:p>
            <a:r>
              <a:rPr lang="en-US" altLang="en-US" dirty="0" smtClean="0"/>
              <a:t>four puppies with the same coat color</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Which example best demonstrates the second law of </a:t>
            </a:r>
            <a:br>
              <a:rPr lang="en-US" altLang="en-US" dirty="0"/>
            </a:br>
            <a:r>
              <a:rPr lang="en-US" altLang="en-US" dirty="0"/>
              <a:t>thermodynamics?</a:t>
            </a:r>
            <a:endParaRPr lang="en-US" dirty="0"/>
          </a:p>
        </p:txBody>
      </p:sp>
      <p:sp>
        <p:nvSpPr>
          <p:cNvPr id="5" name="Content Placeholder 4"/>
          <p:cNvSpPr>
            <a:spLocks noGrp="1"/>
          </p:cNvSpPr>
          <p:nvPr>
            <p:ph idx="1"/>
          </p:nvPr>
        </p:nvSpPr>
        <p:spPr/>
        <p:txBody>
          <a:bodyPr/>
          <a:lstStyle/>
          <a:p>
            <a:r>
              <a:rPr lang="en-US" altLang="en-US" dirty="0" smtClean="0"/>
              <a:t>eggs neatly placed in a carton</a:t>
            </a:r>
          </a:p>
          <a:p>
            <a:r>
              <a:rPr lang="en-US" altLang="en-US" dirty="0" smtClean="0"/>
              <a:t>two hands shaking</a:t>
            </a:r>
          </a:p>
          <a:p>
            <a:r>
              <a:rPr lang="en-US" altLang="en-US" b="1" dirty="0" smtClean="0"/>
              <a:t>a broken pencil in two pieces</a:t>
            </a:r>
          </a:p>
          <a:p>
            <a:r>
              <a:rPr lang="en-US" altLang="en-US" dirty="0" smtClean="0"/>
              <a:t>a tree with leaves of all the same basic shape</a:t>
            </a:r>
          </a:p>
          <a:p>
            <a:r>
              <a:rPr lang="en-US" altLang="en-US" dirty="0" smtClean="0"/>
              <a:t>four puppies with the same coat color</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3820031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Why is the breakdown of ATP useful for powering cellular processes?</a:t>
            </a:r>
            <a:endParaRPr lang="en-US" dirty="0"/>
          </a:p>
        </p:txBody>
      </p:sp>
      <p:sp>
        <p:nvSpPr>
          <p:cNvPr id="5" name="Content Placeholder 4"/>
          <p:cNvSpPr>
            <a:spLocks noGrp="1"/>
          </p:cNvSpPr>
          <p:nvPr>
            <p:ph idx="1"/>
          </p:nvPr>
        </p:nvSpPr>
        <p:spPr/>
        <p:txBody>
          <a:bodyPr/>
          <a:lstStyle/>
          <a:p>
            <a:r>
              <a:rPr lang="en-US" altLang="en-US" dirty="0" smtClean="0"/>
              <a:t>It is an endergonic reaction that can be coupled with other reactions.</a:t>
            </a:r>
          </a:p>
          <a:p>
            <a:r>
              <a:rPr lang="en-US" altLang="en-US" dirty="0" smtClean="0"/>
              <a:t>As an exergonic reaction, it releases energy to spare.</a:t>
            </a:r>
          </a:p>
          <a:p>
            <a:r>
              <a:rPr lang="en-US" altLang="en-US" dirty="0" smtClean="0"/>
              <a:t>It takes up excess free energy that interferes with metabolism.</a:t>
            </a:r>
          </a:p>
          <a:p>
            <a:r>
              <a:rPr lang="en-US" altLang="en-US" dirty="0" smtClean="0"/>
              <a:t>It helps warm cells and speed metabolism.</a:t>
            </a:r>
          </a:p>
          <a:p>
            <a:r>
              <a:rPr lang="en-US" altLang="en-US" dirty="0" smtClean="0"/>
              <a:t>It generates ADP for the synthesis of RNA.</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Why is the breakdown of ATP useful for powering cellular processes?</a:t>
            </a:r>
            <a:endParaRPr lang="en-US" dirty="0"/>
          </a:p>
        </p:txBody>
      </p:sp>
      <p:sp>
        <p:nvSpPr>
          <p:cNvPr id="5" name="Content Placeholder 4"/>
          <p:cNvSpPr>
            <a:spLocks noGrp="1"/>
          </p:cNvSpPr>
          <p:nvPr>
            <p:ph idx="1"/>
          </p:nvPr>
        </p:nvSpPr>
        <p:spPr/>
        <p:txBody>
          <a:bodyPr/>
          <a:lstStyle/>
          <a:p>
            <a:r>
              <a:rPr lang="en-US" altLang="en-US" dirty="0"/>
              <a:t>It is an endergonic reaction that can be coupled with other reactions.</a:t>
            </a:r>
          </a:p>
          <a:p>
            <a:r>
              <a:rPr lang="en-US" altLang="en-US" b="1" dirty="0"/>
              <a:t>As an exergonic reaction, it releases energy to spare.</a:t>
            </a:r>
          </a:p>
          <a:p>
            <a:r>
              <a:rPr lang="en-US" altLang="en-US" dirty="0"/>
              <a:t>It takes up excess free energy that interferes with metabolism.</a:t>
            </a:r>
          </a:p>
          <a:p>
            <a:r>
              <a:rPr lang="en-US" altLang="en-US" dirty="0"/>
              <a:t>It helps warm cells and speed metabolism.</a:t>
            </a:r>
          </a:p>
          <a:p>
            <a:r>
              <a:rPr lang="en-US" altLang="en-US" dirty="0"/>
              <a:t>It generates ADP for the synthesis of RNA.</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420280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mtClean="0"/>
              <a:t>Entropy can drive a chemical reaction; for example,</a:t>
            </a:r>
          </a:p>
        </p:txBody>
      </p:sp>
      <p:sp>
        <p:nvSpPr>
          <p:cNvPr id="7171" name="Rectangle 3"/>
          <p:cNvSpPr>
            <a:spLocks noGrp="1" noChangeArrowheads="1"/>
          </p:cNvSpPr>
          <p:nvPr>
            <p:ph idx="1"/>
          </p:nvPr>
        </p:nvSpPr>
        <p:spPr/>
        <p:txBody>
          <a:bodyPr/>
          <a:lstStyle/>
          <a:p>
            <a:r>
              <a:rPr lang="en-US" altLang="en-US" b="1" dirty="0" smtClean="0"/>
              <a:t>A </a:t>
            </a:r>
            <a:r>
              <a:rPr lang="en-US" altLang="en-US" b="1" dirty="0" smtClean="0">
                <a:sym typeface="Symbol" panose="05050102010706020507" pitchFamily="18" charset="2"/>
              </a:rPr>
              <a:t></a:t>
            </a:r>
            <a:r>
              <a:rPr lang="en-US" altLang="en-US" b="1" dirty="0" smtClean="0"/>
              <a:t> B </a:t>
            </a:r>
            <a:r>
              <a:rPr lang="en-US" altLang="en-US" b="1" dirty="0" smtClean="0">
                <a:sym typeface="Symbol" panose="05050102010706020507" pitchFamily="18" charset="2"/>
              </a:rPr>
              <a:t></a:t>
            </a:r>
            <a:r>
              <a:rPr lang="en-US" altLang="en-US" b="1" dirty="0" smtClean="0"/>
              <a:t> C.</a:t>
            </a:r>
          </a:p>
          <a:p>
            <a:r>
              <a:rPr lang="en-US" altLang="en-US" dirty="0" smtClean="0"/>
              <a:t>B </a:t>
            </a:r>
            <a:r>
              <a:rPr lang="en-US" altLang="en-US" dirty="0" smtClean="0">
                <a:sym typeface="Symbol" panose="05050102010706020507" pitchFamily="18" charset="2"/>
              </a:rPr>
              <a:t></a:t>
            </a:r>
            <a:r>
              <a:rPr lang="en-US" altLang="en-US" dirty="0" smtClean="0"/>
              <a:t> C </a:t>
            </a:r>
            <a:r>
              <a:rPr lang="en-US" altLang="en-US" dirty="0" smtClean="0">
                <a:sym typeface="Symbol" panose="05050102010706020507" pitchFamily="18" charset="2"/>
              </a:rPr>
              <a:t></a:t>
            </a:r>
            <a:r>
              <a:rPr lang="en-US" altLang="en-US" dirty="0" smtClean="0"/>
              <a:t> A </a:t>
            </a:r>
            <a:r>
              <a:rPr lang="en-US" altLang="en-US" dirty="0" smtClean="0">
                <a:sym typeface="Symbol" panose="05050102010706020507" pitchFamily="18" charset="2"/>
              </a:rPr>
              <a:t></a:t>
            </a:r>
            <a:r>
              <a:rPr lang="en-US" altLang="en-US" dirty="0" smtClean="0"/>
              <a:t> D.</a:t>
            </a:r>
          </a:p>
          <a:p>
            <a:r>
              <a:rPr lang="en-US" altLang="en-US" dirty="0" smtClean="0"/>
              <a:t>A </a:t>
            </a:r>
            <a:r>
              <a:rPr lang="en-US" altLang="en-US" dirty="0" smtClean="0">
                <a:sym typeface="Symbol" panose="05050102010706020507" pitchFamily="18" charset="2"/>
              </a:rPr>
              <a:t></a:t>
            </a:r>
            <a:r>
              <a:rPr lang="en-US" altLang="en-US" dirty="0" smtClean="0"/>
              <a:t> B </a:t>
            </a:r>
            <a:r>
              <a:rPr lang="en-US" altLang="en-US" dirty="0" smtClean="0">
                <a:sym typeface="Symbol" panose="05050102010706020507" pitchFamily="18" charset="2"/>
              </a:rPr>
              <a:t></a:t>
            </a:r>
            <a:r>
              <a:rPr lang="en-US" altLang="en-US" dirty="0" smtClean="0"/>
              <a:t> C </a:t>
            </a:r>
            <a:r>
              <a:rPr lang="en-US" altLang="en-US" dirty="0" smtClean="0">
                <a:sym typeface="Symbol" panose="05050102010706020507" pitchFamily="18" charset="2"/>
              </a:rPr>
              <a:t></a:t>
            </a:r>
            <a:r>
              <a:rPr lang="en-US" altLang="en-US" dirty="0" smtClean="0"/>
              <a:t> D.</a:t>
            </a:r>
          </a:p>
          <a:p>
            <a:r>
              <a:rPr lang="en-US" altLang="en-US" dirty="0" smtClean="0"/>
              <a:t>A </a:t>
            </a:r>
            <a:r>
              <a:rPr lang="en-US" altLang="en-US" dirty="0" smtClean="0">
                <a:sym typeface="Symbol" panose="05050102010706020507" pitchFamily="18" charset="2"/>
              </a:rPr>
              <a:t></a:t>
            </a:r>
            <a:r>
              <a:rPr lang="en-US" altLang="en-US" dirty="0" smtClean="0"/>
              <a:t> B </a:t>
            </a:r>
            <a:r>
              <a:rPr lang="en-US" altLang="en-US" dirty="0" smtClean="0">
                <a:sym typeface="Symbol" panose="05050102010706020507" pitchFamily="18" charset="2"/>
              </a:rPr>
              <a:t></a:t>
            </a:r>
            <a:r>
              <a:rPr lang="en-US" altLang="en-US" dirty="0" smtClean="0"/>
              <a:t> C </a:t>
            </a:r>
            <a:r>
              <a:rPr lang="en-US" altLang="en-US" dirty="0" smtClean="0">
                <a:sym typeface="Symbol" panose="05050102010706020507" pitchFamily="18" charset="2"/>
              </a:rPr>
              <a:t></a:t>
            </a:r>
            <a:r>
              <a:rPr lang="en-US" altLang="en-US" dirty="0" smtClean="0"/>
              <a:t> D </a:t>
            </a:r>
            <a:r>
              <a:rPr lang="en-US" altLang="en-US" dirty="0" smtClean="0">
                <a:sym typeface="Symbol" panose="05050102010706020507" pitchFamily="18" charset="2"/>
              </a:rPr>
              <a:t></a:t>
            </a:r>
            <a:r>
              <a:rPr lang="en-US" altLang="en-US" dirty="0" smtClean="0"/>
              <a:t> E </a:t>
            </a:r>
            <a:r>
              <a:rPr lang="en-US" altLang="en-US" dirty="0" smtClean="0">
                <a:sym typeface="Symbol" panose="05050102010706020507" pitchFamily="18" charset="2"/>
              </a:rPr>
              <a:t></a:t>
            </a:r>
            <a:r>
              <a:rPr lang="en-US" altLang="en-US" dirty="0" smtClean="0"/>
              <a:t> F.</a:t>
            </a:r>
          </a:p>
          <a:p>
            <a:r>
              <a:rPr lang="en-US" altLang="en-US" dirty="0" smtClean="0"/>
              <a:t>A </a:t>
            </a:r>
            <a:r>
              <a:rPr lang="en-US" altLang="en-US" dirty="0" smtClean="0">
                <a:sym typeface="Symbol" panose="05050102010706020507" pitchFamily="18" charset="2"/>
              </a:rPr>
              <a:t></a:t>
            </a:r>
            <a:r>
              <a:rPr lang="en-US" altLang="en-US" dirty="0" smtClean="0"/>
              <a:t> B.</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If you observed a chemical reaction proceed spontaneously in a cell, which of the following would </a:t>
            </a:r>
            <a:br>
              <a:rPr lang="en-US" altLang="en-US" dirty="0" smtClean="0"/>
            </a:br>
            <a:r>
              <a:rPr lang="en-US" altLang="en-US" dirty="0" smtClean="0"/>
              <a:t>be true?</a:t>
            </a:r>
            <a:endParaRPr lang="en-US" dirty="0"/>
          </a:p>
        </p:txBody>
      </p:sp>
      <p:sp>
        <p:nvSpPr>
          <p:cNvPr id="5" name="Content Placeholder 4"/>
          <p:cNvSpPr>
            <a:spLocks noGrp="1"/>
          </p:cNvSpPr>
          <p:nvPr>
            <p:ph idx="1"/>
          </p:nvPr>
        </p:nvSpPr>
        <p:spPr/>
        <p:txBody>
          <a:bodyPr/>
          <a:lstStyle/>
          <a:p>
            <a:r>
              <a:rPr lang="en-US" altLang="en-US" dirty="0" smtClean="0"/>
              <a:t>The reaction was exergonic.</a:t>
            </a:r>
          </a:p>
          <a:p>
            <a:r>
              <a:rPr lang="en-US" altLang="en-US" dirty="0" smtClean="0"/>
              <a:t>The reactants had more free energy than the products.</a:t>
            </a:r>
          </a:p>
          <a:p>
            <a:r>
              <a:rPr lang="en-US" altLang="en-US" dirty="0" smtClean="0"/>
              <a:t>The products included ATP.</a:t>
            </a:r>
          </a:p>
          <a:p>
            <a:r>
              <a:rPr lang="en-US" altLang="en-US" dirty="0" smtClean="0"/>
              <a:t>A and B</a:t>
            </a:r>
          </a:p>
          <a:p>
            <a:r>
              <a:rPr lang="en-US" altLang="en-US" dirty="0" smtClean="0"/>
              <a:t>A and C</a:t>
            </a:r>
            <a:endParaRPr lang="en-US" altLang="en-US" dirty="0"/>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If you observed a chemical reaction proceed spontaneously in a cell, which of the following would </a:t>
            </a:r>
            <a:br>
              <a:rPr lang="en-US" altLang="en-US" dirty="0"/>
            </a:br>
            <a:r>
              <a:rPr lang="en-US" altLang="en-US" dirty="0"/>
              <a:t>be true?</a:t>
            </a:r>
            <a:endParaRPr lang="en-US" dirty="0"/>
          </a:p>
        </p:txBody>
      </p:sp>
      <p:sp>
        <p:nvSpPr>
          <p:cNvPr id="5" name="Content Placeholder 4"/>
          <p:cNvSpPr>
            <a:spLocks noGrp="1"/>
          </p:cNvSpPr>
          <p:nvPr>
            <p:ph idx="1"/>
          </p:nvPr>
        </p:nvSpPr>
        <p:spPr/>
        <p:txBody>
          <a:bodyPr/>
          <a:lstStyle/>
          <a:p>
            <a:r>
              <a:rPr lang="en-US" altLang="en-US" dirty="0"/>
              <a:t>The reaction was exergonic.</a:t>
            </a:r>
          </a:p>
          <a:p>
            <a:r>
              <a:rPr lang="en-US" altLang="en-US" dirty="0"/>
              <a:t>The reactants had more free energy than the products.</a:t>
            </a:r>
          </a:p>
          <a:p>
            <a:r>
              <a:rPr lang="en-US" altLang="en-US" dirty="0"/>
              <a:t>The products included ATP.</a:t>
            </a:r>
          </a:p>
          <a:p>
            <a:r>
              <a:rPr lang="en-US" altLang="en-US" b="1" dirty="0"/>
              <a:t>A and B</a:t>
            </a:r>
          </a:p>
          <a:p>
            <a:r>
              <a:rPr lang="en-US" altLang="en-US" dirty="0"/>
              <a:t>A and C</a:t>
            </a:r>
          </a:p>
        </p:txBody>
      </p:sp>
      <p:sp>
        <p:nvSpPr>
          <p:cNvPr id="6" name="Footer Placeholder 5"/>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831838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mtClean="0"/>
              <a:t>Are most chemical reactions at equilibrium in living cells?</a:t>
            </a:r>
          </a:p>
        </p:txBody>
      </p:sp>
      <p:sp>
        <p:nvSpPr>
          <p:cNvPr id="8195" name="Rectangle 3"/>
          <p:cNvSpPr>
            <a:spLocks noGrp="1" noChangeArrowheads="1"/>
          </p:cNvSpPr>
          <p:nvPr>
            <p:ph idx="1"/>
          </p:nvPr>
        </p:nvSpPr>
        <p:spPr/>
        <p:txBody>
          <a:bodyPr/>
          <a:lstStyle/>
          <a:p>
            <a:r>
              <a:rPr lang="en-US" altLang="en-US" smtClean="0"/>
              <a:t>yes</a:t>
            </a:r>
          </a:p>
          <a:p>
            <a:r>
              <a:rPr lang="en-US" altLang="en-US" smtClean="0"/>
              <a:t>no</a:t>
            </a:r>
          </a:p>
          <a:p>
            <a:r>
              <a:rPr lang="en-US" altLang="en-US" smtClean="0"/>
              <a:t>only the exergonic reactions</a:t>
            </a:r>
          </a:p>
          <a:p>
            <a:r>
              <a:rPr lang="en-US" altLang="en-US" smtClean="0"/>
              <a:t>all reactions except those powered by ATP hydrolysis</a:t>
            </a:r>
          </a:p>
          <a:p>
            <a:r>
              <a:rPr lang="en-US" altLang="en-US" smtClean="0"/>
              <a:t>None of the options is correct.</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mtClean="0"/>
              <a:t>Are most chemical reactions at equilibrium in living cells?</a:t>
            </a:r>
          </a:p>
        </p:txBody>
      </p:sp>
      <p:sp>
        <p:nvSpPr>
          <p:cNvPr id="9219" name="Rectangle 3"/>
          <p:cNvSpPr>
            <a:spLocks noGrp="1" noChangeArrowheads="1"/>
          </p:cNvSpPr>
          <p:nvPr>
            <p:ph idx="1"/>
          </p:nvPr>
        </p:nvSpPr>
        <p:spPr/>
        <p:txBody>
          <a:bodyPr/>
          <a:lstStyle/>
          <a:p>
            <a:r>
              <a:rPr lang="en-US" altLang="en-US" dirty="0" smtClean="0"/>
              <a:t>yes</a:t>
            </a:r>
          </a:p>
          <a:p>
            <a:r>
              <a:rPr lang="en-US" altLang="en-US" b="1" dirty="0" smtClean="0"/>
              <a:t>no</a:t>
            </a:r>
          </a:p>
          <a:p>
            <a:r>
              <a:rPr lang="en-US" altLang="en-US" dirty="0" smtClean="0"/>
              <a:t>only the exergonic reactions</a:t>
            </a:r>
          </a:p>
          <a:p>
            <a:r>
              <a:rPr lang="en-US" altLang="en-US" dirty="0" smtClean="0"/>
              <a:t>all reactions except those powered by ATP hydrolysis</a:t>
            </a:r>
          </a:p>
          <a:p>
            <a:r>
              <a:rPr lang="en-US" altLang="en-US" dirty="0" smtClean="0"/>
              <a:t>None of the options is correct.</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dirty="0" smtClean="0"/>
              <a:t>A reaction has a </a:t>
            </a:r>
            <a:r>
              <a:rPr lang="en-US" altLang="en-US" dirty="0" smtClean="0">
                <a:sym typeface="Symbol" panose="05050102010706020507" pitchFamily="18" charset="2"/>
              </a:rPr>
              <a:t></a:t>
            </a:r>
            <a:r>
              <a:rPr lang="en-US" altLang="en-US" i="1" dirty="0" smtClean="0"/>
              <a:t>G</a:t>
            </a:r>
            <a:r>
              <a:rPr lang="en-US" altLang="en-US" dirty="0" smtClean="0"/>
              <a:t> of </a:t>
            </a:r>
            <a:r>
              <a:rPr lang="en-US" altLang="en-US" dirty="0" smtClean="0">
                <a:sym typeface="Symbol" panose="05050102010706020507" pitchFamily="18" charset="2"/>
              </a:rPr>
              <a:t></a:t>
            </a:r>
            <a:r>
              <a:rPr lang="en-US" altLang="en-US" dirty="0" smtClean="0"/>
              <a:t>5.6 kcal/mol. Which would most likely be true?</a:t>
            </a:r>
          </a:p>
        </p:txBody>
      </p:sp>
      <p:sp>
        <p:nvSpPr>
          <p:cNvPr id="10243" name="Rectangle 3"/>
          <p:cNvSpPr>
            <a:spLocks noGrp="1" noChangeArrowheads="1"/>
          </p:cNvSpPr>
          <p:nvPr>
            <p:ph idx="1"/>
          </p:nvPr>
        </p:nvSpPr>
        <p:spPr/>
        <p:txBody>
          <a:bodyPr/>
          <a:lstStyle/>
          <a:p>
            <a:r>
              <a:rPr lang="en-US" altLang="en-US" dirty="0" smtClean="0"/>
              <a:t>The reaction could be coupled to power an endergonic reaction with a </a:t>
            </a:r>
            <a:r>
              <a:rPr lang="en-US" altLang="en-US" dirty="0" smtClean="0">
                <a:sym typeface="Symbol" panose="05050102010706020507" pitchFamily="18" charset="2"/>
              </a:rPr>
              <a:t></a:t>
            </a:r>
            <a:r>
              <a:rPr lang="en-US" altLang="en-US" i="1" dirty="0" smtClean="0"/>
              <a:t>G</a:t>
            </a:r>
            <a:r>
              <a:rPr lang="en-US" altLang="en-US" dirty="0" smtClean="0"/>
              <a:t> of </a:t>
            </a:r>
            <a:r>
              <a:rPr lang="en-US" altLang="en-US" dirty="0" smtClean="0">
                <a:sym typeface="Symbol" panose="05050102010706020507" pitchFamily="18" charset="2"/>
              </a:rPr>
              <a:t></a:t>
            </a:r>
            <a:r>
              <a:rPr lang="en-US" altLang="en-US" dirty="0" smtClean="0"/>
              <a:t>8.8 kcal/mol. </a:t>
            </a:r>
          </a:p>
          <a:p>
            <a:r>
              <a:rPr lang="en-US" altLang="en-US" dirty="0" smtClean="0"/>
              <a:t>The reaction is nonspontaneous. </a:t>
            </a:r>
          </a:p>
          <a:p>
            <a:r>
              <a:rPr lang="en-US" altLang="en-US" dirty="0" smtClean="0"/>
              <a:t>To take place, the reaction would need to couple </a:t>
            </a:r>
            <a:br>
              <a:rPr lang="en-US" altLang="en-US" dirty="0" smtClean="0"/>
            </a:br>
            <a:r>
              <a:rPr lang="en-US" altLang="en-US" dirty="0" smtClean="0"/>
              <a:t>to ATP hydrolysis. </a:t>
            </a:r>
          </a:p>
          <a:p>
            <a:r>
              <a:rPr lang="en-US" altLang="en-US" dirty="0" smtClean="0"/>
              <a:t>The reaction would result in products with a greater free-energy content than in the initial reactants. </a:t>
            </a:r>
          </a:p>
          <a:p>
            <a:r>
              <a:rPr lang="en-US" altLang="en-US" dirty="0" smtClean="0"/>
              <a:t>The reaction would proceed by itself but might </a:t>
            </a:r>
            <a:br>
              <a:rPr lang="en-US" altLang="en-US" dirty="0" smtClean="0"/>
            </a:br>
            <a:r>
              <a:rPr lang="en-US" altLang="en-US" dirty="0" smtClean="0"/>
              <a:t>be very slow.</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dirty="0" smtClean="0"/>
              <a:t>A reaction has a </a:t>
            </a:r>
            <a:r>
              <a:rPr lang="en-US" altLang="en-US" dirty="0" smtClean="0">
                <a:sym typeface="Symbol" panose="05050102010706020507" pitchFamily="18" charset="2"/>
              </a:rPr>
              <a:t></a:t>
            </a:r>
            <a:r>
              <a:rPr lang="en-US" altLang="en-US" i="1" dirty="0" smtClean="0"/>
              <a:t>G</a:t>
            </a:r>
            <a:r>
              <a:rPr lang="en-US" altLang="en-US" dirty="0" smtClean="0"/>
              <a:t> of </a:t>
            </a:r>
            <a:r>
              <a:rPr lang="en-US" altLang="en-US" dirty="0" smtClean="0">
                <a:sym typeface="Symbol" panose="05050102010706020507" pitchFamily="18" charset="2"/>
              </a:rPr>
              <a:t></a:t>
            </a:r>
            <a:r>
              <a:rPr lang="en-US" altLang="en-US" dirty="0" smtClean="0"/>
              <a:t>5.6 kcal/mol. Which would most likely be true?</a:t>
            </a:r>
          </a:p>
        </p:txBody>
      </p:sp>
      <p:sp>
        <p:nvSpPr>
          <p:cNvPr id="11267" name="Rectangle 3"/>
          <p:cNvSpPr>
            <a:spLocks noGrp="1" noChangeArrowheads="1"/>
          </p:cNvSpPr>
          <p:nvPr>
            <p:ph idx="1"/>
          </p:nvPr>
        </p:nvSpPr>
        <p:spPr/>
        <p:txBody>
          <a:bodyPr/>
          <a:lstStyle/>
          <a:p>
            <a:r>
              <a:rPr lang="en-US" altLang="en-US" dirty="0" smtClean="0"/>
              <a:t>The reaction could be coupled to power an endergonic reaction with a </a:t>
            </a:r>
            <a:r>
              <a:rPr lang="en-US" altLang="en-US" dirty="0" smtClean="0">
                <a:sym typeface="Symbol" panose="05050102010706020507" pitchFamily="18" charset="2"/>
              </a:rPr>
              <a:t></a:t>
            </a:r>
            <a:r>
              <a:rPr lang="en-US" altLang="en-US" i="1" dirty="0" smtClean="0"/>
              <a:t>G</a:t>
            </a:r>
            <a:r>
              <a:rPr lang="en-US" altLang="en-US" dirty="0" smtClean="0"/>
              <a:t> of </a:t>
            </a:r>
            <a:r>
              <a:rPr lang="en-US" altLang="en-US" dirty="0" smtClean="0">
                <a:sym typeface="Symbol" panose="05050102010706020507" pitchFamily="18" charset="2"/>
              </a:rPr>
              <a:t></a:t>
            </a:r>
            <a:r>
              <a:rPr lang="en-US" altLang="en-US" dirty="0" smtClean="0"/>
              <a:t>8.8 kcal/mol. </a:t>
            </a:r>
          </a:p>
          <a:p>
            <a:r>
              <a:rPr lang="en-US" altLang="en-US" dirty="0" smtClean="0"/>
              <a:t>The reaction is nonspontaneous. </a:t>
            </a:r>
          </a:p>
          <a:p>
            <a:r>
              <a:rPr lang="en-US" altLang="en-US" dirty="0" smtClean="0"/>
              <a:t>To take place, the reaction would need to couple </a:t>
            </a:r>
            <a:br>
              <a:rPr lang="en-US" altLang="en-US" dirty="0" smtClean="0"/>
            </a:br>
            <a:r>
              <a:rPr lang="en-US" altLang="en-US" dirty="0" smtClean="0"/>
              <a:t>to ATP hydrolysis. </a:t>
            </a:r>
          </a:p>
          <a:p>
            <a:r>
              <a:rPr lang="en-US" altLang="en-US" dirty="0" smtClean="0"/>
              <a:t>The reaction would result in products with a greater free-energy content than in the initial reactants. </a:t>
            </a:r>
          </a:p>
          <a:p>
            <a:r>
              <a:rPr lang="en-US" altLang="en-US" b="1" dirty="0" smtClean="0"/>
              <a:t>The reaction would proceed by itself but might </a:t>
            </a:r>
            <a:br>
              <a:rPr lang="en-US" altLang="en-US" b="1" dirty="0" smtClean="0"/>
            </a:br>
            <a:r>
              <a:rPr lang="en-US" altLang="en-US" b="1" dirty="0" smtClean="0"/>
              <a:t>be very slow.</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GAMESHOW" val="False"/>
  <p:tag name="PPTVERSION" val="XP"/>
</p:tagLst>
</file>

<file path=ppt/theme/theme1.xml><?xml version="1.0" encoding="utf-8"?>
<a:theme xmlns:a="http://schemas.openxmlformats.org/drawingml/2006/main" name="BIF2e_Clicker_Template">
  <a:themeElements>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fontScheme name="Custom 2">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1_CC4eActiveLectureQuestion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C4eActiveLectureQuestion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C4eActiveLectureQuestion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C4eActiveLectureQuestion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C4eActiveLectureQuestion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C4eActiveLectureQuestion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C4eActiveLectureQuestion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C4eActiveLectureQuestion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C4eActiveLectureQuestion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C4eActiveLectureQuestion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C4eActiveLectureQuestion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C4eActiveLectureQuestions 13">
        <a:dk1>
          <a:srgbClr val="000000"/>
        </a:dk1>
        <a:lt1>
          <a:srgbClr val="FFFFFF"/>
        </a:lt1>
        <a:dk2>
          <a:srgbClr val="005472"/>
        </a:dk2>
        <a:lt2>
          <a:srgbClr val="00000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4">
        <a:dk1>
          <a:srgbClr val="000000"/>
        </a:dk1>
        <a:lt1>
          <a:srgbClr val="FFFFFF"/>
        </a:lt1>
        <a:dk2>
          <a:srgbClr val="333399"/>
        </a:dk2>
        <a:lt2>
          <a:srgbClr val="000000"/>
        </a:lt2>
        <a:accent1>
          <a:srgbClr val="B7DAB8"/>
        </a:accent1>
        <a:accent2>
          <a:srgbClr val="005472"/>
        </a:accent2>
        <a:accent3>
          <a:srgbClr val="FFFFFF"/>
        </a:accent3>
        <a:accent4>
          <a:srgbClr val="000000"/>
        </a:accent4>
        <a:accent5>
          <a:srgbClr val="D8EAD8"/>
        </a:accent5>
        <a:accent6>
          <a:srgbClr val="004B6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IF2e_Clicker_Template" id="{E27C271B-F905-4E53-9637-7F905E2639B8}" vid="{9B04F184-6B16-4A18-A4BB-2C00D305D9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BIF2e_Clicker_Template</Template>
  <TotalTime>13622</TotalTime>
  <Words>3844</Words>
  <Application>Microsoft Office PowerPoint</Application>
  <PresentationFormat>On-screen Show (4:3)</PresentationFormat>
  <Paragraphs>396</Paragraphs>
  <Slides>51</Slides>
  <Notes>50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TitlesOfParts>
    <vt:vector size="57" baseType="lpstr">
      <vt:lpstr>ＭＳ Ｐゴシック</vt:lpstr>
      <vt:lpstr>Arial</vt:lpstr>
      <vt:lpstr>Symbol</vt:lpstr>
      <vt:lpstr>Times New Roman</vt:lpstr>
      <vt:lpstr>Wingdings</vt:lpstr>
      <vt:lpstr>BIF2e_Clicker_Template</vt:lpstr>
      <vt:lpstr>PowerPoint Presentation</vt:lpstr>
      <vt:lpstr>How do living organisms create macromolecules, organelles, cells, tissues, and complex higher-order structures?</vt:lpstr>
      <vt:lpstr>How do living organisms create macromolecules, organelles, cells, tissues, and complex higher-order structures?</vt:lpstr>
      <vt:lpstr>Entropy can drive a chemical reaction; for example,</vt:lpstr>
      <vt:lpstr>Entropy can drive a chemical reaction; for example,</vt:lpstr>
      <vt:lpstr>Are most chemical reactions at equilibrium in living cells?</vt:lpstr>
      <vt:lpstr>Are most chemical reactions at equilibrium in living cells?</vt:lpstr>
      <vt:lpstr>A reaction has a G of 5.6 kcal/mol. Which would most likely be true?</vt:lpstr>
      <vt:lpstr>A reaction has a G of 5.6 kcal/mol. Which would most likely be true?</vt:lpstr>
      <vt:lpstr>Is it true that the breakdown of food molecules in the gut does not require coupling of ATP hydrolysis, but enzymes are required to speed up the spontaneous reaction?</vt:lpstr>
      <vt:lpstr>Is it true that the breakdown of food molecules in the gut does not require coupling of ATP hydrolysis, but enzymes are required to speed up the spontaneous reaction?</vt:lpstr>
      <vt:lpstr>The oxidation of glucose to CO2 and H2O is highly exergonic: G  636 kcal/mole. This is spontaneous, but why might it be very slow outside living cells?</vt:lpstr>
      <vt:lpstr>The oxidation of glucose to CO2 and H2O is highly exergonic: G  636 kcal/mole. This is spontaneous, but why might it be very slow outside living cells?</vt:lpstr>
      <vt:lpstr>Firefly luciferase catalyzes the following reaction: luciferin  ATP  adenyl-luciferin  pyrophosphate  Then the next reaction occurs spontaneously: adenyl-luciferin  O2  oxyluciferin  H2O  CO2  AMP  light  What is the role of luciferase? </vt:lpstr>
      <vt:lpstr>Firefly luciferase catalyzes the following reaction: luciferin  ATP  adenyl-luciferin  pyrophosphate  Then the next reaction occurs spontaneously: adenyl-luciferin  O2  oxyluciferin  H2O  CO2  AMP  light  What is the role of luciferase?</vt:lpstr>
      <vt:lpstr>In the energy diagram below, which of the energy changes would be the same in both the enzyme-catalyzed and uncatalyzed reactions?</vt:lpstr>
      <vt:lpstr>In the energy diagram below, which of the energy changes would be the same in both the enzyme-catalyzed and uncatalyzed reactions?</vt:lpstr>
      <vt:lpstr>Vioxx and other prescription nonsteroidal anti-inflammatory drugs (NSAIDs) are potent inhibitors of the cyclooxygenase-2 (COX-2) enzyme. High substrate concentrations reduce the efficacy of inhibition by these drugs. These drugs are</vt:lpstr>
      <vt:lpstr>Vioxx and other prescription nonsteroidal anti-inflammatory drugs (NSAIDs) are potent inhibitors of the cyclooxygenase-2 (COX-2) enzyme. High substrate concentrations reduce the efficacy of inhibition by these drugs. These drugs are</vt:lpstr>
      <vt:lpstr>If you were very cold, what kind of energy would be most immediately useful?</vt:lpstr>
      <vt:lpstr>If you were very cold, what kind of energy would be most immediately useful?</vt:lpstr>
      <vt:lpstr>In an analogy between a building and a living body, is the crew installing plumbing in the building acting in catabolism or anabolism? Is their work exergonic or endergonic?</vt:lpstr>
      <vt:lpstr>In an analogy between a building and a living body, is the crew installing plumbing in the building acting in catabolism or anabolism? Is their work exergonic or endergonic?</vt:lpstr>
      <vt:lpstr>A tree capturing energy from the sun and making sugars is an example of what law, and why?</vt:lpstr>
      <vt:lpstr>A tree capturing energy from the sun and making sugars is an example of what law, and why?</vt:lpstr>
      <vt:lpstr>If you were studying a new kind of fungus, and you wanted to know how much energy was immediately available to power metabolism in the fungus, you would measure the concentration of what molecule? </vt:lpstr>
      <vt:lpstr>If you were studying a new kind of fungus, and you wanted to know how much energy was immediately available to power metabolism in the fungus, you would measure the concentration of what molecule?</vt:lpstr>
      <vt:lpstr>What kind of method would you need to study transition states?</vt:lpstr>
      <vt:lpstr>What kind of method would you need to study transition states?</vt:lpstr>
      <vt:lpstr>If you were designing an organism, and a critical chemical reaction occurred too slowly at the organism’s body temperature, what would you need to add to the design?</vt:lpstr>
      <vt:lpstr>If you were designing an organism, and a critical chemical reaction occurred too slowly at the organism’s body temperature, what would you need to add to the design?</vt:lpstr>
      <vt:lpstr>If you took a bacterium living in a stream with 20°C water and placed it in a hot spring with 50°C water, what might happen?</vt:lpstr>
      <vt:lpstr>If you took a bacterium living in a stream with 20°C water and placed it in a hot spring with 50°C water, what might happen?</vt:lpstr>
      <vt:lpstr>Invented by the ancient Inca, ceviche is a seafood dish cooked by applying acid, such as citrus juice, to raw fish. How does this work?</vt:lpstr>
      <vt:lpstr>Invented by the ancient Inca, ceviche is a seafood dish cooked by applying acid, such as citrus juice, to raw fish. How does this work?</vt:lpstr>
      <vt:lpstr>You have discovered an enzyme consisting of four identical units, each of which catalyzes the same reaction. What might this structure do to the reaction rate in a cell?</vt:lpstr>
      <vt:lpstr>You have discovered an enzyme consisting of four identical units, each of which catalyzes the same reaction. What might this structure do to the reaction rate in a cell?</vt:lpstr>
      <vt:lpstr>If a mechanic tries to change as many tires as possible in a short time by bringing car after car into the garage before previously repaired cars can be removed, eventually no more work can be done until the fixed cars are removed. What enzyme function is this like?</vt:lpstr>
      <vt:lpstr>If a mechanic tries to change as many tires as possible in a short time by bringing car after car into the garage before previously repaired cars can be removed, eventually no more work can be done until the fixed cars are removed. What enzyme function is this like?</vt:lpstr>
      <vt:lpstr>Imagine that you have discovered a new enzyme, but when you isolate it for further study, it does not work properly. What might have been lost?</vt:lpstr>
      <vt:lpstr>Imagine that you have discovered a new enzyme, but when you isolate it for further study, it does not work properly. What might have been lost?</vt:lpstr>
      <vt:lpstr>If normal human body temperature is 37ºC, what temperature would be optimal for many human enzymes?</vt:lpstr>
      <vt:lpstr>If normal human body temperature is 37ºC, what temperature would be optimal for many human enzymes?</vt:lpstr>
      <vt:lpstr>What is a good analogy for the induced fit of a substrate into an enzyme’s active site?</vt:lpstr>
      <vt:lpstr>What is a good analogy for the induced fit of a substrate into an enzyme’s active site?</vt:lpstr>
      <vt:lpstr>Which example best demonstrates the second law of  thermodynamics?</vt:lpstr>
      <vt:lpstr>Which example best demonstrates the second law of  thermodynamics?</vt:lpstr>
      <vt:lpstr>Why is the breakdown of ATP useful for powering cellular processes?</vt:lpstr>
      <vt:lpstr>Why is the breakdown of ATP useful for powering cellular processes?</vt:lpstr>
      <vt:lpstr>If you observed a chemical reaction proceed spontaneously in a cell, which of the following would  be true?</vt:lpstr>
      <vt:lpstr>If you observed a chemical reaction proceed spontaneously in a cell, which of the following would  be true?</vt:lpstr>
    </vt:vector>
  </TitlesOfParts>
  <Company>Pearson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Delgado</dc:creator>
  <cp:lastModifiedBy>Jennifer Hastings</cp:lastModifiedBy>
  <cp:revision>363</cp:revision>
  <cp:lastPrinted>2005-03-24T12:52:04Z</cp:lastPrinted>
  <dcterms:created xsi:type="dcterms:W3CDTF">2010-10-31T21:38:30Z</dcterms:created>
  <dcterms:modified xsi:type="dcterms:W3CDTF">2015-07-30T15:07:36Z</dcterms:modified>
</cp:coreProperties>
</file>