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8" r:id="rId1"/>
  </p:sldMasterIdLst>
  <p:notesMasterIdLst>
    <p:notesMasterId r:id="rId41"/>
  </p:notesMasterIdLst>
  <p:handoutMasterIdLst>
    <p:handoutMasterId r:id="rId42"/>
  </p:handoutMasterIdLst>
  <p:sldIdLst>
    <p:sldId id="359" r:id="rId2"/>
    <p:sldId id="360" r:id="rId3"/>
    <p:sldId id="416" r:id="rId4"/>
    <p:sldId id="362" r:id="rId5"/>
    <p:sldId id="417" r:id="rId6"/>
    <p:sldId id="364" r:id="rId7"/>
    <p:sldId id="399" r:id="rId8"/>
    <p:sldId id="366" r:id="rId9"/>
    <p:sldId id="400" r:id="rId10"/>
    <p:sldId id="368" r:id="rId11"/>
    <p:sldId id="401" r:id="rId12"/>
    <p:sldId id="370" r:id="rId13"/>
    <p:sldId id="402" r:id="rId14"/>
    <p:sldId id="372" r:id="rId15"/>
    <p:sldId id="403" r:id="rId16"/>
    <p:sldId id="374" r:id="rId17"/>
    <p:sldId id="404" r:id="rId18"/>
    <p:sldId id="376" r:id="rId19"/>
    <p:sldId id="405" r:id="rId20"/>
    <p:sldId id="378" r:id="rId21"/>
    <p:sldId id="406" r:id="rId22"/>
    <p:sldId id="380" r:id="rId23"/>
    <p:sldId id="407" r:id="rId24"/>
    <p:sldId id="382" r:id="rId25"/>
    <p:sldId id="408" r:id="rId26"/>
    <p:sldId id="384" r:id="rId27"/>
    <p:sldId id="409" r:id="rId28"/>
    <p:sldId id="386" r:id="rId29"/>
    <p:sldId id="410" r:id="rId30"/>
    <p:sldId id="388" r:id="rId31"/>
    <p:sldId id="411" r:id="rId32"/>
    <p:sldId id="390" r:id="rId33"/>
    <p:sldId id="412" r:id="rId34"/>
    <p:sldId id="392" r:id="rId35"/>
    <p:sldId id="413" r:id="rId36"/>
    <p:sldId id="394" r:id="rId37"/>
    <p:sldId id="414" r:id="rId38"/>
    <p:sldId id="396" r:id="rId39"/>
    <p:sldId id="418" r:id="rId40"/>
  </p:sldIdLst>
  <p:sldSz cx="9144000" cy="6858000" type="screen4x3"/>
  <p:notesSz cx="6858000" cy="9144000"/>
  <p:custDataLst>
    <p:tags r:id="rId43"/>
  </p:custData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5" pos="2880">
          <p15:clr>
            <a:srgbClr val="A4A3A4"/>
          </p15:clr>
        </p15:guide>
        <p15:guide id="6" orient="horz" pos="879">
          <p15:clr>
            <a:srgbClr val="A4A3A4"/>
          </p15:clr>
        </p15:guide>
        <p15:guide id="7" pos="172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209"/>
    <a:srgbClr val="990066"/>
    <a:srgbClr val="0051A2"/>
    <a:srgbClr val="9D0016"/>
    <a:srgbClr val="F9E33B"/>
    <a:srgbClr val="ABA49A"/>
    <a:srgbClr val="F6C932"/>
    <a:srgbClr val="4747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5" autoAdjust="0"/>
    <p:restoredTop sz="86187" autoAdjust="0"/>
  </p:normalViewPr>
  <p:slideViewPr>
    <p:cSldViewPr snapToGrid="0">
      <p:cViewPr varScale="1">
        <p:scale>
          <a:sx n="93" d="100"/>
          <a:sy n="93" d="100"/>
        </p:scale>
        <p:origin x="504" y="78"/>
      </p:cViewPr>
      <p:guideLst>
        <p:guide orient="horz" pos="2160"/>
        <p:guide pos="2880"/>
        <p:guide orient="horz" pos="879"/>
        <p:guide pos="17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7" d="100"/>
          <a:sy n="67" d="100"/>
        </p:scale>
        <p:origin x="-322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2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462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250F4C01-04A6-4224-BA79-280EE4A08F45}" type="slidenum">
              <a:rPr lang="en-US" altLang="en-US"/>
              <a:pPr/>
              <a:t>‹#›</a:t>
            </a:fld>
            <a:endParaRPr lang="en-US" altLang="en-US"/>
          </a:p>
        </p:txBody>
      </p:sp>
    </p:spTree>
    <p:extLst>
      <p:ext uri="{BB962C8B-B14F-4D97-AF65-F5344CB8AC3E}">
        <p14:creationId xmlns:p14="http://schemas.microsoft.com/office/powerpoint/2010/main" val="3131255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8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8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F41C6CE0-6459-4002-B0FC-B0226444FE77}" type="slidenum">
              <a:rPr lang="en-US" altLang="en-US"/>
              <a:pPr/>
              <a:t>‹#›</a:t>
            </a:fld>
            <a:endParaRPr lang="en-US" altLang="en-US"/>
          </a:p>
        </p:txBody>
      </p:sp>
    </p:spTree>
    <p:extLst>
      <p:ext uri="{BB962C8B-B14F-4D97-AF65-F5344CB8AC3E}">
        <p14:creationId xmlns:p14="http://schemas.microsoft.com/office/powerpoint/2010/main" val="1710571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1C6CE0-6459-4002-B0FC-B0226444FE77}" type="slidenum">
              <a:rPr lang="en-US" altLang="en-US" smtClean="0"/>
              <a:pPr/>
              <a:t>1</a:t>
            </a:fld>
            <a:endParaRPr lang="en-US" altLang="en-US"/>
          </a:p>
        </p:txBody>
      </p:sp>
    </p:spTree>
    <p:extLst>
      <p:ext uri="{BB962C8B-B14F-4D97-AF65-F5344CB8AC3E}">
        <p14:creationId xmlns:p14="http://schemas.microsoft.com/office/powerpoint/2010/main" val="1239583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
        <p:nvSpPr>
          <p:cNvPr id="4" name="Slide Number Placeholder 3"/>
          <p:cNvSpPr>
            <a:spLocks noGrp="1"/>
          </p:cNvSpPr>
          <p:nvPr>
            <p:ph type="sldNum" sz="quarter" idx="5"/>
          </p:nvPr>
        </p:nvSpPr>
        <p:spPr/>
        <p:txBody>
          <a:bodyPr/>
          <a:lstStyle/>
          <a:p>
            <a:pPr>
              <a:defRPr/>
            </a:pPr>
            <a:fld id="{DA456EF6-22F7-4A48-A85A-788B459A7A38}" type="slidenum">
              <a:rPr lang="en-US" smtClean="0"/>
              <a:pPr>
                <a:defRPr/>
              </a:pPr>
              <a:t>10</a:t>
            </a:fld>
            <a:endParaRPr lang="en-US" dirty="0"/>
          </a:p>
        </p:txBody>
      </p:sp>
    </p:spTree>
    <p:extLst>
      <p:ext uri="{BB962C8B-B14F-4D97-AF65-F5344CB8AC3E}">
        <p14:creationId xmlns:p14="http://schemas.microsoft.com/office/powerpoint/2010/main" val="27889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4" name="Slide Number Placeholder 3"/>
          <p:cNvSpPr>
            <a:spLocks noGrp="1"/>
          </p:cNvSpPr>
          <p:nvPr>
            <p:ph type="sldNum" sz="quarter" idx="5"/>
          </p:nvPr>
        </p:nvSpPr>
        <p:spPr/>
        <p:txBody>
          <a:bodyPr/>
          <a:lstStyle/>
          <a:p>
            <a:pPr>
              <a:defRPr/>
            </a:pPr>
            <a:fld id="{DA456EF6-22F7-4A48-A85A-788B459A7A38}" type="slidenum">
              <a:rPr lang="en-US" smtClean="0"/>
              <a:pPr>
                <a:defRPr/>
              </a:pPr>
              <a:t>11</a:t>
            </a:fld>
            <a:endParaRPr lang="en-US" dirty="0"/>
          </a:p>
        </p:txBody>
      </p:sp>
    </p:spTree>
    <p:extLst>
      <p:ext uri="{BB962C8B-B14F-4D97-AF65-F5344CB8AC3E}">
        <p14:creationId xmlns:p14="http://schemas.microsoft.com/office/powerpoint/2010/main" val="392722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A636E269-DE72-4E9C-9C90-9225F735E7EC}" type="slidenum">
              <a:rPr lang="en-US" altLang="en-US"/>
              <a:pPr algn="r" eaLnBrk="0" hangingPunct="0"/>
              <a:t>12</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Tree>
    <p:extLst>
      <p:ext uri="{BB962C8B-B14F-4D97-AF65-F5344CB8AC3E}">
        <p14:creationId xmlns:p14="http://schemas.microsoft.com/office/powerpoint/2010/main" val="1197270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A636E269-DE72-4E9C-9C90-9225F735E7EC}" type="slidenum">
              <a:rPr lang="en-US" altLang="en-US"/>
              <a:pPr algn="r" eaLnBrk="0" hangingPunct="0"/>
              <a:t>13</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129245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D4E0EFF3-5090-45DA-B92E-AC98B3A0507F}" type="slidenum">
              <a:rPr lang="en-US" altLang="en-US"/>
              <a:pPr algn="r" eaLnBrk="0" hangingPunct="0"/>
              <a:t>14</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Tree>
    <p:extLst>
      <p:ext uri="{BB962C8B-B14F-4D97-AF65-F5344CB8AC3E}">
        <p14:creationId xmlns:p14="http://schemas.microsoft.com/office/powerpoint/2010/main" val="4136730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D4E0EFF3-5090-45DA-B92E-AC98B3A0507F}" type="slidenum">
              <a:rPr lang="en-US" altLang="en-US"/>
              <a:pPr algn="r" eaLnBrk="0" hangingPunct="0"/>
              <a:t>15</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307861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
        <p:nvSpPr>
          <p:cNvPr id="4" name="Slide Number Placeholder 3"/>
          <p:cNvSpPr>
            <a:spLocks noGrp="1"/>
          </p:cNvSpPr>
          <p:nvPr>
            <p:ph type="sldNum" sz="quarter" idx="5"/>
          </p:nvPr>
        </p:nvSpPr>
        <p:spPr/>
        <p:txBody>
          <a:bodyPr/>
          <a:lstStyle/>
          <a:p>
            <a:pPr>
              <a:defRPr/>
            </a:pPr>
            <a:fld id="{8D2842B9-99FD-4884-80C2-6EA699344DB1}" type="slidenum">
              <a:rPr lang="en-US" smtClean="0"/>
              <a:pPr>
                <a:defRPr/>
              </a:pPr>
              <a:t>16</a:t>
            </a:fld>
            <a:endParaRPr lang="en-US" dirty="0"/>
          </a:p>
        </p:txBody>
      </p:sp>
    </p:spTree>
    <p:extLst>
      <p:ext uri="{BB962C8B-B14F-4D97-AF65-F5344CB8AC3E}">
        <p14:creationId xmlns:p14="http://schemas.microsoft.com/office/powerpoint/2010/main" val="12969775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4" name="Slide Number Placeholder 3"/>
          <p:cNvSpPr>
            <a:spLocks noGrp="1"/>
          </p:cNvSpPr>
          <p:nvPr>
            <p:ph type="sldNum" sz="quarter" idx="5"/>
          </p:nvPr>
        </p:nvSpPr>
        <p:spPr/>
        <p:txBody>
          <a:bodyPr/>
          <a:lstStyle/>
          <a:p>
            <a:pPr>
              <a:defRPr/>
            </a:pPr>
            <a:fld id="{8D2842B9-99FD-4884-80C2-6EA699344DB1}" type="slidenum">
              <a:rPr lang="en-US" smtClean="0"/>
              <a:pPr>
                <a:defRPr/>
              </a:pPr>
              <a:t>17</a:t>
            </a:fld>
            <a:endParaRPr lang="en-US" dirty="0"/>
          </a:p>
        </p:txBody>
      </p:sp>
    </p:spTree>
    <p:extLst>
      <p:ext uri="{BB962C8B-B14F-4D97-AF65-F5344CB8AC3E}">
        <p14:creationId xmlns:p14="http://schemas.microsoft.com/office/powerpoint/2010/main" val="3128893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
        <p:nvSpPr>
          <p:cNvPr id="4" name="Slide Number Placeholder 3"/>
          <p:cNvSpPr>
            <a:spLocks noGrp="1"/>
          </p:cNvSpPr>
          <p:nvPr>
            <p:ph type="sldNum" sz="quarter" idx="5"/>
          </p:nvPr>
        </p:nvSpPr>
        <p:spPr/>
        <p:txBody>
          <a:bodyPr/>
          <a:lstStyle/>
          <a:p>
            <a:pPr>
              <a:defRPr/>
            </a:pPr>
            <a:fld id="{F9C8990F-0AB6-4D63-A3A1-A1F47B705FB1}" type="slidenum">
              <a:rPr lang="en-US" smtClean="0"/>
              <a:pPr>
                <a:defRPr/>
              </a:pPr>
              <a:t>18</a:t>
            </a:fld>
            <a:endParaRPr lang="en-US" dirty="0"/>
          </a:p>
        </p:txBody>
      </p:sp>
    </p:spTree>
    <p:extLst>
      <p:ext uri="{BB962C8B-B14F-4D97-AF65-F5344CB8AC3E}">
        <p14:creationId xmlns:p14="http://schemas.microsoft.com/office/powerpoint/2010/main" val="28569323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4" name="Slide Number Placeholder 3"/>
          <p:cNvSpPr>
            <a:spLocks noGrp="1"/>
          </p:cNvSpPr>
          <p:nvPr>
            <p:ph type="sldNum" sz="quarter" idx="5"/>
          </p:nvPr>
        </p:nvSpPr>
        <p:spPr/>
        <p:txBody>
          <a:bodyPr/>
          <a:lstStyle/>
          <a:p>
            <a:pPr>
              <a:defRPr/>
            </a:pPr>
            <a:fld id="{F9C8990F-0AB6-4D63-A3A1-A1F47B705FB1}" type="slidenum">
              <a:rPr lang="en-US" smtClean="0"/>
              <a:pPr>
                <a:defRPr/>
              </a:pPr>
              <a:t>19</a:t>
            </a:fld>
            <a:endParaRPr lang="en-US" dirty="0"/>
          </a:p>
        </p:txBody>
      </p:sp>
    </p:spTree>
    <p:extLst>
      <p:ext uri="{BB962C8B-B14F-4D97-AF65-F5344CB8AC3E}">
        <p14:creationId xmlns:p14="http://schemas.microsoft.com/office/powerpoint/2010/main" val="2169709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fld id="{958DD925-F40F-483E-885D-DC08A0A3B7C8}" type="slidenum">
              <a:rPr lang="en-US" altLang="en-US" smtClean="0">
                <a:cs typeface="Arial" charset="0"/>
              </a:rPr>
              <a:pPr/>
              <a:t>2</a:t>
            </a:fld>
            <a:endParaRPr lang="en-US" altLang="en-US" smtClean="0">
              <a:cs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1712092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4FB0A4AD-7409-4745-B504-F8145D0DD9F6}" type="slidenum">
              <a:rPr lang="en-US" altLang="en-US"/>
              <a:pPr algn="r" eaLnBrk="0" hangingPunct="0"/>
              <a:t>20</a:t>
            </a:fld>
            <a:endParaRPr lang="en-US" alt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Tree>
    <p:extLst>
      <p:ext uri="{BB962C8B-B14F-4D97-AF65-F5344CB8AC3E}">
        <p14:creationId xmlns:p14="http://schemas.microsoft.com/office/powerpoint/2010/main" val="38256532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4FB0A4AD-7409-4745-B504-F8145D0DD9F6}" type="slidenum">
              <a:rPr lang="en-US" altLang="en-US"/>
              <a:pPr algn="r" eaLnBrk="0" hangingPunct="0"/>
              <a:t>21</a:t>
            </a:fld>
            <a:endParaRPr lang="en-US" alt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4382998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
        <p:nvSpPr>
          <p:cNvPr id="4" name="Slide Number Placeholder 3"/>
          <p:cNvSpPr>
            <a:spLocks noGrp="1"/>
          </p:cNvSpPr>
          <p:nvPr>
            <p:ph type="sldNum" sz="quarter" idx="5"/>
          </p:nvPr>
        </p:nvSpPr>
        <p:spPr/>
        <p:txBody>
          <a:bodyPr/>
          <a:lstStyle/>
          <a:p>
            <a:pPr>
              <a:defRPr/>
            </a:pPr>
            <a:fld id="{E3B87998-3A65-4FD6-A243-C135D5D1406B}" type="slidenum">
              <a:rPr lang="en-US" smtClean="0"/>
              <a:pPr>
                <a:defRPr/>
              </a:pPr>
              <a:t>22</a:t>
            </a:fld>
            <a:endParaRPr lang="en-US" dirty="0"/>
          </a:p>
        </p:txBody>
      </p:sp>
    </p:spTree>
    <p:extLst>
      <p:ext uri="{BB962C8B-B14F-4D97-AF65-F5344CB8AC3E}">
        <p14:creationId xmlns:p14="http://schemas.microsoft.com/office/powerpoint/2010/main" val="1680863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4" name="Slide Number Placeholder 3"/>
          <p:cNvSpPr>
            <a:spLocks noGrp="1"/>
          </p:cNvSpPr>
          <p:nvPr>
            <p:ph type="sldNum" sz="quarter" idx="5"/>
          </p:nvPr>
        </p:nvSpPr>
        <p:spPr/>
        <p:txBody>
          <a:bodyPr/>
          <a:lstStyle/>
          <a:p>
            <a:pPr>
              <a:defRPr/>
            </a:pPr>
            <a:fld id="{E3B87998-3A65-4FD6-A243-C135D5D1406B}" type="slidenum">
              <a:rPr lang="en-US" smtClean="0"/>
              <a:pPr>
                <a:defRPr/>
              </a:pPr>
              <a:t>23</a:t>
            </a:fld>
            <a:endParaRPr lang="en-US" dirty="0"/>
          </a:p>
        </p:txBody>
      </p:sp>
    </p:spTree>
    <p:extLst>
      <p:ext uri="{BB962C8B-B14F-4D97-AF65-F5344CB8AC3E}">
        <p14:creationId xmlns:p14="http://schemas.microsoft.com/office/powerpoint/2010/main" val="33644349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65ED6FB4-2037-4CAD-87AA-5F73114C6BCD}" type="slidenum">
              <a:rPr lang="en-US" altLang="en-US"/>
              <a:pPr algn="r" eaLnBrk="0" hangingPunct="0"/>
              <a:t>24</a:t>
            </a:fld>
            <a:endParaRPr lang="en-US"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Tree>
    <p:extLst>
      <p:ext uri="{BB962C8B-B14F-4D97-AF65-F5344CB8AC3E}">
        <p14:creationId xmlns:p14="http://schemas.microsoft.com/office/powerpoint/2010/main" val="6792584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65ED6FB4-2037-4CAD-87AA-5F73114C6BCD}" type="slidenum">
              <a:rPr lang="en-US" altLang="en-US"/>
              <a:pPr algn="r" eaLnBrk="0" hangingPunct="0"/>
              <a:t>25</a:t>
            </a:fld>
            <a:endParaRPr lang="en-US"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4150720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
        <p:nvSpPr>
          <p:cNvPr id="4" name="Slide Number Placeholder 3"/>
          <p:cNvSpPr>
            <a:spLocks noGrp="1"/>
          </p:cNvSpPr>
          <p:nvPr>
            <p:ph type="sldNum" sz="quarter" idx="5"/>
          </p:nvPr>
        </p:nvSpPr>
        <p:spPr/>
        <p:txBody>
          <a:bodyPr/>
          <a:lstStyle/>
          <a:p>
            <a:pPr>
              <a:defRPr/>
            </a:pPr>
            <a:fld id="{46CC9E88-EA1F-4382-8B9C-43AA88C16D5C}" type="slidenum">
              <a:rPr lang="en-US" smtClean="0"/>
              <a:pPr>
                <a:defRPr/>
              </a:pPr>
              <a:t>26</a:t>
            </a:fld>
            <a:endParaRPr lang="en-US" dirty="0"/>
          </a:p>
        </p:txBody>
      </p:sp>
    </p:spTree>
    <p:extLst>
      <p:ext uri="{BB962C8B-B14F-4D97-AF65-F5344CB8AC3E}">
        <p14:creationId xmlns:p14="http://schemas.microsoft.com/office/powerpoint/2010/main" val="29269650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4" name="Slide Number Placeholder 3"/>
          <p:cNvSpPr>
            <a:spLocks noGrp="1"/>
          </p:cNvSpPr>
          <p:nvPr>
            <p:ph type="sldNum" sz="quarter" idx="5"/>
          </p:nvPr>
        </p:nvSpPr>
        <p:spPr/>
        <p:txBody>
          <a:bodyPr/>
          <a:lstStyle/>
          <a:p>
            <a:pPr>
              <a:defRPr/>
            </a:pPr>
            <a:fld id="{46CC9E88-EA1F-4382-8B9C-43AA88C16D5C}" type="slidenum">
              <a:rPr lang="en-US" smtClean="0"/>
              <a:pPr>
                <a:defRPr/>
              </a:pPr>
              <a:t>27</a:t>
            </a:fld>
            <a:endParaRPr lang="en-US" dirty="0"/>
          </a:p>
        </p:txBody>
      </p:sp>
    </p:spTree>
    <p:extLst>
      <p:ext uri="{BB962C8B-B14F-4D97-AF65-F5344CB8AC3E}">
        <p14:creationId xmlns:p14="http://schemas.microsoft.com/office/powerpoint/2010/main" val="21541154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78B9AFCD-22EB-4D84-AB1C-3931EA0B5F2C}" type="slidenum">
              <a:rPr lang="en-US" altLang="en-US"/>
              <a:pPr algn="r" eaLnBrk="0" hangingPunct="0"/>
              <a:t>28</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23717596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78B9AFCD-22EB-4D84-AB1C-3931EA0B5F2C}" type="slidenum">
              <a:rPr lang="en-US" altLang="en-US"/>
              <a:pPr algn="r" eaLnBrk="0" hangingPunct="0"/>
              <a:t>29</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429743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fld id="{958DD925-F40F-483E-885D-DC08A0A3B7C8}" type="slidenum">
              <a:rPr lang="en-US" altLang="en-US" smtClean="0">
                <a:cs typeface="Arial" charset="0"/>
              </a:rPr>
              <a:pPr/>
              <a:t>3</a:t>
            </a:fld>
            <a:endParaRPr lang="en-US" altLang="en-US" smtClean="0">
              <a:cs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5628925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6F8DE8B5-654E-42FB-B8BA-163F53C31BA7}" type="slidenum">
              <a:rPr lang="en-US" altLang="en-US"/>
              <a:pPr algn="r" eaLnBrk="0" hangingPunct="0"/>
              <a:t>30</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Tree>
    <p:extLst>
      <p:ext uri="{BB962C8B-B14F-4D97-AF65-F5344CB8AC3E}">
        <p14:creationId xmlns:p14="http://schemas.microsoft.com/office/powerpoint/2010/main" val="513901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6F8DE8B5-654E-42FB-B8BA-163F53C31BA7}" type="slidenum">
              <a:rPr lang="en-US" altLang="en-US"/>
              <a:pPr algn="r" eaLnBrk="0" hangingPunct="0"/>
              <a:t>31</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3912915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04878119-42AC-4F7A-BD68-80F80649DBBC}" type="slidenum">
              <a:rPr lang="en-US" altLang="en-US"/>
              <a:pPr algn="r" eaLnBrk="0" hangingPunct="0"/>
              <a:t>32</a:t>
            </a:fld>
            <a:endParaRPr lang="en-US"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Tree>
    <p:extLst>
      <p:ext uri="{BB962C8B-B14F-4D97-AF65-F5344CB8AC3E}">
        <p14:creationId xmlns:p14="http://schemas.microsoft.com/office/powerpoint/2010/main" val="40889456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04878119-42AC-4F7A-BD68-80F80649DBBC}" type="slidenum">
              <a:rPr lang="en-US" altLang="en-US"/>
              <a:pPr algn="r" eaLnBrk="0" hangingPunct="0"/>
              <a:t>33</a:t>
            </a:fld>
            <a:endParaRPr lang="en-US"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6821697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702BDDAA-05EE-4FB2-87C0-C3682261CF61}" type="slidenum">
              <a:rPr lang="en-US" altLang="en-US"/>
              <a:pPr algn="r" eaLnBrk="0" hangingPunct="0"/>
              <a:t>34</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18616386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702BDDAA-05EE-4FB2-87C0-C3682261CF61}" type="slidenum">
              <a:rPr lang="en-US" altLang="en-US"/>
              <a:pPr algn="r" eaLnBrk="0" hangingPunct="0"/>
              <a:t>35</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5846430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
        <p:nvSpPr>
          <p:cNvPr id="4" name="Slide Number Placeholder 3"/>
          <p:cNvSpPr>
            <a:spLocks noGrp="1"/>
          </p:cNvSpPr>
          <p:nvPr>
            <p:ph type="sldNum" sz="quarter" idx="5"/>
          </p:nvPr>
        </p:nvSpPr>
        <p:spPr/>
        <p:txBody>
          <a:bodyPr/>
          <a:lstStyle/>
          <a:p>
            <a:pPr>
              <a:defRPr/>
            </a:pPr>
            <a:fld id="{08D1F69C-6A0F-45D0-B60A-49DFE4F5E21C}" type="slidenum">
              <a:rPr lang="en-US" smtClean="0"/>
              <a:pPr>
                <a:defRPr/>
              </a:pPr>
              <a:t>36</a:t>
            </a:fld>
            <a:endParaRPr lang="en-US" dirty="0"/>
          </a:p>
        </p:txBody>
      </p:sp>
    </p:spTree>
    <p:extLst>
      <p:ext uri="{BB962C8B-B14F-4D97-AF65-F5344CB8AC3E}">
        <p14:creationId xmlns:p14="http://schemas.microsoft.com/office/powerpoint/2010/main" val="35456988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4" name="Slide Number Placeholder 3"/>
          <p:cNvSpPr>
            <a:spLocks noGrp="1"/>
          </p:cNvSpPr>
          <p:nvPr>
            <p:ph type="sldNum" sz="quarter" idx="5"/>
          </p:nvPr>
        </p:nvSpPr>
        <p:spPr/>
        <p:txBody>
          <a:bodyPr/>
          <a:lstStyle/>
          <a:p>
            <a:pPr>
              <a:defRPr/>
            </a:pPr>
            <a:fld id="{08D1F69C-6A0F-45D0-B60A-49DFE4F5E21C}" type="slidenum">
              <a:rPr lang="en-US" smtClean="0"/>
              <a:pPr>
                <a:defRPr/>
              </a:pPr>
              <a:t>37</a:t>
            </a:fld>
            <a:endParaRPr lang="en-US" dirty="0"/>
          </a:p>
        </p:txBody>
      </p:sp>
    </p:spTree>
    <p:extLst>
      <p:ext uri="{BB962C8B-B14F-4D97-AF65-F5344CB8AC3E}">
        <p14:creationId xmlns:p14="http://schemas.microsoft.com/office/powerpoint/2010/main" val="17818836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945FBB8B-361B-4979-BD46-E678C8D42103}" type="slidenum">
              <a:rPr lang="en-US" altLang="en-US"/>
              <a:pPr algn="r" eaLnBrk="0" hangingPunct="0"/>
              <a:t>38</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1696432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945FBB8B-361B-4979-BD46-E678C8D42103}" type="slidenum">
              <a:rPr lang="en-US" altLang="en-US"/>
              <a:pPr algn="r" eaLnBrk="0" hangingPunct="0"/>
              <a:t>39</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395911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636D834C-7F7F-47A3-B902-9572E14B2433}" type="slidenum">
              <a:rPr lang="en-US" altLang="en-US"/>
              <a:pPr algn="r" eaLnBrk="0" hangingPunct="0"/>
              <a:t>4</a:t>
            </a:fld>
            <a:endParaRPr lang="en-US"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Tree>
    <p:extLst>
      <p:ext uri="{BB962C8B-B14F-4D97-AF65-F5344CB8AC3E}">
        <p14:creationId xmlns:p14="http://schemas.microsoft.com/office/powerpoint/2010/main" val="2723779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eaLnBrk="0" hangingPunct="0"/>
            <a:fld id="{636D834C-7F7F-47A3-B902-9572E14B2433}" type="slidenum">
              <a:rPr lang="en-US" altLang="en-US"/>
              <a:pPr algn="r" eaLnBrk="0" hangingPunct="0"/>
              <a:t>5</a:t>
            </a:fld>
            <a:endParaRPr lang="en-US"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473873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
        <p:nvSpPr>
          <p:cNvPr id="4" name="Slide Number Placeholder 3"/>
          <p:cNvSpPr>
            <a:spLocks noGrp="1"/>
          </p:cNvSpPr>
          <p:nvPr>
            <p:ph type="sldNum" sz="quarter" idx="5"/>
          </p:nvPr>
        </p:nvSpPr>
        <p:spPr/>
        <p:txBody>
          <a:bodyPr/>
          <a:lstStyle/>
          <a:p>
            <a:pPr>
              <a:defRPr/>
            </a:pPr>
            <a:fld id="{3C315EA0-F522-48CA-9B98-AF8A576A160A}" type="slidenum">
              <a:rPr lang="en-US" smtClean="0"/>
              <a:pPr>
                <a:defRPr/>
              </a:pPr>
              <a:t>6</a:t>
            </a:fld>
            <a:endParaRPr lang="en-US" dirty="0"/>
          </a:p>
        </p:txBody>
      </p:sp>
    </p:spTree>
    <p:extLst>
      <p:ext uri="{BB962C8B-B14F-4D97-AF65-F5344CB8AC3E}">
        <p14:creationId xmlns:p14="http://schemas.microsoft.com/office/powerpoint/2010/main" val="50064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4" name="Slide Number Placeholder 3"/>
          <p:cNvSpPr>
            <a:spLocks noGrp="1"/>
          </p:cNvSpPr>
          <p:nvPr>
            <p:ph type="sldNum" sz="quarter" idx="5"/>
          </p:nvPr>
        </p:nvSpPr>
        <p:spPr/>
        <p:txBody>
          <a:bodyPr/>
          <a:lstStyle/>
          <a:p>
            <a:pPr>
              <a:defRPr/>
            </a:pPr>
            <a:fld id="{3C315EA0-F522-48CA-9B98-AF8A576A160A}" type="slidenum">
              <a:rPr lang="en-US" smtClean="0"/>
              <a:pPr>
                <a:defRPr/>
              </a:pPr>
              <a:t>7</a:t>
            </a:fld>
            <a:endParaRPr lang="en-US" dirty="0"/>
          </a:p>
        </p:txBody>
      </p:sp>
    </p:spTree>
    <p:extLst>
      <p:ext uri="{BB962C8B-B14F-4D97-AF65-F5344CB8AC3E}">
        <p14:creationId xmlns:p14="http://schemas.microsoft.com/office/powerpoint/2010/main" val="3145670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
        <p:nvSpPr>
          <p:cNvPr id="4" name="Slide Number Placeholder 3"/>
          <p:cNvSpPr>
            <a:spLocks noGrp="1"/>
          </p:cNvSpPr>
          <p:nvPr>
            <p:ph type="sldNum" sz="quarter" idx="5"/>
          </p:nvPr>
        </p:nvSpPr>
        <p:spPr/>
        <p:txBody>
          <a:bodyPr/>
          <a:lstStyle/>
          <a:p>
            <a:pPr>
              <a:defRPr/>
            </a:pPr>
            <a:fld id="{28D60F27-3A38-4D98-910C-BFF0B105B3EB}" type="slidenum">
              <a:rPr lang="en-US" smtClean="0"/>
              <a:pPr>
                <a:defRPr/>
              </a:pPr>
              <a:t>8</a:t>
            </a:fld>
            <a:endParaRPr lang="en-US" dirty="0"/>
          </a:p>
        </p:txBody>
      </p:sp>
    </p:spTree>
    <p:extLst>
      <p:ext uri="{BB962C8B-B14F-4D97-AF65-F5344CB8AC3E}">
        <p14:creationId xmlns:p14="http://schemas.microsoft.com/office/powerpoint/2010/main" val="3144956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4" name="Slide Number Placeholder 3"/>
          <p:cNvSpPr>
            <a:spLocks noGrp="1"/>
          </p:cNvSpPr>
          <p:nvPr>
            <p:ph type="sldNum" sz="quarter" idx="5"/>
          </p:nvPr>
        </p:nvSpPr>
        <p:spPr/>
        <p:txBody>
          <a:bodyPr/>
          <a:lstStyle/>
          <a:p>
            <a:pPr>
              <a:defRPr/>
            </a:pPr>
            <a:fld id="{28D60F27-3A38-4D98-910C-BFF0B105B3EB}" type="slidenum">
              <a:rPr lang="en-US" smtClean="0"/>
              <a:pPr>
                <a:defRPr/>
              </a:pPr>
              <a:t>9</a:t>
            </a:fld>
            <a:endParaRPr lang="en-US" dirty="0"/>
          </a:p>
        </p:txBody>
      </p:sp>
    </p:spTree>
    <p:extLst>
      <p:ext uri="{BB962C8B-B14F-4D97-AF65-F5344CB8AC3E}">
        <p14:creationId xmlns:p14="http://schemas.microsoft.com/office/powerpoint/2010/main" val="3349644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 b="29966"/>
          <a:stretch/>
        </p:blipFill>
        <p:spPr>
          <a:xfrm>
            <a:off x="0" y="1006891"/>
            <a:ext cx="9144000" cy="5308183"/>
          </a:xfrm>
          <a:prstGeom prst="rect">
            <a:avLst/>
          </a:prstGeom>
        </p:spPr>
      </p:pic>
      <p:sp>
        <p:nvSpPr>
          <p:cNvPr id="5" name="TextBox 4"/>
          <p:cNvSpPr txBox="1">
            <a:spLocks noChangeArrowheads="1"/>
          </p:cNvSpPr>
          <p:nvPr/>
        </p:nvSpPr>
        <p:spPr bwMode="auto">
          <a:xfrm>
            <a:off x="0" y="0"/>
            <a:ext cx="9144000" cy="615553"/>
          </a:xfrm>
          <a:prstGeom prst="rect">
            <a:avLst/>
          </a:prstGeom>
          <a:solidFill>
            <a:schemeClr val="tx1"/>
          </a:solidFill>
          <a:ln>
            <a:noFill/>
          </a:ln>
          <a:extLst>
            <a:ext uri="{91240B29-F687-4F45-9708-019B960494DF}">
              <a14:hiddenLine xmlns:a14="http://schemas.microsoft.com/office/drawing/2010/main" w="9525">
                <a:solidFill>
                  <a:srgbClr val="F6C932"/>
                </a:solidFill>
                <a:miter lim="800000"/>
                <a:headEnd/>
                <a:tailEnd/>
              </a14:hiddenLine>
            </a:ext>
          </a:extLst>
        </p:spPr>
        <p:txBody>
          <a:bodyPr>
            <a:spAutoFit/>
          </a:bodyP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3000" b="0" dirty="0" smtClean="0">
                <a:solidFill>
                  <a:srgbClr val="ABA49A"/>
                </a:solidFill>
                <a:latin typeface="Times New Roman" pitchFamily="84" charset="0"/>
                <a:cs typeface="Times New Roman" pitchFamily="84" charset="0"/>
              </a:rPr>
              <a:t>CAMPBELL</a:t>
            </a:r>
            <a:r>
              <a:rPr lang="en-US" sz="3200" b="1" dirty="0" smtClean="0">
                <a:solidFill>
                  <a:srgbClr val="ABA49A"/>
                </a:solidFill>
                <a:latin typeface="Times New Roman" pitchFamily="84" charset="0"/>
                <a:cs typeface="Times New Roman" pitchFamily="84" charset="0"/>
              </a:rPr>
              <a:t> </a:t>
            </a:r>
            <a:r>
              <a:rPr lang="en-US" sz="3400" b="0" dirty="0" smtClean="0">
                <a:solidFill>
                  <a:schemeClr val="tx2">
                    <a:lumMod val="40000"/>
                    <a:lumOff val="60000"/>
                  </a:schemeClr>
                </a:solidFill>
                <a:latin typeface="Times New Roman" pitchFamily="84" charset="0"/>
                <a:cs typeface="Times New Roman" pitchFamily="84" charset="0"/>
              </a:rPr>
              <a:t>BIOLOGY IN FOCUS</a:t>
            </a:r>
            <a:endParaRPr lang="en-US" sz="1200" b="0" dirty="0" smtClean="0">
              <a:solidFill>
                <a:schemeClr val="tx2">
                  <a:lumMod val="40000"/>
                  <a:lumOff val="60000"/>
                </a:schemeClr>
              </a:solidFill>
              <a:latin typeface="Times New Roman" pitchFamily="84" charset="0"/>
              <a:cs typeface="Times New Roman" pitchFamily="84" charset="0"/>
            </a:endParaRPr>
          </a:p>
        </p:txBody>
      </p:sp>
      <p:sp>
        <p:nvSpPr>
          <p:cNvPr id="6" name="Text Box 14"/>
          <p:cNvSpPr txBox="1">
            <a:spLocks noChangeArrowheads="1"/>
          </p:cNvSpPr>
          <p:nvPr/>
        </p:nvSpPr>
        <p:spPr bwMode="auto">
          <a:xfrm>
            <a:off x="0" y="6315075"/>
            <a:ext cx="9144000" cy="539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spcBef>
                <a:spcPct val="50000"/>
              </a:spcBef>
              <a:defRPr/>
            </a:pPr>
            <a:r>
              <a:rPr lang="en-US" sz="900" dirty="0" smtClean="0">
                <a:solidFill>
                  <a:schemeClr val="bg1"/>
                </a:solidFill>
              </a:rPr>
              <a:t>     © 2016 Pearson Education, Inc.</a:t>
            </a:r>
            <a:endParaRPr lang="en-US" dirty="0" smtClean="0">
              <a:solidFill>
                <a:schemeClr val="bg1"/>
              </a:solidFill>
            </a:endParaRPr>
          </a:p>
        </p:txBody>
      </p:sp>
      <p:sp>
        <p:nvSpPr>
          <p:cNvPr id="7" name="Text Box 35"/>
          <p:cNvSpPr txBox="1">
            <a:spLocks noChangeArrowheads="1"/>
          </p:cNvSpPr>
          <p:nvPr/>
        </p:nvSpPr>
        <p:spPr bwMode="auto">
          <a:xfrm>
            <a:off x="0" y="614363"/>
            <a:ext cx="9144000" cy="33855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1600" cap="all" baseline="0" dirty="0" err="1" smtClean="0">
                <a:solidFill>
                  <a:srgbClr val="ABA49A"/>
                </a:solidFill>
                <a:latin typeface="Times New Roman" pitchFamily="84" charset="0"/>
                <a:cs typeface="Times New Roman" pitchFamily="84" charset="0"/>
              </a:rPr>
              <a:t>Urry</a:t>
            </a:r>
            <a:r>
              <a:rPr lang="en-US" sz="1600" cap="all" baseline="0" dirty="0" smtClean="0">
                <a:solidFill>
                  <a:srgbClr val="ABA49A"/>
                </a:solidFill>
                <a:latin typeface="Times New Roman" pitchFamily="84" charset="0"/>
                <a:cs typeface="Times New Roman" pitchFamily="84" charset="0"/>
              </a:rPr>
              <a:t>  •  Cain  •  Wasserman  •  </a:t>
            </a:r>
            <a:r>
              <a:rPr lang="en-US" sz="1600" cap="all" baseline="0" dirty="0" err="1" smtClean="0">
                <a:solidFill>
                  <a:srgbClr val="ABA49A"/>
                </a:solidFill>
                <a:latin typeface="Times New Roman" pitchFamily="84" charset="0"/>
                <a:cs typeface="Times New Roman" pitchFamily="84" charset="0"/>
              </a:rPr>
              <a:t>Minorsky</a:t>
            </a:r>
            <a:r>
              <a:rPr lang="en-US" sz="1600" cap="all" baseline="0" dirty="0" smtClean="0">
                <a:solidFill>
                  <a:srgbClr val="ABA49A"/>
                </a:solidFill>
                <a:latin typeface="Times New Roman" pitchFamily="84" charset="0"/>
                <a:cs typeface="Times New Roman" pitchFamily="84" charset="0"/>
              </a:rPr>
              <a:t>   •  Reece</a:t>
            </a:r>
          </a:p>
        </p:txBody>
      </p:sp>
      <p:sp>
        <p:nvSpPr>
          <p:cNvPr id="8" name="Text Box 6"/>
          <p:cNvSpPr txBox="1">
            <a:spLocks noChangeArrowheads="1"/>
          </p:cNvSpPr>
          <p:nvPr/>
        </p:nvSpPr>
        <p:spPr bwMode="auto">
          <a:xfrm>
            <a:off x="149047" y="5146766"/>
            <a:ext cx="5381625" cy="1093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defRPr/>
            </a:pPr>
            <a:r>
              <a:rPr lang="en-US" sz="1400" b="1" dirty="0" smtClean="0">
                <a:solidFill>
                  <a:schemeClr val="bg1"/>
                </a:solidFill>
                <a:effectLst>
                  <a:outerShdw blurRad="38100" dist="38100" dir="2700000" algn="tl">
                    <a:srgbClr val="000000">
                      <a:alpha val="43137"/>
                    </a:srgbClr>
                  </a:outerShdw>
                </a:effectLst>
              </a:rPr>
              <a:t>Questions prepared</a:t>
            </a:r>
            <a:r>
              <a:rPr lang="en-US" sz="1400" b="1" baseline="0" dirty="0" smtClean="0">
                <a:solidFill>
                  <a:schemeClr val="bg1"/>
                </a:solidFill>
                <a:effectLst>
                  <a:outerShdw blurRad="38100" dist="38100" dir="2700000" algn="tl">
                    <a:srgbClr val="000000">
                      <a:alpha val="43137"/>
                    </a:srgbClr>
                  </a:outerShdw>
                </a:effectLst>
              </a:rPr>
              <a:t> </a:t>
            </a:r>
            <a:r>
              <a:rPr lang="en-US" sz="1400" b="1" dirty="0" smtClean="0">
                <a:solidFill>
                  <a:schemeClr val="bg1"/>
                </a:solidFill>
                <a:effectLst>
                  <a:outerShdw blurRad="38100" dist="38100" dir="2700000" algn="tl">
                    <a:srgbClr val="000000">
                      <a:alpha val="43137"/>
                    </a:srgbClr>
                  </a:outerShdw>
                </a:effectLst>
              </a:rPr>
              <a:t>by </a:t>
            </a:r>
          </a:p>
          <a:p>
            <a:pPr algn="l">
              <a:defRPr/>
            </a:pPr>
            <a:r>
              <a:rPr lang="en-US" sz="1400" b="1" dirty="0" smtClean="0">
                <a:solidFill>
                  <a:schemeClr val="bg1"/>
                </a:solidFill>
                <a:effectLst>
                  <a:outerShdw blurRad="38100" dist="38100" dir="2700000" algn="tl">
                    <a:srgbClr val="000000">
                      <a:alpha val="43137"/>
                    </a:srgbClr>
                  </a:outerShdw>
                </a:effectLst>
              </a:rPr>
              <a:t>Douglas </a:t>
            </a:r>
            <a:r>
              <a:rPr lang="en-US" sz="1400" b="1" dirty="0" err="1" smtClean="0">
                <a:solidFill>
                  <a:schemeClr val="bg1"/>
                </a:solidFill>
                <a:effectLst>
                  <a:outerShdw blurRad="38100" dist="38100" dir="2700000" algn="tl">
                    <a:srgbClr val="000000">
                      <a:alpha val="43137"/>
                    </a:srgbClr>
                  </a:outerShdw>
                </a:effectLst>
              </a:rPr>
              <a:t>Darnowski</a:t>
            </a:r>
            <a:r>
              <a:rPr lang="en-US" sz="1400" b="1" dirty="0" smtClean="0">
                <a:solidFill>
                  <a:schemeClr val="bg1"/>
                </a:solidFill>
                <a:effectLst>
                  <a:outerShdw blurRad="38100" dist="38100" dir="2700000" algn="tl">
                    <a:srgbClr val="000000">
                      <a:alpha val="43137"/>
                    </a:srgbClr>
                  </a:outerShdw>
                </a:effectLst>
              </a:rPr>
              <a:t>, Indiana University Southeast</a:t>
            </a:r>
          </a:p>
          <a:p>
            <a:pPr algn="l">
              <a:defRPr/>
            </a:pPr>
            <a:r>
              <a:rPr lang="en-US" sz="1400" b="1" dirty="0" smtClean="0">
                <a:solidFill>
                  <a:schemeClr val="bg1"/>
                </a:solidFill>
                <a:effectLst>
                  <a:outerShdw blurRad="38100" dist="38100" dir="2700000" algn="tl">
                    <a:srgbClr val="000000">
                      <a:alpha val="43137"/>
                    </a:srgbClr>
                  </a:outerShdw>
                </a:effectLst>
              </a:rPr>
              <a:t>James </a:t>
            </a:r>
            <a:r>
              <a:rPr lang="en-US" sz="1400" b="1" dirty="0" err="1" smtClean="0">
                <a:solidFill>
                  <a:schemeClr val="bg1"/>
                </a:solidFill>
                <a:effectLst>
                  <a:outerShdw blurRad="38100" dist="38100" dir="2700000" algn="tl">
                    <a:srgbClr val="000000">
                      <a:alpha val="43137"/>
                    </a:srgbClr>
                  </a:outerShdw>
                </a:effectLst>
              </a:rPr>
              <a:t>Langeland</a:t>
            </a:r>
            <a:r>
              <a:rPr lang="en-US" sz="1400" b="1" dirty="0" smtClean="0">
                <a:solidFill>
                  <a:schemeClr val="bg1"/>
                </a:solidFill>
                <a:effectLst>
                  <a:outerShdw blurRad="38100" dist="38100" dir="2700000" algn="tl">
                    <a:srgbClr val="000000">
                      <a:alpha val="43137"/>
                    </a:srgbClr>
                  </a:outerShdw>
                </a:effectLst>
              </a:rPr>
              <a:t>, Kalamazoo</a:t>
            </a:r>
            <a:r>
              <a:rPr lang="en-US" sz="1400" b="1" baseline="0" dirty="0" smtClean="0">
                <a:solidFill>
                  <a:schemeClr val="bg1"/>
                </a:solidFill>
                <a:effectLst>
                  <a:outerShdw blurRad="38100" dist="38100" dir="2700000" algn="tl">
                    <a:srgbClr val="000000">
                      <a:alpha val="43137"/>
                    </a:srgbClr>
                  </a:outerShdw>
                </a:effectLst>
              </a:rPr>
              <a:t> College</a:t>
            </a:r>
          </a:p>
          <a:p>
            <a:pPr algn="l">
              <a:defRPr/>
            </a:pPr>
            <a:r>
              <a:rPr lang="en-US" sz="1400" b="1" baseline="0" dirty="0" err="1" smtClean="0">
                <a:solidFill>
                  <a:schemeClr val="bg1"/>
                </a:solidFill>
                <a:effectLst>
                  <a:outerShdw blurRad="38100" dist="38100" dir="2700000" algn="tl">
                    <a:srgbClr val="000000">
                      <a:alpha val="43137"/>
                    </a:srgbClr>
                  </a:outerShdw>
                </a:effectLst>
              </a:rPr>
              <a:t>Murty</a:t>
            </a:r>
            <a:r>
              <a:rPr lang="en-US" sz="1400" b="1" baseline="0" dirty="0" smtClean="0">
                <a:solidFill>
                  <a:schemeClr val="bg1"/>
                </a:solidFill>
                <a:effectLst>
                  <a:outerShdw blurRad="38100" dist="38100" dir="2700000" algn="tl">
                    <a:srgbClr val="000000">
                      <a:alpha val="43137"/>
                    </a:srgbClr>
                  </a:outerShdw>
                </a:effectLst>
              </a:rPr>
              <a:t> S. </a:t>
            </a:r>
            <a:r>
              <a:rPr lang="en-US" sz="1400" b="1" baseline="0" dirty="0" err="1" smtClean="0">
                <a:solidFill>
                  <a:schemeClr val="bg1"/>
                </a:solidFill>
                <a:effectLst>
                  <a:outerShdw blurRad="38100" dist="38100" dir="2700000" algn="tl">
                    <a:srgbClr val="000000">
                      <a:alpha val="43137"/>
                    </a:srgbClr>
                  </a:outerShdw>
                </a:effectLst>
              </a:rPr>
              <a:t>Kambhampati</a:t>
            </a:r>
            <a:r>
              <a:rPr lang="en-US" sz="1400" b="1" baseline="0" dirty="0" smtClean="0">
                <a:solidFill>
                  <a:schemeClr val="bg1"/>
                </a:solidFill>
                <a:effectLst>
                  <a:outerShdw blurRad="38100" dist="38100" dir="2700000" algn="tl">
                    <a:srgbClr val="000000">
                      <a:alpha val="43137"/>
                    </a:srgbClr>
                  </a:outerShdw>
                </a:effectLst>
              </a:rPr>
              <a:t>, Southern University at New Orleans</a:t>
            </a:r>
          </a:p>
          <a:p>
            <a:pPr algn="l">
              <a:defRPr/>
            </a:pPr>
            <a:r>
              <a:rPr lang="en-US" sz="1400" b="1" baseline="0" dirty="0" smtClean="0">
                <a:solidFill>
                  <a:schemeClr val="bg1"/>
                </a:solidFill>
                <a:effectLst>
                  <a:outerShdw blurRad="38100" dist="38100" dir="2700000" algn="tl">
                    <a:srgbClr val="000000">
                      <a:alpha val="43137"/>
                    </a:srgbClr>
                  </a:outerShdw>
                </a:effectLst>
              </a:rPr>
              <a:t>Roberta </a:t>
            </a:r>
            <a:r>
              <a:rPr lang="en-US" sz="1400" b="1" baseline="0" dirty="0" err="1" smtClean="0">
                <a:solidFill>
                  <a:schemeClr val="bg1"/>
                </a:solidFill>
                <a:effectLst>
                  <a:outerShdw blurRad="38100" dist="38100" dir="2700000" algn="tl">
                    <a:srgbClr val="000000">
                      <a:alpha val="43137"/>
                    </a:srgbClr>
                  </a:outerShdw>
                </a:effectLst>
              </a:rPr>
              <a:t>Batorsky</a:t>
            </a:r>
            <a:r>
              <a:rPr lang="en-US" sz="1400" b="1" baseline="0" dirty="0" smtClean="0">
                <a:solidFill>
                  <a:schemeClr val="bg1"/>
                </a:solidFill>
                <a:effectLst>
                  <a:outerShdw blurRad="38100" dist="38100" dir="2700000" algn="tl">
                    <a:srgbClr val="000000">
                      <a:alpha val="43137"/>
                    </a:srgbClr>
                  </a:outerShdw>
                </a:effectLst>
              </a:rPr>
              <a:t>, Temple University</a:t>
            </a:r>
            <a:r>
              <a:rPr lang="en-US" sz="1400" b="1" dirty="0" smtClean="0">
                <a:solidFill>
                  <a:schemeClr val="bg1"/>
                </a:solidFill>
                <a:effectLst>
                  <a:outerShdw blurRad="38100" dist="38100" dir="2700000" algn="tl">
                    <a:srgbClr val="000000">
                      <a:alpha val="43137"/>
                    </a:srgbClr>
                  </a:outerShdw>
                </a:effectLst>
              </a:rPr>
              <a:t> </a:t>
            </a:r>
          </a:p>
        </p:txBody>
      </p:sp>
      <p:sp>
        <p:nvSpPr>
          <p:cNvPr id="3" name="TextBox 2"/>
          <p:cNvSpPr txBox="1"/>
          <p:nvPr/>
        </p:nvSpPr>
        <p:spPr>
          <a:xfrm>
            <a:off x="6953250" y="6400284"/>
            <a:ext cx="2101857" cy="369332"/>
          </a:xfrm>
          <a:prstGeom prst="rect">
            <a:avLst/>
          </a:prstGeom>
          <a:noFill/>
        </p:spPr>
        <p:txBody>
          <a:bodyPr wrap="none" rtlCol="0">
            <a:spAutoFit/>
          </a:bodyPr>
          <a:lstStyle/>
          <a:p>
            <a:pPr algn="r"/>
            <a:r>
              <a:rPr lang="en-US" sz="1800" dirty="0" smtClean="0">
                <a:solidFill>
                  <a:schemeClr val="tx2">
                    <a:lumMod val="40000"/>
                    <a:lumOff val="60000"/>
                  </a:schemeClr>
                </a:solidFill>
                <a:latin typeface="+mj-lt"/>
              </a:rPr>
              <a:t>SECOND EDITION</a:t>
            </a:r>
            <a:endParaRPr lang="en-US" sz="1800" dirty="0">
              <a:solidFill>
                <a:schemeClr val="tx2">
                  <a:lumMod val="40000"/>
                  <a:lumOff val="60000"/>
                </a:schemeClr>
              </a:solidFill>
              <a:latin typeface="+mj-lt"/>
            </a:endParaRPr>
          </a:p>
        </p:txBody>
      </p:sp>
      <p:sp>
        <p:nvSpPr>
          <p:cNvPr id="11" name="Text Placeholder 10"/>
          <p:cNvSpPr>
            <a:spLocks noGrp="1"/>
          </p:cNvSpPr>
          <p:nvPr>
            <p:ph type="body" sz="quarter" idx="11"/>
          </p:nvPr>
        </p:nvSpPr>
        <p:spPr>
          <a:xfrm>
            <a:off x="340408" y="3117669"/>
            <a:ext cx="4310062" cy="1732913"/>
          </a:xfrm>
        </p:spPr>
        <p:txBody>
          <a:bodyPr/>
          <a:lstStyle>
            <a:lvl1pPr marL="57150" indent="0">
              <a:buNone/>
              <a:defRPr sz="4000" b="1">
                <a:solidFill>
                  <a:schemeClr val="bg1"/>
                </a:solidFill>
                <a:effectLst>
                  <a:outerShdw blurRad="38100" dist="38100" dir="2700000" algn="tl">
                    <a:srgbClr val="000000">
                      <a:alpha val="43137"/>
                    </a:srgbClr>
                  </a:outerShdw>
                </a:effectLst>
                <a:latin typeface="+mj-lt"/>
              </a:defRPr>
            </a:lvl1pPr>
            <a:lvl2pPr marL="458787" indent="0">
              <a:buNone/>
              <a:defRPr sz="4000" b="1">
                <a:effectLst>
                  <a:outerShdw blurRad="38100" dist="38100" dir="2700000" algn="tl">
                    <a:srgbClr val="000000">
                      <a:alpha val="43137"/>
                    </a:srgbClr>
                  </a:outerShdw>
                </a:effectLst>
                <a:latin typeface="+mj-lt"/>
              </a:defRPr>
            </a:lvl2pPr>
            <a:lvl3pPr marL="917575" indent="0">
              <a:buNone/>
              <a:defRPr sz="4000" b="1">
                <a:effectLst>
                  <a:outerShdw blurRad="38100" dist="38100" dir="2700000" algn="tl">
                    <a:srgbClr val="000000">
                      <a:alpha val="43137"/>
                    </a:srgbClr>
                  </a:outerShdw>
                </a:effectLst>
                <a:latin typeface="+mj-lt"/>
              </a:defRPr>
            </a:lvl3pPr>
            <a:lvl4pPr marL="1366837" indent="0">
              <a:buNone/>
              <a:defRPr sz="4000" b="1">
                <a:effectLst>
                  <a:outerShdw blurRad="38100" dist="38100" dir="2700000" algn="tl">
                    <a:srgbClr val="000000">
                      <a:alpha val="43137"/>
                    </a:srgbClr>
                  </a:outerShdw>
                </a:effectLst>
                <a:latin typeface="+mj-lt"/>
              </a:defRPr>
            </a:lvl4pPr>
            <a:lvl5pPr marL="1824037" indent="0">
              <a:buNone/>
              <a:defRPr sz="4000" b="1">
                <a:effectLst>
                  <a:outerShdw blurRad="38100" dist="38100" dir="2700000" algn="tl">
                    <a:srgbClr val="000000">
                      <a:alpha val="43137"/>
                    </a:srgbClr>
                  </a:outerShdw>
                </a:effectLst>
                <a:latin typeface="+mj-lt"/>
              </a:defRPr>
            </a:lvl5pPr>
          </a:lstStyle>
          <a:p>
            <a:pPr lvl="0"/>
            <a:r>
              <a:rPr lang="en-US" smtClean="0"/>
              <a:t>Click to edit Master text styles</a:t>
            </a:r>
          </a:p>
        </p:txBody>
      </p:sp>
      <p:sp>
        <p:nvSpPr>
          <p:cNvPr id="13" name="Text Placeholder 12"/>
          <p:cNvSpPr>
            <a:spLocks noGrp="1"/>
          </p:cNvSpPr>
          <p:nvPr>
            <p:ph type="body" sz="quarter" idx="12"/>
          </p:nvPr>
        </p:nvSpPr>
        <p:spPr>
          <a:xfrm>
            <a:off x="296863" y="1219200"/>
            <a:ext cx="3517491" cy="2201863"/>
          </a:xfrm>
        </p:spPr>
        <p:txBody>
          <a:bodyPr/>
          <a:lstStyle>
            <a:lvl1pPr marL="57150" indent="0">
              <a:buNone/>
              <a:defRPr sz="12000">
                <a:solidFill>
                  <a:schemeClr val="bg1"/>
                </a:solidFill>
                <a:effectLst>
                  <a:outerShdw blurRad="38100" dist="38100" dir="2700000" algn="tl">
                    <a:srgbClr val="000000">
                      <a:alpha val="43137"/>
                    </a:srgbClr>
                  </a:outerShdw>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16956503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and 2 lin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424592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2021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550126"/>
            <a:ext cx="8775700" cy="480304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18957452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593986"/>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915886"/>
            <a:ext cx="8775700" cy="443728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67516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2"/>
            <a:ext cx="8775700" cy="1985871"/>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2307771"/>
            <a:ext cx="8775700" cy="4045404"/>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14193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4" name="Straight Connector 3"/>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387049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3" name="Straight Connector 2"/>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06494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82563" y="182563"/>
            <a:ext cx="8775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27" name="Rectangle 8"/>
          <p:cNvSpPr>
            <a:spLocks noGrp="1" noChangeArrowheads="1"/>
          </p:cNvSpPr>
          <p:nvPr>
            <p:ph type="body" idx="1"/>
          </p:nvPr>
        </p:nvSpPr>
        <p:spPr bwMode="auto">
          <a:xfrm>
            <a:off x="144463" y="1123950"/>
            <a:ext cx="877570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3716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spTree>
    <p:extLst>
      <p:ext uri="{BB962C8B-B14F-4D97-AF65-F5344CB8AC3E}">
        <p14:creationId xmlns:p14="http://schemas.microsoft.com/office/powerpoint/2010/main" val="409009757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3" r:id="rId3"/>
    <p:sldLayoutId id="2147483704" r:id="rId4"/>
    <p:sldLayoutId id="2147483705" r:id="rId5"/>
    <p:sldLayoutId id="2147483701" r:id="rId6"/>
    <p:sldLayoutId id="2147483702" r:id="rId7"/>
  </p:sldLayoutIdLst>
  <p:timing>
    <p:tnLst>
      <p:par>
        <p:cTn id="1" dur="indefinite" restart="never" nodeType="tmRoot"/>
      </p:par>
    </p:tnLst>
  </p:timing>
  <p:hf sldNum="0" hdr="0" dt="0"/>
  <p:txStyles>
    <p:titleStyle>
      <a:lvl1pPr marL="0" indent="0" algn="l" rtl="0" eaLnBrk="1" fontAlgn="base" hangingPunct="1">
        <a:lnSpc>
          <a:spcPct val="90000"/>
        </a:lnSpc>
        <a:spcBef>
          <a:spcPct val="0"/>
        </a:spcBef>
        <a:spcAft>
          <a:spcPct val="0"/>
        </a:spcAft>
        <a:defRPr sz="2800" b="1">
          <a:solidFill>
            <a:schemeClr val="tx2"/>
          </a:solidFill>
          <a:latin typeface="+mj-lt"/>
          <a:ea typeface="+mj-ea"/>
          <a:cs typeface="+mj-cs"/>
        </a:defRPr>
      </a:lvl1pPr>
      <a:lvl2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2pPr>
      <a:lvl3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3pPr>
      <a:lvl4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4pPr>
      <a:lvl5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5pPr>
      <a:lvl6pPr marL="9080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6pPr>
      <a:lvl7pPr marL="13652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7pPr>
      <a:lvl8pPr marL="18224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8pPr>
      <a:lvl9pPr marL="22796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9pPr>
    </p:titleStyle>
    <p:bodyStyle>
      <a:lvl1pPr marL="400050" indent="-342900"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1pPr>
      <a:lvl2pPr marL="800100" indent="-341313"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2pPr>
      <a:lvl3pPr marL="1257300" indent="-339725" algn="l" rtl="0" eaLnBrk="1" fontAlgn="base" hangingPunct="1">
        <a:spcBef>
          <a:spcPts val="0"/>
        </a:spcBef>
        <a:spcAft>
          <a:spcPct val="20000"/>
        </a:spcAft>
        <a:buClr>
          <a:schemeClr val="tx2"/>
        </a:buClr>
        <a:buFont typeface="Wingdings" panose="05000000000000000000" pitchFamily="2" charset="2"/>
        <a:buChar char="§"/>
        <a:defRPr sz="2400">
          <a:solidFill>
            <a:schemeClr val="tx1"/>
          </a:solidFill>
          <a:latin typeface="Arial" charset="0"/>
          <a:ea typeface="+mn-ea"/>
          <a:cs typeface="+mn-cs"/>
        </a:defRPr>
      </a:lvl3pPr>
      <a:lvl4pPr marL="1714500" indent="-347663" algn="l" rtl="0" eaLnBrk="1" fontAlgn="base" hangingPunct="1">
        <a:spcBef>
          <a:spcPts val="0"/>
        </a:spcBef>
        <a:spcAft>
          <a:spcPct val="20000"/>
        </a:spcAft>
        <a:buClr>
          <a:schemeClr val="tx2"/>
        </a:buClr>
        <a:buFont typeface="Wingdings" panose="05000000000000000000" pitchFamily="2" charset="2"/>
        <a:buChar char="§"/>
        <a:tabLst/>
        <a:defRPr sz="2200">
          <a:solidFill>
            <a:schemeClr val="tx1"/>
          </a:solidFill>
          <a:latin typeface="Arial" charset="0"/>
          <a:ea typeface="+mn-ea"/>
          <a:cs typeface="+mn-cs"/>
        </a:defRPr>
      </a:lvl4pPr>
      <a:lvl5pPr marL="2171700" indent="-347663" algn="l" rtl="0" eaLnBrk="1" fontAlgn="base" hangingPunct="1">
        <a:spcBef>
          <a:spcPts val="0"/>
        </a:spcBef>
        <a:spcAft>
          <a:spcPct val="20000"/>
        </a:spcAft>
        <a:buClr>
          <a:schemeClr val="tx2"/>
        </a:buClr>
        <a:buFont typeface="Wingdings" panose="05000000000000000000" pitchFamily="2" charset="2"/>
        <a:buChar char="§"/>
        <a:defRPr sz="2200">
          <a:solidFill>
            <a:schemeClr val="tx1"/>
          </a:solidFill>
          <a:latin typeface="Arial" charset="0"/>
          <a:ea typeface="+mn-ea"/>
          <a:cs typeface="+mn-cs"/>
        </a:defRPr>
      </a:lvl5pPr>
      <a:lvl6pPr marL="33162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6pPr>
      <a:lvl7pPr marL="37734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7pPr>
      <a:lvl8pPr marL="42306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8pPr>
      <a:lvl9pPr marL="46878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altLang="en-US" smtClean="0"/>
              <a:t>Plant Responses to Internal and External Signals</a:t>
            </a:r>
            <a:endParaRPr lang="en-US" altLang="en-US" dirty="0"/>
          </a:p>
        </p:txBody>
      </p:sp>
      <p:sp>
        <p:nvSpPr>
          <p:cNvPr id="3" name="Text Placeholder 2"/>
          <p:cNvSpPr>
            <a:spLocks noGrp="1"/>
          </p:cNvSpPr>
          <p:nvPr>
            <p:ph type="body" sz="quarter" idx="12"/>
          </p:nvPr>
        </p:nvSpPr>
        <p:spPr/>
        <p:txBody>
          <a:bodyPr/>
          <a:lstStyle/>
          <a:p>
            <a:r>
              <a:rPr lang="en-US" smtClean="0"/>
              <a:t>31</a:t>
            </a:r>
            <a:endParaRPr lang="en-US" dirty="0"/>
          </a:p>
        </p:txBody>
      </p:sp>
    </p:spTree>
    <p:extLst>
      <p:ext uri="{BB962C8B-B14F-4D97-AF65-F5344CB8AC3E}">
        <p14:creationId xmlns:p14="http://schemas.microsoft.com/office/powerpoint/2010/main" val="3987044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Which of the following hormones is correctly matched with its major site of production?</a:t>
            </a:r>
          </a:p>
        </p:txBody>
      </p:sp>
      <p:sp>
        <p:nvSpPr>
          <p:cNvPr id="12291" name="Content Placeholder 2"/>
          <p:cNvSpPr>
            <a:spLocks noGrp="1"/>
          </p:cNvSpPr>
          <p:nvPr>
            <p:ph idx="1"/>
          </p:nvPr>
        </p:nvSpPr>
        <p:spPr/>
        <p:txBody>
          <a:bodyPr/>
          <a:lstStyle/>
          <a:p>
            <a:r>
              <a:rPr lang="en-US" altLang="en-US" dirty="0" err="1" smtClean="0"/>
              <a:t>cytokinins</a:t>
            </a:r>
            <a:r>
              <a:rPr lang="en-US" altLang="en-US" dirty="0"/>
              <a:t>—</a:t>
            </a:r>
            <a:r>
              <a:rPr lang="en-US" altLang="en-US" dirty="0" smtClean="0"/>
              <a:t>roots</a:t>
            </a:r>
          </a:p>
          <a:p>
            <a:r>
              <a:rPr lang="en-US" altLang="en-US" dirty="0" err="1" smtClean="0"/>
              <a:t>auxins</a:t>
            </a:r>
            <a:r>
              <a:rPr lang="en-US" altLang="en-US" dirty="0"/>
              <a:t>—</a:t>
            </a:r>
            <a:r>
              <a:rPr lang="en-US" altLang="en-US" dirty="0" smtClean="0"/>
              <a:t>shoot meristem and young leaves</a:t>
            </a:r>
          </a:p>
          <a:p>
            <a:r>
              <a:rPr lang="en-US" altLang="en-US" dirty="0" smtClean="0"/>
              <a:t>gibberellins</a:t>
            </a:r>
            <a:r>
              <a:rPr lang="en-US" altLang="en-US" dirty="0"/>
              <a:t>—</a:t>
            </a:r>
            <a:r>
              <a:rPr lang="en-US" altLang="en-US" dirty="0" smtClean="0"/>
              <a:t>meristem of apical buds and roots</a:t>
            </a:r>
          </a:p>
          <a:p>
            <a:r>
              <a:rPr lang="en-US" altLang="en-US" dirty="0"/>
              <a:t>a</a:t>
            </a:r>
            <a:r>
              <a:rPr lang="en-US" altLang="en-US" dirty="0" smtClean="0"/>
              <a:t>ll the above</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880734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Which of the following hormones is correctly matched with its major site of production?</a:t>
            </a:r>
          </a:p>
        </p:txBody>
      </p:sp>
      <p:sp>
        <p:nvSpPr>
          <p:cNvPr id="12291" name="Content Placeholder 2"/>
          <p:cNvSpPr>
            <a:spLocks noGrp="1"/>
          </p:cNvSpPr>
          <p:nvPr>
            <p:ph idx="1"/>
          </p:nvPr>
        </p:nvSpPr>
        <p:spPr/>
        <p:txBody>
          <a:bodyPr/>
          <a:lstStyle/>
          <a:p>
            <a:r>
              <a:rPr lang="en-US" altLang="en-US" dirty="0" err="1" smtClean="0"/>
              <a:t>cytokinins</a:t>
            </a:r>
            <a:r>
              <a:rPr lang="en-US" altLang="en-US" dirty="0"/>
              <a:t>—</a:t>
            </a:r>
            <a:r>
              <a:rPr lang="en-US" altLang="en-US" dirty="0" smtClean="0"/>
              <a:t>roots</a:t>
            </a:r>
          </a:p>
          <a:p>
            <a:r>
              <a:rPr lang="en-US" altLang="en-US" dirty="0" err="1" smtClean="0"/>
              <a:t>auxins</a:t>
            </a:r>
            <a:r>
              <a:rPr lang="en-US" altLang="en-US" dirty="0"/>
              <a:t>—</a:t>
            </a:r>
            <a:r>
              <a:rPr lang="en-US" altLang="en-US" dirty="0" smtClean="0"/>
              <a:t>shoot meristem and young leaves</a:t>
            </a:r>
          </a:p>
          <a:p>
            <a:r>
              <a:rPr lang="en-US" altLang="en-US" dirty="0" smtClean="0"/>
              <a:t>gibberellins</a:t>
            </a:r>
            <a:r>
              <a:rPr lang="en-US" altLang="en-US" dirty="0"/>
              <a:t>—</a:t>
            </a:r>
            <a:r>
              <a:rPr lang="en-US" altLang="en-US" dirty="0" smtClean="0"/>
              <a:t>meristem of apical buds and roots</a:t>
            </a:r>
          </a:p>
          <a:p>
            <a:r>
              <a:rPr lang="en-US" altLang="en-US" b="1" dirty="0"/>
              <a:t>a</a:t>
            </a:r>
            <a:r>
              <a:rPr lang="en-US" altLang="en-US" b="1" dirty="0" smtClean="0"/>
              <a:t>ll the above</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598556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Which of these is most directly involved in causing the leaves of deciduous trees to fall in autumn?</a:t>
            </a:r>
          </a:p>
        </p:txBody>
      </p:sp>
      <p:sp>
        <p:nvSpPr>
          <p:cNvPr id="14339" name="Rectangle 3"/>
          <p:cNvSpPr>
            <a:spLocks noGrp="1" noChangeArrowheads="1"/>
          </p:cNvSpPr>
          <p:nvPr>
            <p:ph idx="1"/>
          </p:nvPr>
        </p:nvSpPr>
        <p:spPr/>
        <p:txBody>
          <a:bodyPr/>
          <a:lstStyle/>
          <a:p>
            <a:r>
              <a:rPr lang="en-US" altLang="en-US" smtClean="0"/>
              <a:t>cytokinins</a:t>
            </a:r>
          </a:p>
          <a:p>
            <a:r>
              <a:rPr lang="en-US" altLang="en-US" smtClean="0"/>
              <a:t>gibberellins</a:t>
            </a:r>
          </a:p>
          <a:p>
            <a:r>
              <a:rPr lang="en-US" altLang="en-US" smtClean="0"/>
              <a:t>abscisic acid</a:t>
            </a:r>
          </a:p>
          <a:p>
            <a:r>
              <a:rPr lang="en-US" altLang="en-US" smtClean="0"/>
              <a:t>ethylene</a:t>
            </a:r>
          </a:p>
          <a:p>
            <a:r>
              <a:rPr lang="en-US" altLang="en-US" smtClean="0"/>
              <a:t>brassinosteroids</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1434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2417218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Which of these is most directly involved in causing the leaves of deciduous trees to fall in autumn?</a:t>
            </a:r>
          </a:p>
        </p:txBody>
      </p:sp>
      <p:sp>
        <p:nvSpPr>
          <p:cNvPr id="14339" name="Rectangle 3"/>
          <p:cNvSpPr>
            <a:spLocks noGrp="1" noChangeArrowheads="1"/>
          </p:cNvSpPr>
          <p:nvPr>
            <p:ph idx="1"/>
          </p:nvPr>
        </p:nvSpPr>
        <p:spPr/>
        <p:txBody>
          <a:bodyPr/>
          <a:lstStyle/>
          <a:p>
            <a:r>
              <a:rPr lang="en-US" altLang="en-US" dirty="0" err="1" smtClean="0"/>
              <a:t>cytokinins</a:t>
            </a:r>
            <a:endParaRPr lang="en-US" altLang="en-US" dirty="0" smtClean="0"/>
          </a:p>
          <a:p>
            <a:r>
              <a:rPr lang="en-US" altLang="en-US" dirty="0" smtClean="0"/>
              <a:t>gibberellins</a:t>
            </a:r>
          </a:p>
          <a:p>
            <a:r>
              <a:rPr lang="en-US" altLang="en-US" dirty="0" err="1" smtClean="0"/>
              <a:t>abscisic</a:t>
            </a:r>
            <a:r>
              <a:rPr lang="en-US" altLang="en-US" dirty="0" smtClean="0"/>
              <a:t> acid</a:t>
            </a:r>
          </a:p>
          <a:p>
            <a:r>
              <a:rPr lang="en-US" altLang="en-US" b="1" dirty="0" smtClean="0"/>
              <a:t>ethylene</a:t>
            </a:r>
          </a:p>
          <a:p>
            <a:r>
              <a:rPr lang="en-US" altLang="en-US" dirty="0" err="1" smtClean="0"/>
              <a:t>brassinosteroids</a:t>
            </a:r>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1434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26617426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smtClean="0"/>
              <a:t>A patch of soil contains </a:t>
            </a:r>
            <a:r>
              <a:rPr lang="en-US" altLang="en-US" dirty="0" err="1" smtClean="0"/>
              <a:t>ungerminated</a:t>
            </a:r>
            <a:r>
              <a:rPr lang="en-US" altLang="en-US" dirty="0" smtClean="0"/>
              <a:t> seeds. If this patch is covered by a newly laid concrete sidewalk, then which of these phenomena will the seedlings under the sidewalk exhibit if they germinate, and which hormone accounts for this phenomenon?</a:t>
            </a:r>
          </a:p>
        </p:txBody>
      </p:sp>
      <p:sp>
        <p:nvSpPr>
          <p:cNvPr id="16387" name="Rectangle 3"/>
          <p:cNvSpPr>
            <a:spLocks noGrp="1" noChangeArrowheads="1"/>
          </p:cNvSpPr>
          <p:nvPr>
            <p:ph idx="1"/>
          </p:nvPr>
        </p:nvSpPr>
        <p:spPr/>
        <p:txBody>
          <a:bodyPr/>
          <a:lstStyle/>
          <a:p>
            <a:r>
              <a:rPr lang="en-US" altLang="en-US" dirty="0" smtClean="0"/>
              <a:t>triple response; ethylene</a:t>
            </a:r>
          </a:p>
          <a:p>
            <a:r>
              <a:rPr lang="en-US" altLang="en-US" dirty="0" smtClean="0"/>
              <a:t>seed dormancy; </a:t>
            </a:r>
            <a:r>
              <a:rPr lang="en-US" altLang="en-US" dirty="0" err="1" smtClean="0"/>
              <a:t>abscisic</a:t>
            </a:r>
            <a:r>
              <a:rPr lang="en-US" altLang="en-US" dirty="0" smtClean="0"/>
              <a:t> acid</a:t>
            </a:r>
          </a:p>
          <a:p>
            <a:r>
              <a:rPr lang="en-US" altLang="en-US" dirty="0" smtClean="0"/>
              <a:t>anti-aging effects; cytokines</a:t>
            </a:r>
          </a:p>
          <a:p>
            <a:r>
              <a:rPr lang="en-US" altLang="en-US" dirty="0" smtClean="0"/>
              <a:t>anti-aging effects; </a:t>
            </a:r>
            <a:r>
              <a:rPr lang="en-US" altLang="en-US" dirty="0" err="1" smtClean="0"/>
              <a:t>abscisic</a:t>
            </a:r>
            <a:r>
              <a:rPr lang="en-US" altLang="en-US" dirty="0" smtClean="0"/>
              <a:t> acid</a:t>
            </a:r>
          </a:p>
          <a:p>
            <a:r>
              <a:rPr lang="en-US" altLang="en-US" dirty="0" smtClean="0"/>
              <a:t>triple response; </a:t>
            </a:r>
            <a:r>
              <a:rPr lang="en-US" altLang="en-US" dirty="0" err="1" smtClean="0"/>
              <a:t>brassinosteroids</a:t>
            </a:r>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1638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1387053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smtClean="0"/>
              <a:t>A patch of soil contains </a:t>
            </a:r>
            <a:r>
              <a:rPr lang="en-US" altLang="en-US" dirty="0" err="1" smtClean="0"/>
              <a:t>ungerminated</a:t>
            </a:r>
            <a:r>
              <a:rPr lang="en-US" altLang="en-US" dirty="0" smtClean="0"/>
              <a:t> seeds. If this patch is covered by a newly laid concrete sidewalk, then which of these phenomena will the seedlings under the sidewalk exhibit if they germinate, and which hormone accounts for this phenomenon?</a:t>
            </a:r>
          </a:p>
        </p:txBody>
      </p:sp>
      <p:sp>
        <p:nvSpPr>
          <p:cNvPr id="16387" name="Rectangle 3"/>
          <p:cNvSpPr>
            <a:spLocks noGrp="1" noChangeArrowheads="1"/>
          </p:cNvSpPr>
          <p:nvPr>
            <p:ph idx="1"/>
          </p:nvPr>
        </p:nvSpPr>
        <p:spPr/>
        <p:txBody>
          <a:bodyPr/>
          <a:lstStyle/>
          <a:p>
            <a:r>
              <a:rPr lang="en-US" altLang="en-US" b="1" dirty="0" smtClean="0"/>
              <a:t>triple response; ethylene</a:t>
            </a:r>
          </a:p>
          <a:p>
            <a:r>
              <a:rPr lang="en-US" altLang="en-US" dirty="0" smtClean="0"/>
              <a:t>seed dormancy; </a:t>
            </a:r>
            <a:r>
              <a:rPr lang="en-US" altLang="en-US" dirty="0" err="1" smtClean="0"/>
              <a:t>abscisic</a:t>
            </a:r>
            <a:r>
              <a:rPr lang="en-US" altLang="en-US" dirty="0" smtClean="0"/>
              <a:t> acid</a:t>
            </a:r>
          </a:p>
          <a:p>
            <a:r>
              <a:rPr lang="en-US" altLang="en-US" dirty="0" smtClean="0"/>
              <a:t>anti-aging effects; cytokines</a:t>
            </a:r>
          </a:p>
          <a:p>
            <a:r>
              <a:rPr lang="en-US" altLang="en-US" dirty="0" smtClean="0"/>
              <a:t>anti-aging effects; </a:t>
            </a:r>
            <a:r>
              <a:rPr lang="en-US" altLang="en-US" dirty="0" err="1" smtClean="0"/>
              <a:t>abscisic</a:t>
            </a:r>
            <a:r>
              <a:rPr lang="en-US" altLang="en-US" dirty="0" smtClean="0"/>
              <a:t> acid</a:t>
            </a:r>
          </a:p>
          <a:p>
            <a:r>
              <a:rPr lang="en-US" altLang="en-US" dirty="0" smtClean="0"/>
              <a:t>triple response; </a:t>
            </a:r>
            <a:r>
              <a:rPr lang="en-US" altLang="en-US" dirty="0" err="1" smtClean="0"/>
              <a:t>brassinosteroids</a:t>
            </a:r>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1638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3023275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The role(s) of </a:t>
            </a:r>
            <a:r>
              <a:rPr lang="en-US" altLang="en-US" dirty="0" err="1" smtClean="0"/>
              <a:t>auxin</a:t>
            </a:r>
            <a:r>
              <a:rPr lang="en-US" altLang="en-US" dirty="0" smtClean="0"/>
              <a:t> in plant development is/are </a:t>
            </a:r>
            <a:r>
              <a:rPr lang="en-US" altLang="en-US" dirty="0"/>
              <a:t>_____.</a:t>
            </a:r>
            <a:endParaRPr lang="en-US" altLang="en-US" dirty="0" smtClean="0"/>
          </a:p>
        </p:txBody>
      </p:sp>
      <p:sp>
        <p:nvSpPr>
          <p:cNvPr id="18435" name="Content Placeholder 2"/>
          <p:cNvSpPr>
            <a:spLocks noGrp="1"/>
          </p:cNvSpPr>
          <p:nvPr>
            <p:ph idx="1"/>
          </p:nvPr>
        </p:nvSpPr>
        <p:spPr/>
        <p:txBody>
          <a:bodyPr/>
          <a:lstStyle/>
          <a:p>
            <a:r>
              <a:rPr lang="en-US" altLang="en-US" smtClean="0"/>
              <a:t>the development of a plant</a:t>
            </a:r>
          </a:p>
          <a:p>
            <a:r>
              <a:rPr lang="en-US" altLang="en-US" smtClean="0"/>
              <a:t>the size of the plant</a:t>
            </a:r>
          </a:p>
          <a:p>
            <a:r>
              <a:rPr lang="en-US" altLang="en-US" smtClean="0"/>
              <a:t>the phyllotaxy on the stem</a:t>
            </a:r>
          </a:p>
          <a:p>
            <a:r>
              <a:rPr lang="en-US" altLang="en-US" smtClean="0"/>
              <a:t>to increase the activity of proton pumps</a:t>
            </a:r>
          </a:p>
          <a:p>
            <a:r>
              <a:rPr lang="en-US" altLang="en-US" smtClean="0"/>
              <a:t>all the above </a:t>
            </a:r>
          </a:p>
          <a:p>
            <a:endParaRPr lang="en-US" altLang="en-US"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03009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The role(s) of </a:t>
            </a:r>
            <a:r>
              <a:rPr lang="en-US" altLang="en-US" dirty="0" err="1" smtClean="0"/>
              <a:t>auxin</a:t>
            </a:r>
            <a:r>
              <a:rPr lang="en-US" altLang="en-US" dirty="0" smtClean="0"/>
              <a:t> in plant development is/are </a:t>
            </a:r>
            <a:r>
              <a:rPr lang="en-US" altLang="en-US" dirty="0"/>
              <a:t>_____.</a:t>
            </a:r>
            <a:endParaRPr lang="en-US" altLang="en-US" dirty="0" smtClean="0"/>
          </a:p>
        </p:txBody>
      </p:sp>
      <p:sp>
        <p:nvSpPr>
          <p:cNvPr id="18435" name="Content Placeholder 2"/>
          <p:cNvSpPr>
            <a:spLocks noGrp="1"/>
          </p:cNvSpPr>
          <p:nvPr>
            <p:ph idx="1"/>
          </p:nvPr>
        </p:nvSpPr>
        <p:spPr/>
        <p:txBody>
          <a:bodyPr/>
          <a:lstStyle/>
          <a:p>
            <a:r>
              <a:rPr lang="en-US" altLang="en-US" dirty="0" smtClean="0"/>
              <a:t>the development of a plant</a:t>
            </a:r>
          </a:p>
          <a:p>
            <a:r>
              <a:rPr lang="en-US" altLang="en-US" dirty="0" smtClean="0"/>
              <a:t>the size of the plant</a:t>
            </a:r>
          </a:p>
          <a:p>
            <a:r>
              <a:rPr lang="en-US" altLang="en-US" dirty="0" smtClean="0"/>
              <a:t>the </a:t>
            </a:r>
            <a:r>
              <a:rPr lang="en-US" altLang="en-US" dirty="0" err="1" smtClean="0"/>
              <a:t>phyllotaxy</a:t>
            </a:r>
            <a:r>
              <a:rPr lang="en-US" altLang="en-US" dirty="0" smtClean="0"/>
              <a:t> on the stem</a:t>
            </a:r>
          </a:p>
          <a:p>
            <a:r>
              <a:rPr lang="en-US" altLang="en-US" dirty="0" smtClean="0"/>
              <a:t>to increase the activity of proton pumps</a:t>
            </a:r>
          </a:p>
          <a:p>
            <a:r>
              <a:rPr lang="en-US" altLang="en-US" b="1" dirty="0" smtClean="0"/>
              <a:t>all the above </a:t>
            </a:r>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4951583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Which of the following plant hormones has a significant impact on bolting?</a:t>
            </a:r>
          </a:p>
        </p:txBody>
      </p:sp>
      <p:sp>
        <p:nvSpPr>
          <p:cNvPr id="20483" name="Content Placeholder 2"/>
          <p:cNvSpPr>
            <a:spLocks noGrp="1"/>
          </p:cNvSpPr>
          <p:nvPr>
            <p:ph idx="1"/>
          </p:nvPr>
        </p:nvSpPr>
        <p:spPr/>
        <p:txBody>
          <a:bodyPr/>
          <a:lstStyle/>
          <a:p>
            <a:r>
              <a:rPr lang="en-US" altLang="en-US" dirty="0" err="1"/>
              <a:t>c</a:t>
            </a:r>
            <a:r>
              <a:rPr lang="en-US" altLang="en-US" dirty="0" err="1" smtClean="0"/>
              <a:t>ytokinins</a:t>
            </a:r>
            <a:endParaRPr lang="en-US" altLang="en-US" dirty="0" smtClean="0"/>
          </a:p>
          <a:p>
            <a:r>
              <a:rPr lang="en-US" altLang="en-US" dirty="0" smtClean="0"/>
              <a:t>gibberellins</a:t>
            </a:r>
          </a:p>
          <a:p>
            <a:r>
              <a:rPr lang="en-US" altLang="en-US" dirty="0"/>
              <a:t>e</a:t>
            </a:r>
            <a:r>
              <a:rPr lang="en-US" altLang="en-US" dirty="0" smtClean="0"/>
              <a:t>thylene</a:t>
            </a:r>
          </a:p>
          <a:p>
            <a:r>
              <a:rPr lang="en-US" altLang="en-US" dirty="0" err="1"/>
              <a:t>i</a:t>
            </a:r>
            <a:r>
              <a:rPr lang="en-US" altLang="en-US" dirty="0" err="1" smtClean="0"/>
              <a:t>ndoleacetic</a:t>
            </a:r>
            <a:r>
              <a:rPr lang="en-US" altLang="en-US" dirty="0" smtClean="0"/>
              <a:t> acid (IAA)</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668472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Which of the following plant hormones has a significant impact on bolting?</a:t>
            </a:r>
          </a:p>
        </p:txBody>
      </p:sp>
      <p:sp>
        <p:nvSpPr>
          <p:cNvPr id="20483" name="Content Placeholder 2"/>
          <p:cNvSpPr>
            <a:spLocks noGrp="1"/>
          </p:cNvSpPr>
          <p:nvPr>
            <p:ph idx="1"/>
          </p:nvPr>
        </p:nvSpPr>
        <p:spPr/>
        <p:txBody>
          <a:bodyPr/>
          <a:lstStyle/>
          <a:p>
            <a:r>
              <a:rPr lang="en-US" altLang="en-US" dirty="0" err="1"/>
              <a:t>c</a:t>
            </a:r>
            <a:r>
              <a:rPr lang="en-US" altLang="en-US" dirty="0" err="1" smtClean="0"/>
              <a:t>ytokinins</a:t>
            </a:r>
            <a:endParaRPr lang="en-US" altLang="en-US" dirty="0" smtClean="0"/>
          </a:p>
          <a:p>
            <a:r>
              <a:rPr lang="en-US" altLang="en-US" b="1" dirty="0" smtClean="0"/>
              <a:t>gibberellins</a:t>
            </a:r>
          </a:p>
          <a:p>
            <a:r>
              <a:rPr lang="en-US" altLang="en-US" dirty="0"/>
              <a:t>e</a:t>
            </a:r>
            <a:r>
              <a:rPr lang="en-US" altLang="en-US" dirty="0" smtClean="0"/>
              <a:t>thylene</a:t>
            </a:r>
          </a:p>
          <a:p>
            <a:r>
              <a:rPr lang="en-US" altLang="en-US" dirty="0" err="1"/>
              <a:t>i</a:t>
            </a:r>
            <a:r>
              <a:rPr lang="en-US" altLang="en-US" dirty="0" err="1" smtClean="0"/>
              <a:t>ndoleacetic</a:t>
            </a:r>
            <a:r>
              <a:rPr lang="en-US" altLang="en-US" dirty="0" smtClean="0"/>
              <a:t> acid (IAA)</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443365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82563" y="182562"/>
            <a:ext cx="8775700" cy="1220353"/>
          </a:xfrm>
        </p:spPr>
        <p:txBody>
          <a:bodyPr/>
          <a:lstStyle/>
          <a:p>
            <a:pPr indent="-457200"/>
            <a:r>
              <a:rPr lang="en-US" altLang="en-US" dirty="0" smtClean="0"/>
              <a:t>According to the acid growth hypothesis, what is the correct sequence in which the following events occur, leading to auxin-induced cell elongation?</a:t>
            </a:r>
            <a:br>
              <a:rPr lang="en-US" altLang="en-US" dirty="0" smtClean="0"/>
            </a:br>
            <a:endParaRPr lang="en-US" altLang="en-US" dirty="0" smtClean="0"/>
          </a:p>
        </p:txBody>
      </p:sp>
      <p:sp>
        <p:nvSpPr>
          <p:cNvPr id="4099" name="Rectangle 3"/>
          <p:cNvSpPr>
            <a:spLocks noGrp="1" noChangeArrowheads="1"/>
          </p:cNvSpPr>
          <p:nvPr>
            <p:ph idx="1"/>
          </p:nvPr>
        </p:nvSpPr>
        <p:spPr>
          <a:xfrm>
            <a:off x="144463" y="3801439"/>
            <a:ext cx="8775700" cy="2624414"/>
          </a:xfrm>
        </p:spPr>
        <p:txBody>
          <a:bodyPr/>
          <a:lstStyle/>
          <a:p>
            <a:r>
              <a:rPr lang="en-US" altLang="en-US" sz="2800" dirty="0" smtClean="0"/>
              <a:t>1, 2, 3</a:t>
            </a:r>
          </a:p>
          <a:p>
            <a:r>
              <a:rPr lang="en-US" altLang="en-US" sz="2800" dirty="0" smtClean="0"/>
              <a:t>1, 3, 2</a:t>
            </a:r>
          </a:p>
          <a:p>
            <a:r>
              <a:rPr lang="en-US" altLang="en-US" sz="2800" dirty="0" smtClean="0"/>
              <a:t>2, 3, 1</a:t>
            </a:r>
          </a:p>
          <a:p>
            <a:r>
              <a:rPr lang="en-US" altLang="en-US" sz="2800" dirty="0" smtClean="0"/>
              <a:t>3, 2, 1</a:t>
            </a:r>
          </a:p>
          <a:p>
            <a:r>
              <a:rPr lang="en-US" altLang="en-US" sz="2800" dirty="0" smtClean="0"/>
              <a:t>3, 1, 2</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410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
        <p:nvSpPr>
          <p:cNvPr id="6" name="Rectangle 5"/>
          <p:cNvSpPr/>
          <p:nvPr/>
        </p:nvSpPr>
        <p:spPr>
          <a:xfrm>
            <a:off x="156576" y="1382637"/>
            <a:ext cx="8774482" cy="2092881"/>
          </a:xfrm>
          <a:prstGeom prst="rect">
            <a:avLst/>
          </a:prstGeom>
        </p:spPr>
        <p:txBody>
          <a:bodyPr wrap="square">
            <a:spAutoFit/>
          </a:bodyPr>
          <a:lstStyle/>
          <a:p>
            <a:pPr marL="514350" indent="-514350">
              <a:buAutoNum type="arabicPeriod"/>
            </a:pPr>
            <a:r>
              <a:rPr lang="en-US" altLang="en-US" sz="2600" b="1" dirty="0" smtClean="0">
                <a:solidFill>
                  <a:schemeClr val="tx2"/>
                </a:solidFill>
                <a:latin typeface="+mj-lt"/>
              </a:rPr>
              <a:t>Crosslinks </a:t>
            </a:r>
            <a:r>
              <a:rPr lang="en-US" altLang="en-US" sz="2600" b="1" dirty="0">
                <a:solidFill>
                  <a:schemeClr val="tx2"/>
                </a:solidFill>
                <a:latin typeface="+mj-lt"/>
              </a:rPr>
              <a:t>between cellulose </a:t>
            </a:r>
            <a:r>
              <a:rPr lang="en-US" altLang="en-US" sz="2600" b="1" dirty="0" err="1">
                <a:solidFill>
                  <a:schemeClr val="tx2"/>
                </a:solidFill>
                <a:latin typeface="+mj-lt"/>
              </a:rPr>
              <a:t>microfibrils</a:t>
            </a:r>
            <a:r>
              <a:rPr lang="en-US" altLang="en-US" sz="2600" b="1" dirty="0">
                <a:solidFill>
                  <a:schemeClr val="tx2"/>
                </a:solidFill>
                <a:latin typeface="+mj-lt"/>
              </a:rPr>
              <a:t> and polysaccharides of the cell wall are enzymatically </a:t>
            </a:r>
            <a:r>
              <a:rPr lang="en-US" altLang="en-US" sz="2600" b="1" dirty="0" smtClean="0">
                <a:solidFill>
                  <a:schemeClr val="tx2"/>
                </a:solidFill>
                <a:latin typeface="+mj-lt"/>
              </a:rPr>
              <a:t>broken.</a:t>
            </a:r>
          </a:p>
          <a:p>
            <a:pPr marL="514350" indent="-514350">
              <a:buAutoNum type="arabicPeriod"/>
            </a:pPr>
            <a:r>
              <a:rPr lang="en-US" altLang="en-US" sz="2600" b="1" dirty="0" smtClean="0">
                <a:solidFill>
                  <a:schemeClr val="tx2"/>
                </a:solidFill>
                <a:latin typeface="+mj-lt"/>
              </a:rPr>
              <a:t>Increased </a:t>
            </a:r>
            <a:r>
              <a:rPr lang="en-US" altLang="en-US" sz="2600" b="1" dirty="0">
                <a:solidFill>
                  <a:schemeClr val="tx2"/>
                </a:solidFill>
                <a:latin typeface="+mj-lt"/>
              </a:rPr>
              <a:t>turgor pressure of cell cytoplasm expands the </a:t>
            </a:r>
            <a:r>
              <a:rPr lang="en-US" altLang="en-US" sz="2600" b="1" dirty="0" smtClean="0">
                <a:solidFill>
                  <a:schemeClr val="tx2"/>
                </a:solidFill>
                <a:latin typeface="+mj-lt"/>
              </a:rPr>
              <a:t>cell.</a:t>
            </a:r>
          </a:p>
          <a:p>
            <a:pPr marL="514350" indent="-514350">
              <a:buAutoNum type="arabicPeriod"/>
            </a:pPr>
            <a:r>
              <a:rPr lang="en-US" altLang="en-US" sz="2600" b="1" dirty="0" smtClean="0">
                <a:solidFill>
                  <a:schemeClr val="tx2"/>
                </a:solidFill>
                <a:latin typeface="+mj-lt"/>
              </a:rPr>
              <a:t>Proton </a:t>
            </a:r>
            <a:r>
              <a:rPr lang="en-US" altLang="en-US" sz="2600" b="1" dirty="0">
                <a:solidFill>
                  <a:schemeClr val="tx2"/>
                </a:solidFill>
                <a:latin typeface="+mj-lt"/>
              </a:rPr>
              <a:t>pumps move </a:t>
            </a:r>
            <a:r>
              <a:rPr lang="en-US" altLang="en-US" sz="2600" b="1" dirty="0" smtClean="0">
                <a:solidFill>
                  <a:schemeClr val="tx2"/>
                </a:solidFill>
                <a:latin typeface="+mj-lt"/>
              </a:rPr>
              <a:t>H</a:t>
            </a:r>
            <a:r>
              <a:rPr lang="en-US" altLang="en-US" sz="2600" b="1" baseline="30000" dirty="0" smtClean="0">
                <a:solidFill>
                  <a:schemeClr val="tx2"/>
                </a:solidFill>
                <a:latin typeface="+mj-lt"/>
                <a:sym typeface="Symbol" pitchFamily="84" charset="2"/>
              </a:rPr>
              <a:t></a:t>
            </a:r>
            <a:r>
              <a:rPr lang="en-US" altLang="en-US" sz="2600" b="1" dirty="0" smtClean="0">
                <a:solidFill>
                  <a:schemeClr val="tx2"/>
                </a:solidFill>
                <a:latin typeface="+mj-lt"/>
              </a:rPr>
              <a:t> </a:t>
            </a:r>
            <a:r>
              <a:rPr lang="en-US" altLang="en-US" sz="2600" b="1" dirty="0">
                <a:solidFill>
                  <a:schemeClr val="tx2"/>
                </a:solidFill>
                <a:latin typeface="+mj-lt"/>
              </a:rPr>
              <a:t>into the cell wall</a:t>
            </a:r>
            <a:r>
              <a:rPr lang="en-US" altLang="en-US" sz="2600" b="1" dirty="0" smtClean="0">
                <a:solidFill>
                  <a:schemeClr val="tx2"/>
                </a:solidFill>
                <a:latin typeface="+mj-lt"/>
              </a:rPr>
              <a:t>.</a:t>
            </a:r>
            <a:endParaRPr lang="en-US" sz="2800" b="1" dirty="0">
              <a:solidFill>
                <a:schemeClr val="tx2"/>
              </a:solidFill>
              <a:latin typeface="+mj-lt"/>
            </a:endParaRPr>
          </a:p>
        </p:txBody>
      </p:sp>
    </p:spTree>
    <p:extLst>
      <p:ext uri="{BB962C8B-B14F-4D97-AF65-F5344CB8AC3E}">
        <p14:creationId xmlns:p14="http://schemas.microsoft.com/office/powerpoint/2010/main" val="2707957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Circadian </a:t>
            </a:r>
            <a:r>
              <a:rPr lang="en-US" altLang="en-US" dirty="0" smtClean="0"/>
              <a:t>rhythms, seasonal rhythms, and seedling germination are most strongly influenced by a molecular switching mechanism that involves a </a:t>
            </a:r>
            <a:r>
              <a:rPr lang="en-US" altLang="en-US" dirty="0" err="1" smtClean="0"/>
              <a:t>phytochrome</a:t>
            </a:r>
            <a:r>
              <a:rPr lang="en-US" altLang="en-US" dirty="0" smtClean="0"/>
              <a:t> sensitive </a:t>
            </a:r>
            <a:r>
              <a:rPr lang="en-US" altLang="en-US" smtClean="0"/>
              <a:t>to both</a:t>
            </a:r>
            <a:endParaRPr lang="en-US" altLang="en-US" dirty="0" smtClean="0"/>
          </a:p>
        </p:txBody>
      </p:sp>
      <p:sp>
        <p:nvSpPr>
          <p:cNvPr id="22531" name="Rectangle 3"/>
          <p:cNvSpPr>
            <a:spLocks noGrp="1" noChangeArrowheads="1"/>
          </p:cNvSpPr>
          <p:nvPr>
            <p:ph idx="1"/>
          </p:nvPr>
        </p:nvSpPr>
        <p:spPr/>
        <p:txBody>
          <a:bodyPr/>
          <a:lstStyle/>
          <a:p>
            <a:r>
              <a:rPr lang="en-US" altLang="en-US" smtClean="0"/>
              <a:t>violet light and ultraviolet light.</a:t>
            </a:r>
          </a:p>
          <a:p>
            <a:r>
              <a:rPr lang="en-US" altLang="en-US" smtClean="0"/>
              <a:t>infrared radiation and red light.</a:t>
            </a:r>
          </a:p>
          <a:p>
            <a:r>
              <a:rPr lang="en-US" altLang="en-US" smtClean="0"/>
              <a:t>red light and far-red light.</a:t>
            </a:r>
          </a:p>
          <a:p>
            <a:r>
              <a:rPr lang="en-US" altLang="en-US" smtClean="0"/>
              <a:t>blue light and red light.</a:t>
            </a:r>
          </a:p>
          <a:p>
            <a:r>
              <a:rPr lang="en-US" altLang="en-US" smtClean="0"/>
              <a:t>geomagnetism and cosmic radiation.</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2253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2910093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Circadian </a:t>
            </a:r>
            <a:r>
              <a:rPr lang="en-US" altLang="en-US" dirty="0" smtClean="0"/>
              <a:t>rhythms, seasonal rhythms, and seedling germination are most strongly influenced by a molecular switching mechanism that involves a </a:t>
            </a:r>
            <a:r>
              <a:rPr lang="en-US" altLang="en-US" dirty="0" err="1" smtClean="0"/>
              <a:t>phytochrome</a:t>
            </a:r>
            <a:r>
              <a:rPr lang="en-US" altLang="en-US" dirty="0" smtClean="0"/>
              <a:t> sensitive </a:t>
            </a:r>
            <a:r>
              <a:rPr lang="en-US" altLang="en-US" smtClean="0"/>
              <a:t>to both</a:t>
            </a:r>
            <a:endParaRPr lang="en-US" altLang="en-US" dirty="0" smtClean="0"/>
          </a:p>
        </p:txBody>
      </p:sp>
      <p:sp>
        <p:nvSpPr>
          <p:cNvPr id="22531" name="Rectangle 3"/>
          <p:cNvSpPr>
            <a:spLocks noGrp="1" noChangeArrowheads="1"/>
          </p:cNvSpPr>
          <p:nvPr>
            <p:ph idx="1"/>
          </p:nvPr>
        </p:nvSpPr>
        <p:spPr/>
        <p:txBody>
          <a:bodyPr/>
          <a:lstStyle/>
          <a:p>
            <a:r>
              <a:rPr lang="en-US" altLang="en-US" dirty="0" smtClean="0"/>
              <a:t>violet light and ultraviolet light.</a:t>
            </a:r>
          </a:p>
          <a:p>
            <a:r>
              <a:rPr lang="en-US" altLang="en-US" dirty="0" smtClean="0"/>
              <a:t>infrared radiation and red light.</a:t>
            </a:r>
          </a:p>
          <a:p>
            <a:r>
              <a:rPr lang="en-US" altLang="en-US" b="1" dirty="0" smtClean="0"/>
              <a:t>red light and far-red light.</a:t>
            </a:r>
          </a:p>
          <a:p>
            <a:r>
              <a:rPr lang="en-US" altLang="en-US" dirty="0" smtClean="0"/>
              <a:t>blue light and red light.</a:t>
            </a:r>
          </a:p>
          <a:p>
            <a:r>
              <a:rPr lang="en-US" altLang="en-US" dirty="0" smtClean="0"/>
              <a:t>geomagnetism and cosmic radiation.</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2253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1973708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Which of the following plant hormones has an effective triple response to a mechanical stress caused during seed germination?</a:t>
            </a:r>
          </a:p>
        </p:txBody>
      </p:sp>
      <p:sp>
        <p:nvSpPr>
          <p:cNvPr id="24579" name="Content Placeholder 2"/>
          <p:cNvSpPr>
            <a:spLocks noGrp="1"/>
          </p:cNvSpPr>
          <p:nvPr>
            <p:ph idx="1"/>
          </p:nvPr>
        </p:nvSpPr>
        <p:spPr/>
        <p:txBody>
          <a:bodyPr/>
          <a:lstStyle/>
          <a:p>
            <a:r>
              <a:rPr lang="en-US" altLang="en-US" dirty="0" err="1" smtClean="0"/>
              <a:t>cytokinins</a:t>
            </a:r>
            <a:endParaRPr lang="en-US" altLang="en-US" dirty="0" smtClean="0"/>
          </a:p>
          <a:p>
            <a:r>
              <a:rPr lang="en-US" altLang="en-US" dirty="0"/>
              <a:t>g</a:t>
            </a:r>
            <a:r>
              <a:rPr lang="en-US" altLang="en-US" dirty="0" smtClean="0"/>
              <a:t>ibberellins</a:t>
            </a:r>
          </a:p>
          <a:p>
            <a:r>
              <a:rPr lang="en-US" altLang="en-US" dirty="0"/>
              <a:t>e</a:t>
            </a:r>
            <a:r>
              <a:rPr lang="en-US" altLang="en-US" dirty="0" smtClean="0"/>
              <a:t>thylene</a:t>
            </a:r>
          </a:p>
          <a:p>
            <a:r>
              <a:rPr lang="en-US" altLang="en-US" dirty="0" err="1"/>
              <a:t>i</a:t>
            </a:r>
            <a:r>
              <a:rPr lang="en-US" altLang="en-US" dirty="0" err="1" smtClean="0"/>
              <a:t>ndoleacetic</a:t>
            </a:r>
            <a:r>
              <a:rPr lang="en-US" altLang="en-US" dirty="0" smtClean="0"/>
              <a:t> acid (IAA)</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442381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Which of the following plant hormones has an effective triple response to a mechanical stress caused during seed germination?</a:t>
            </a:r>
          </a:p>
        </p:txBody>
      </p:sp>
      <p:sp>
        <p:nvSpPr>
          <p:cNvPr id="24579" name="Content Placeholder 2"/>
          <p:cNvSpPr>
            <a:spLocks noGrp="1"/>
          </p:cNvSpPr>
          <p:nvPr>
            <p:ph idx="1"/>
          </p:nvPr>
        </p:nvSpPr>
        <p:spPr/>
        <p:txBody>
          <a:bodyPr/>
          <a:lstStyle/>
          <a:p>
            <a:r>
              <a:rPr lang="en-US" altLang="en-US" dirty="0" err="1" smtClean="0"/>
              <a:t>cytokinins</a:t>
            </a:r>
            <a:endParaRPr lang="en-US" altLang="en-US" dirty="0" smtClean="0"/>
          </a:p>
          <a:p>
            <a:r>
              <a:rPr lang="en-US" altLang="en-US" dirty="0"/>
              <a:t>g</a:t>
            </a:r>
            <a:r>
              <a:rPr lang="en-US" altLang="en-US" dirty="0" smtClean="0"/>
              <a:t>ibberellins</a:t>
            </a:r>
          </a:p>
          <a:p>
            <a:r>
              <a:rPr lang="en-US" altLang="en-US" b="1" dirty="0"/>
              <a:t>e</a:t>
            </a:r>
            <a:r>
              <a:rPr lang="en-US" altLang="en-US" b="1" dirty="0" smtClean="0"/>
              <a:t>thylene</a:t>
            </a:r>
          </a:p>
          <a:p>
            <a:r>
              <a:rPr lang="en-US" altLang="en-US" dirty="0" err="1"/>
              <a:t>i</a:t>
            </a:r>
            <a:r>
              <a:rPr lang="en-US" altLang="en-US" dirty="0" err="1" smtClean="0"/>
              <a:t>ndoleacetic</a:t>
            </a:r>
            <a:r>
              <a:rPr lang="en-US" altLang="en-US" dirty="0" smtClean="0"/>
              <a:t> acid (IAA)</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4465810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If </a:t>
            </a:r>
            <a:r>
              <a:rPr lang="en-US" altLang="en-US" dirty="0" smtClean="0"/>
              <a:t>one experimentally wants to get a long-day (short-night) plant to flower at a time when nights are longer than the critical night length, the best way would be to </a:t>
            </a:r>
            <a:r>
              <a:rPr lang="en-US" altLang="en-US" smtClean="0"/>
              <a:t>interrupt their</a:t>
            </a:r>
            <a:endParaRPr lang="en-US" altLang="en-US" dirty="0" smtClean="0"/>
          </a:p>
        </p:txBody>
      </p:sp>
      <p:sp>
        <p:nvSpPr>
          <p:cNvPr id="26627" name="Rectangle 3"/>
          <p:cNvSpPr>
            <a:spLocks noGrp="1" noChangeArrowheads="1"/>
          </p:cNvSpPr>
          <p:nvPr>
            <p:ph idx="1"/>
          </p:nvPr>
        </p:nvSpPr>
        <p:spPr/>
        <p:txBody>
          <a:bodyPr/>
          <a:lstStyle/>
          <a:p>
            <a:r>
              <a:rPr lang="en-US" altLang="en-US" smtClean="0"/>
              <a:t>days with a few minutes of complete darkness during their exposure to light.</a:t>
            </a:r>
          </a:p>
          <a:p>
            <a:r>
              <a:rPr lang="en-US" altLang="en-US" smtClean="0"/>
              <a:t>nights with a few minutes of exposure to blue light.</a:t>
            </a:r>
          </a:p>
          <a:p>
            <a:r>
              <a:rPr lang="en-US" altLang="en-US" smtClean="0"/>
              <a:t>nights with a few minutes of exposure to far-red light.</a:t>
            </a:r>
          </a:p>
          <a:p>
            <a:r>
              <a:rPr lang="en-US" altLang="en-US" smtClean="0"/>
              <a:t>nights with a few minutes of exposure to red </a:t>
            </a:r>
            <a:br>
              <a:rPr lang="en-US" altLang="en-US" smtClean="0"/>
            </a:br>
            <a:r>
              <a:rPr lang="en-US" altLang="en-US" smtClean="0"/>
              <a:t>light.</a:t>
            </a:r>
          </a:p>
          <a:p>
            <a:r>
              <a:rPr lang="en-US" altLang="en-US" smtClean="0"/>
              <a:t>nights with a few minutes of exposure to any color of light.</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2662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31307389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If </a:t>
            </a:r>
            <a:r>
              <a:rPr lang="en-US" altLang="en-US" dirty="0" smtClean="0"/>
              <a:t>one experimentally wants to get a long-day (short-night) plant to flower at a time when nights are longer than the critical night length, the best way would be to </a:t>
            </a:r>
            <a:r>
              <a:rPr lang="en-US" altLang="en-US" smtClean="0"/>
              <a:t>interrupt their</a:t>
            </a:r>
            <a:endParaRPr lang="en-US" altLang="en-US" dirty="0" smtClean="0"/>
          </a:p>
        </p:txBody>
      </p:sp>
      <p:sp>
        <p:nvSpPr>
          <p:cNvPr id="26627" name="Rectangle 3"/>
          <p:cNvSpPr>
            <a:spLocks noGrp="1" noChangeArrowheads="1"/>
          </p:cNvSpPr>
          <p:nvPr>
            <p:ph idx="1"/>
          </p:nvPr>
        </p:nvSpPr>
        <p:spPr/>
        <p:txBody>
          <a:bodyPr/>
          <a:lstStyle/>
          <a:p>
            <a:r>
              <a:rPr lang="en-US" altLang="en-US" dirty="0" smtClean="0"/>
              <a:t>days with a few minutes of complete darkness during their exposure to light.</a:t>
            </a:r>
          </a:p>
          <a:p>
            <a:r>
              <a:rPr lang="en-US" altLang="en-US" dirty="0" smtClean="0"/>
              <a:t>nights with a few minutes of exposure to blue light.</a:t>
            </a:r>
          </a:p>
          <a:p>
            <a:r>
              <a:rPr lang="en-US" altLang="en-US" dirty="0" smtClean="0"/>
              <a:t>nights with a few minutes of exposure to far-red light.</a:t>
            </a:r>
          </a:p>
          <a:p>
            <a:r>
              <a:rPr lang="en-US" altLang="en-US" b="1" dirty="0" smtClean="0"/>
              <a:t>nights with a few minutes of exposure to red </a:t>
            </a:r>
            <a:br>
              <a:rPr lang="en-US" altLang="en-US" b="1" dirty="0" smtClean="0"/>
            </a:br>
            <a:r>
              <a:rPr lang="en-US" altLang="en-US" b="1" dirty="0" smtClean="0"/>
              <a:t>light.</a:t>
            </a:r>
          </a:p>
          <a:p>
            <a:r>
              <a:rPr lang="en-US" altLang="en-US" dirty="0" smtClean="0"/>
              <a:t>nights with a few minutes of exposure to any color of light.</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2662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8898044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The morphological adaptation of a plant for growing in the dark is referred to as </a:t>
            </a:r>
            <a:r>
              <a:rPr lang="en-US" altLang="en-US" dirty="0" err="1" smtClean="0"/>
              <a:t>etiolation</a:t>
            </a:r>
            <a:r>
              <a:rPr lang="en-US" altLang="en-US" dirty="0" smtClean="0"/>
              <a:t>. Which of the following is not a part of </a:t>
            </a:r>
            <a:r>
              <a:rPr lang="en-US" altLang="en-US" dirty="0" err="1" smtClean="0"/>
              <a:t>etiolation</a:t>
            </a:r>
            <a:r>
              <a:rPr lang="en-US" altLang="en-US" dirty="0" smtClean="0"/>
              <a:t>?</a:t>
            </a:r>
          </a:p>
        </p:txBody>
      </p:sp>
      <p:sp>
        <p:nvSpPr>
          <p:cNvPr id="28675" name="Content Placeholder 2"/>
          <p:cNvSpPr>
            <a:spLocks noGrp="1"/>
          </p:cNvSpPr>
          <p:nvPr>
            <p:ph idx="1"/>
          </p:nvPr>
        </p:nvSpPr>
        <p:spPr/>
        <p:txBody>
          <a:bodyPr/>
          <a:lstStyle/>
          <a:p>
            <a:r>
              <a:rPr lang="en-US" dirty="0" smtClean="0"/>
              <a:t>a higher </a:t>
            </a:r>
            <a:r>
              <a:rPr lang="en-US" dirty="0"/>
              <a:t>rate of evaporation</a:t>
            </a:r>
            <a:endParaRPr lang="en-US" altLang="en-US" dirty="0" smtClean="0"/>
          </a:p>
          <a:p>
            <a:r>
              <a:rPr lang="en-US" dirty="0"/>
              <a:t>an extensive root </a:t>
            </a:r>
            <a:r>
              <a:rPr lang="en-US" dirty="0" smtClean="0"/>
              <a:t>system</a:t>
            </a:r>
          </a:p>
          <a:p>
            <a:r>
              <a:rPr lang="en-US" altLang="en-US" dirty="0" smtClean="0"/>
              <a:t>leaves that are not mature</a:t>
            </a:r>
          </a:p>
          <a:p>
            <a:r>
              <a:rPr lang="en-US" altLang="en-US" dirty="0" smtClean="0"/>
              <a:t>allocation of maximum energy to elongate the stem </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482809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The morphological adaptation of a plant for growing in the dark is referred to as </a:t>
            </a:r>
            <a:r>
              <a:rPr lang="en-US" altLang="en-US" dirty="0" err="1" smtClean="0"/>
              <a:t>etiolation</a:t>
            </a:r>
            <a:r>
              <a:rPr lang="en-US" altLang="en-US" dirty="0" smtClean="0"/>
              <a:t>. Which of the following is not a part of </a:t>
            </a:r>
            <a:r>
              <a:rPr lang="en-US" altLang="en-US" dirty="0" err="1" smtClean="0"/>
              <a:t>etiolation</a:t>
            </a:r>
            <a:r>
              <a:rPr lang="en-US" altLang="en-US" dirty="0" smtClean="0"/>
              <a:t>?</a:t>
            </a:r>
          </a:p>
        </p:txBody>
      </p:sp>
      <p:sp>
        <p:nvSpPr>
          <p:cNvPr id="28675" name="Content Placeholder 2"/>
          <p:cNvSpPr>
            <a:spLocks noGrp="1"/>
          </p:cNvSpPr>
          <p:nvPr>
            <p:ph idx="1"/>
          </p:nvPr>
        </p:nvSpPr>
        <p:spPr/>
        <p:txBody>
          <a:bodyPr/>
          <a:lstStyle/>
          <a:p>
            <a:r>
              <a:rPr lang="en-US" b="1" dirty="0" smtClean="0"/>
              <a:t>a higher </a:t>
            </a:r>
            <a:r>
              <a:rPr lang="en-US" b="1" dirty="0"/>
              <a:t>rate of evaporation</a:t>
            </a:r>
            <a:endParaRPr lang="en-US" altLang="en-US" b="1" dirty="0" smtClean="0"/>
          </a:p>
          <a:p>
            <a:r>
              <a:rPr lang="en-US" dirty="0"/>
              <a:t>an extensive root </a:t>
            </a:r>
            <a:r>
              <a:rPr lang="en-US" dirty="0" smtClean="0"/>
              <a:t>system</a:t>
            </a:r>
          </a:p>
          <a:p>
            <a:r>
              <a:rPr lang="en-US" altLang="en-US" dirty="0" smtClean="0"/>
              <a:t>leaves </a:t>
            </a:r>
            <a:r>
              <a:rPr lang="en-US" altLang="en-US" dirty="0"/>
              <a:t>that are </a:t>
            </a:r>
            <a:r>
              <a:rPr lang="en-US" altLang="en-US" dirty="0" smtClean="0"/>
              <a:t>not mature</a:t>
            </a:r>
          </a:p>
          <a:p>
            <a:r>
              <a:rPr lang="en-US" altLang="en-US" dirty="0" smtClean="0"/>
              <a:t>allocation of maximum energy to elongate the stem </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8883765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In </a:t>
            </a:r>
            <a:r>
              <a:rPr lang="en-US" altLang="en-US" dirty="0" smtClean="0"/>
              <a:t>animals, signaling chemicals may move from cell to cell via gap junctions. In plants, which structures are analogous to gap junctions, and which plant hormone moves from leaves to shoot apical meristems through these </a:t>
            </a:r>
            <a:r>
              <a:rPr lang="en-US" altLang="en-US" smtClean="0"/>
              <a:t>structures?</a:t>
            </a:r>
            <a:endParaRPr lang="en-US" altLang="en-US" dirty="0" smtClean="0"/>
          </a:p>
        </p:txBody>
      </p:sp>
      <p:sp>
        <p:nvSpPr>
          <p:cNvPr id="30723" name="Rectangle 3"/>
          <p:cNvSpPr>
            <a:spLocks noGrp="1" noChangeArrowheads="1"/>
          </p:cNvSpPr>
          <p:nvPr>
            <p:ph idx="1"/>
          </p:nvPr>
        </p:nvSpPr>
        <p:spPr/>
        <p:txBody>
          <a:bodyPr/>
          <a:lstStyle/>
          <a:p>
            <a:r>
              <a:rPr lang="en-US" altLang="en-US" smtClean="0"/>
              <a:t>nuclear pores; florigens</a:t>
            </a:r>
          </a:p>
          <a:p>
            <a:r>
              <a:rPr lang="en-US" altLang="en-US" smtClean="0"/>
              <a:t>tight junctions; cytokinins</a:t>
            </a:r>
          </a:p>
          <a:p>
            <a:r>
              <a:rPr lang="en-US" altLang="en-US" smtClean="0"/>
              <a:t>tight junctions; auxins</a:t>
            </a:r>
          </a:p>
          <a:p>
            <a:r>
              <a:rPr lang="en-US" altLang="en-US" smtClean="0"/>
              <a:t>plasmodesmata; auxins</a:t>
            </a:r>
          </a:p>
          <a:p>
            <a:r>
              <a:rPr lang="en-US" altLang="en-US" smtClean="0"/>
              <a:t>plasmodesmata; florigens</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3072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42914802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In </a:t>
            </a:r>
            <a:r>
              <a:rPr lang="en-US" altLang="en-US" dirty="0" smtClean="0"/>
              <a:t>animals, signaling chemicals may move from cell to cell via gap junctions. In plants, which structures are analogous to gap junctions, and which plant hormone moves from leaves to shoot apical meristems through these </a:t>
            </a:r>
            <a:r>
              <a:rPr lang="en-US" altLang="en-US" smtClean="0"/>
              <a:t>structures?</a:t>
            </a:r>
            <a:endParaRPr lang="en-US" altLang="en-US" dirty="0" smtClean="0"/>
          </a:p>
        </p:txBody>
      </p:sp>
      <p:sp>
        <p:nvSpPr>
          <p:cNvPr id="30723" name="Rectangle 3"/>
          <p:cNvSpPr>
            <a:spLocks noGrp="1" noChangeArrowheads="1"/>
          </p:cNvSpPr>
          <p:nvPr>
            <p:ph idx="1"/>
          </p:nvPr>
        </p:nvSpPr>
        <p:spPr/>
        <p:txBody>
          <a:bodyPr/>
          <a:lstStyle/>
          <a:p>
            <a:r>
              <a:rPr lang="en-US" altLang="en-US" dirty="0" smtClean="0"/>
              <a:t>nuclear pores; </a:t>
            </a:r>
            <a:r>
              <a:rPr lang="en-US" altLang="en-US" dirty="0" err="1" smtClean="0"/>
              <a:t>florigens</a:t>
            </a:r>
            <a:endParaRPr lang="en-US" altLang="en-US" dirty="0" smtClean="0"/>
          </a:p>
          <a:p>
            <a:r>
              <a:rPr lang="en-US" altLang="en-US" dirty="0" smtClean="0"/>
              <a:t>tight junctions; </a:t>
            </a:r>
            <a:r>
              <a:rPr lang="en-US" altLang="en-US" dirty="0" err="1" smtClean="0"/>
              <a:t>cytokinins</a:t>
            </a:r>
            <a:endParaRPr lang="en-US" altLang="en-US" dirty="0" smtClean="0"/>
          </a:p>
          <a:p>
            <a:r>
              <a:rPr lang="en-US" altLang="en-US" dirty="0" smtClean="0"/>
              <a:t>tight junctions; </a:t>
            </a:r>
            <a:r>
              <a:rPr lang="en-US" altLang="en-US" dirty="0" err="1" smtClean="0"/>
              <a:t>auxins</a:t>
            </a:r>
            <a:endParaRPr lang="en-US" altLang="en-US" dirty="0" smtClean="0"/>
          </a:p>
          <a:p>
            <a:r>
              <a:rPr lang="en-US" altLang="en-US" dirty="0" err="1" smtClean="0"/>
              <a:t>plasmodesmata</a:t>
            </a:r>
            <a:r>
              <a:rPr lang="en-US" altLang="en-US" dirty="0" smtClean="0"/>
              <a:t>; </a:t>
            </a:r>
            <a:r>
              <a:rPr lang="en-US" altLang="en-US" dirty="0" err="1" smtClean="0"/>
              <a:t>auxins</a:t>
            </a:r>
            <a:endParaRPr lang="en-US" altLang="en-US" dirty="0" smtClean="0"/>
          </a:p>
          <a:p>
            <a:r>
              <a:rPr lang="en-US" altLang="en-US" b="1" dirty="0" err="1" smtClean="0"/>
              <a:t>plasmodesmata</a:t>
            </a:r>
            <a:r>
              <a:rPr lang="en-US" altLang="en-US" b="1" dirty="0" smtClean="0"/>
              <a:t>; </a:t>
            </a:r>
            <a:r>
              <a:rPr lang="en-US" altLang="en-US" b="1" dirty="0" err="1" smtClean="0"/>
              <a:t>florigens</a:t>
            </a:r>
            <a:endParaRPr lang="en-US" altLang="en-US" b="1"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3072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1696175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82563" y="182562"/>
            <a:ext cx="8775700" cy="1220353"/>
          </a:xfrm>
        </p:spPr>
        <p:txBody>
          <a:bodyPr/>
          <a:lstStyle/>
          <a:p>
            <a:pPr indent="-457200"/>
            <a:r>
              <a:rPr lang="en-US" altLang="en-US" dirty="0" smtClean="0"/>
              <a:t>According to the acid growth hypothesis, what is the correct sequence in which the following events occur, leading to auxin-induced cell elongation?</a:t>
            </a:r>
            <a:br>
              <a:rPr lang="en-US" altLang="en-US" dirty="0" smtClean="0"/>
            </a:br>
            <a:endParaRPr lang="en-US" altLang="en-US" dirty="0" smtClean="0"/>
          </a:p>
        </p:txBody>
      </p:sp>
      <p:sp>
        <p:nvSpPr>
          <p:cNvPr id="4099" name="Rectangle 3"/>
          <p:cNvSpPr>
            <a:spLocks noGrp="1" noChangeArrowheads="1"/>
          </p:cNvSpPr>
          <p:nvPr>
            <p:ph idx="1"/>
          </p:nvPr>
        </p:nvSpPr>
        <p:spPr>
          <a:xfrm>
            <a:off x="144463" y="3801439"/>
            <a:ext cx="8775700" cy="2624414"/>
          </a:xfrm>
        </p:spPr>
        <p:txBody>
          <a:bodyPr/>
          <a:lstStyle/>
          <a:p>
            <a:r>
              <a:rPr lang="en-US" altLang="en-US" sz="2800" dirty="0" smtClean="0"/>
              <a:t>1, 2, 3</a:t>
            </a:r>
          </a:p>
          <a:p>
            <a:r>
              <a:rPr lang="en-US" altLang="en-US" sz="2800" dirty="0" smtClean="0"/>
              <a:t>1, 3, 2</a:t>
            </a:r>
          </a:p>
          <a:p>
            <a:r>
              <a:rPr lang="en-US" altLang="en-US" sz="2800" dirty="0" smtClean="0"/>
              <a:t>2, 3, 1</a:t>
            </a:r>
          </a:p>
          <a:p>
            <a:r>
              <a:rPr lang="en-US" altLang="en-US" sz="2800" dirty="0" smtClean="0"/>
              <a:t>3, 2, 1</a:t>
            </a:r>
          </a:p>
          <a:p>
            <a:r>
              <a:rPr lang="en-US" altLang="en-US" sz="2800" b="1" dirty="0" smtClean="0"/>
              <a:t>3, 1, 2</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410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
        <p:nvSpPr>
          <p:cNvPr id="6" name="Rectangle 5"/>
          <p:cNvSpPr/>
          <p:nvPr/>
        </p:nvSpPr>
        <p:spPr>
          <a:xfrm>
            <a:off x="156576" y="1382637"/>
            <a:ext cx="8774482" cy="2092881"/>
          </a:xfrm>
          <a:prstGeom prst="rect">
            <a:avLst/>
          </a:prstGeom>
        </p:spPr>
        <p:txBody>
          <a:bodyPr wrap="square">
            <a:spAutoFit/>
          </a:bodyPr>
          <a:lstStyle/>
          <a:p>
            <a:pPr marL="514350" indent="-514350">
              <a:buAutoNum type="arabicPeriod"/>
            </a:pPr>
            <a:r>
              <a:rPr lang="en-US" altLang="en-US" sz="2600" b="1" dirty="0" smtClean="0">
                <a:solidFill>
                  <a:schemeClr val="tx2"/>
                </a:solidFill>
                <a:latin typeface="+mj-lt"/>
              </a:rPr>
              <a:t>Crosslinks </a:t>
            </a:r>
            <a:r>
              <a:rPr lang="en-US" altLang="en-US" sz="2600" b="1" dirty="0">
                <a:solidFill>
                  <a:schemeClr val="tx2"/>
                </a:solidFill>
                <a:latin typeface="+mj-lt"/>
              </a:rPr>
              <a:t>between cellulose </a:t>
            </a:r>
            <a:r>
              <a:rPr lang="en-US" altLang="en-US" sz="2600" b="1" dirty="0" err="1">
                <a:solidFill>
                  <a:schemeClr val="tx2"/>
                </a:solidFill>
                <a:latin typeface="+mj-lt"/>
              </a:rPr>
              <a:t>microfibrils</a:t>
            </a:r>
            <a:r>
              <a:rPr lang="en-US" altLang="en-US" sz="2600" b="1" dirty="0">
                <a:solidFill>
                  <a:schemeClr val="tx2"/>
                </a:solidFill>
                <a:latin typeface="+mj-lt"/>
              </a:rPr>
              <a:t> and polysaccharides of the cell wall are enzymatically </a:t>
            </a:r>
            <a:r>
              <a:rPr lang="en-US" altLang="en-US" sz="2600" b="1" dirty="0" smtClean="0">
                <a:solidFill>
                  <a:schemeClr val="tx2"/>
                </a:solidFill>
                <a:latin typeface="+mj-lt"/>
              </a:rPr>
              <a:t>broken.</a:t>
            </a:r>
          </a:p>
          <a:p>
            <a:pPr marL="514350" indent="-514350">
              <a:buAutoNum type="arabicPeriod"/>
            </a:pPr>
            <a:r>
              <a:rPr lang="en-US" altLang="en-US" sz="2600" b="1" dirty="0" smtClean="0">
                <a:solidFill>
                  <a:schemeClr val="tx2"/>
                </a:solidFill>
                <a:latin typeface="+mj-lt"/>
              </a:rPr>
              <a:t>Increased </a:t>
            </a:r>
            <a:r>
              <a:rPr lang="en-US" altLang="en-US" sz="2600" b="1" dirty="0">
                <a:solidFill>
                  <a:schemeClr val="tx2"/>
                </a:solidFill>
                <a:latin typeface="+mj-lt"/>
              </a:rPr>
              <a:t>turgor pressure of cell cytoplasm expands the </a:t>
            </a:r>
            <a:r>
              <a:rPr lang="en-US" altLang="en-US" sz="2600" b="1" dirty="0" smtClean="0">
                <a:solidFill>
                  <a:schemeClr val="tx2"/>
                </a:solidFill>
                <a:latin typeface="+mj-lt"/>
              </a:rPr>
              <a:t>cell.</a:t>
            </a:r>
          </a:p>
          <a:p>
            <a:pPr marL="514350" indent="-514350">
              <a:buAutoNum type="arabicPeriod"/>
            </a:pPr>
            <a:r>
              <a:rPr lang="en-US" altLang="en-US" sz="2600" b="1" dirty="0" smtClean="0">
                <a:solidFill>
                  <a:schemeClr val="tx2"/>
                </a:solidFill>
                <a:latin typeface="+mj-lt"/>
              </a:rPr>
              <a:t>Proton </a:t>
            </a:r>
            <a:r>
              <a:rPr lang="en-US" altLang="en-US" sz="2600" b="1" dirty="0">
                <a:solidFill>
                  <a:schemeClr val="tx2"/>
                </a:solidFill>
                <a:latin typeface="+mj-lt"/>
              </a:rPr>
              <a:t>pumps move </a:t>
            </a:r>
            <a:r>
              <a:rPr lang="en-US" altLang="en-US" sz="2600" b="1" dirty="0" smtClean="0">
                <a:solidFill>
                  <a:schemeClr val="tx2"/>
                </a:solidFill>
                <a:latin typeface="+mj-lt"/>
              </a:rPr>
              <a:t>H</a:t>
            </a:r>
            <a:r>
              <a:rPr lang="en-US" altLang="en-US" sz="2600" b="1" baseline="30000" dirty="0" smtClean="0">
                <a:solidFill>
                  <a:schemeClr val="tx2"/>
                </a:solidFill>
                <a:latin typeface="+mj-lt"/>
                <a:sym typeface="Symbol" pitchFamily="84" charset="2"/>
              </a:rPr>
              <a:t></a:t>
            </a:r>
            <a:r>
              <a:rPr lang="en-US" altLang="en-US" sz="2600" b="1" dirty="0" smtClean="0">
                <a:solidFill>
                  <a:schemeClr val="tx2"/>
                </a:solidFill>
                <a:latin typeface="+mj-lt"/>
              </a:rPr>
              <a:t> </a:t>
            </a:r>
            <a:r>
              <a:rPr lang="en-US" altLang="en-US" sz="2600" b="1" dirty="0">
                <a:solidFill>
                  <a:schemeClr val="tx2"/>
                </a:solidFill>
                <a:latin typeface="+mj-lt"/>
              </a:rPr>
              <a:t>into the cell wall</a:t>
            </a:r>
            <a:r>
              <a:rPr lang="en-US" altLang="en-US" sz="2600" b="1" dirty="0" smtClean="0">
                <a:solidFill>
                  <a:schemeClr val="tx2"/>
                </a:solidFill>
                <a:latin typeface="+mj-lt"/>
              </a:rPr>
              <a:t>.</a:t>
            </a:r>
            <a:endParaRPr lang="en-US" sz="2800" b="1" dirty="0">
              <a:solidFill>
                <a:schemeClr val="tx2"/>
              </a:solidFill>
              <a:latin typeface="+mj-lt"/>
            </a:endParaRPr>
          </a:p>
        </p:txBody>
      </p:sp>
    </p:spTree>
    <p:extLst>
      <p:ext uri="{BB962C8B-B14F-4D97-AF65-F5344CB8AC3E}">
        <p14:creationId xmlns:p14="http://schemas.microsoft.com/office/powerpoint/2010/main" val="2620220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mtClean="0"/>
              <a:t>In </a:t>
            </a:r>
            <a:r>
              <a:rPr lang="en-US" altLang="en-US" dirty="0" smtClean="0"/>
              <a:t>plants, which organelles are sensitive to gravity, and what do these organelles exhibit in a gravitational </a:t>
            </a:r>
            <a:r>
              <a:rPr lang="en-US" altLang="en-US" smtClean="0"/>
              <a:t>field?</a:t>
            </a:r>
            <a:endParaRPr lang="en-US" altLang="en-US" dirty="0" smtClean="0"/>
          </a:p>
        </p:txBody>
      </p:sp>
      <p:sp>
        <p:nvSpPr>
          <p:cNvPr id="32771" name="Rectangle 3"/>
          <p:cNvSpPr>
            <a:spLocks noGrp="1" noChangeArrowheads="1"/>
          </p:cNvSpPr>
          <p:nvPr>
            <p:ph idx="1"/>
          </p:nvPr>
        </p:nvSpPr>
        <p:spPr/>
        <p:txBody>
          <a:bodyPr/>
          <a:lstStyle/>
          <a:p>
            <a:r>
              <a:rPr lang="en-US" altLang="en-US" smtClean="0"/>
              <a:t>otoliths; positive gravitropism</a:t>
            </a:r>
          </a:p>
          <a:p>
            <a:r>
              <a:rPr lang="en-US" altLang="en-US" smtClean="0"/>
              <a:t>statoliths; positive gravitropism</a:t>
            </a:r>
          </a:p>
          <a:p>
            <a:r>
              <a:rPr lang="en-US" altLang="en-US" smtClean="0"/>
              <a:t>statoliths; negative gravitropism</a:t>
            </a:r>
          </a:p>
          <a:p>
            <a:r>
              <a:rPr lang="en-US" altLang="en-US" smtClean="0"/>
              <a:t>statocysts; negative gravitropism</a:t>
            </a:r>
          </a:p>
          <a:p>
            <a:r>
              <a:rPr lang="en-US" altLang="en-US" smtClean="0"/>
              <a:t>statocysts; positive gravitropism</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3277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25758065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dirty="0" smtClean="0"/>
              <a:t>In plants, which organelles are sensitive to gravity, and what do these organelles exhibit in a gravitational field?</a:t>
            </a:r>
          </a:p>
        </p:txBody>
      </p:sp>
      <p:sp>
        <p:nvSpPr>
          <p:cNvPr id="32771" name="Rectangle 3"/>
          <p:cNvSpPr>
            <a:spLocks noGrp="1" noChangeArrowheads="1"/>
          </p:cNvSpPr>
          <p:nvPr>
            <p:ph idx="1"/>
          </p:nvPr>
        </p:nvSpPr>
        <p:spPr/>
        <p:txBody>
          <a:bodyPr/>
          <a:lstStyle/>
          <a:p>
            <a:r>
              <a:rPr lang="en-US" altLang="en-US" dirty="0" err="1" smtClean="0"/>
              <a:t>otoliths</a:t>
            </a:r>
            <a:r>
              <a:rPr lang="en-US" altLang="en-US" dirty="0" smtClean="0"/>
              <a:t>; positive </a:t>
            </a:r>
            <a:r>
              <a:rPr lang="en-US" altLang="en-US" dirty="0" err="1" smtClean="0"/>
              <a:t>gravitropism</a:t>
            </a:r>
            <a:endParaRPr lang="en-US" altLang="en-US" dirty="0" smtClean="0"/>
          </a:p>
          <a:p>
            <a:r>
              <a:rPr lang="en-US" altLang="en-US" b="1" dirty="0" err="1" smtClean="0"/>
              <a:t>statoliths</a:t>
            </a:r>
            <a:r>
              <a:rPr lang="en-US" altLang="en-US" b="1" dirty="0" smtClean="0"/>
              <a:t>; positive </a:t>
            </a:r>
            <a:r>
              <a:rPr lang="en-US" altLang="en-US" b="1" dirty="0" err="1" smtClean="0"/>
              <a:t>gravitropism</a:t>
            </a:r>
            <a:endParaRPr lang="en-US" altLang="en-US" b="1" dirty="0" smtClean="0"/>
          </a:p>
          <a:p>
            <a:r>
              <a:rPr lang="en-US" altLang="en-US" dirty="0" err="1" smtClean="0"/>
              <a:t>statoliths</a:t>
            </a:r>
            <a:r>
              <a:rPr lang="en-US" altLang="en-US" dirty="0" smtClean="0"/>
              <a:t>; negative </a:t>
            </a:r>
            <a:r>
              <a:rPr lang="en-US" altLang="en-US" dirty="0" err="1" smtClean="0"/>
              <a:t>gravitropism</a:t>
            </a:r>
            <a:endParaRPr lang="en-US" altLang="en-US" dirty="0" smtClean="0"/>
          </a:p>
          <a:p>
            <a:r>
              <a:rPr lang="en-US" altLang="en-US" dirty="0" err="1" smtClean="0"/>
              <a:t>statocysts</a:t>
            </a:r>
            <a:r>
              <a:rPr lang="en-US" altLang="en-US" dirty="0" smtClean="0"/>
              <a:t>; negative </a:t>
            </a:r>
            <a:r>
              <a:rPr lang="en-US" altLang="en-US" dirty="0" err="1" smtClean="0"/>
              <a:t>gravitropism</a:t>
            </a:r>
            <a:endParaRPr lang="en-US" altLang="en-US" dirty="0" smtClean="0"/>
          </a:p>
          <a:p>
            <a:r>
              <a:rPr lang="en-US" altLang="en-US" dirty="0" err="1" smtClean="0"/>
              <a:t>statocysts</a:t>
            </a:r>
            <a:r>
              <a:rPr lang="en-US" altLang="en-US" dirty="0" smtClean="0"/>
              <a:t>; positive </a:t>
            </a:r>
            <a:r>
              <a:rPr lang="en-US" altLang="en-US" dirty="0" err="1" smtClean="0"/>
              <a:t>gravitropism</a:t>
            </a:r>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3277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26609244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dirty="0" smtClean="0"/>
              <a:t>In response to temperature extremes, plants may synthesize either heat-shock proteins or antifreeze proteins, proteins that help protect against which dangers, respectively?</a:t>
            </a:r>
          </a:p>
        </p:txBody>
      </p:sp>
      <p:sp>
        <p:nvSpPr>
          <p:cNvPr id="34819" name="Rectangle 3"/>
          <p:cNvSpPr>
            <a:spLocks noGrp="1" noChangeArrowheads="1"/>
          </p:cNvSpPr>
          <p:nvPr>
            <p:ph idx="1"/>
          </p:nvPr>
        </p:nvSpPr>
        <p:spPr/>
        <p:txBody>
          <a:bodyPr/>
          <a:lstStyle/>
          <a:p>
            <a:r>
              <a:rPr lang="en-US" altLang="en-US" smtClean="0"/>
              <a:t>protein denaturation, ice-crystal formation</a:t>
            </a:r>
          </a:p>
          <a:p>
            <a:r>
              <a:rPr lang="en-US" altLang="en-US" smtClean="0"/>
              <a:t>wilting, inability to synthesize hormones</a:t>
            </a:r>
          </a:p>
          <a:p>
            <a:r>
              <a:rPr lang="en-US" altLang="en-US" smtClean="0"/>
              <a:t>permanent closure of stomata, evapotranspiration</a:t>
            </a:r>
          </a:p>
          <a:p>
            <a:r>
              <a:rPr lang="en-US" altLang="en-US" smtClean="0"/>
              <a:t>leaf abscission, protein denaturation</a:t>
            </a:r>
          </a:p>
          <a:p>
            <a:r>
              <a:rPr lang="en-US" altLang="en-US" smtClean="0"/>
              <a:t>evapotranspiration, inability to perform motor activities</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3482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14945754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mtClean="0"/>
              <a:t>In </a:t>
            </a:r>
            <a:r>
              <a:rPr lang="en-US" altLang="en-US" dirty="0" smtClean="0"/>
              <a:t>response to temperature extremes, plants may synthesize either heat-shock proteins or antifreeze proteins, proteins that help protect against which dangers, </a:t>
            </a:r>
            <a:r>
              <a:rPr lang="en-US" altLang="en-US" smtClean="0"/>
              <a:t>respectively?</a:t>
            </a:r>
            <a:endParaRPr lang="en-US" altLang="en-US" dirty="0" smtClean="0"/>
          </a:p>
        </p:txBody>
      </p:sp>
      <p:sp>
        <p:nvSpPr>
          <p:cNvPr id="34819" name="Rectangle 3"/>
          <p:cNvSpPr>
            <a:spLocks noGrp="1" noChangeArrowheads="1"/>
          </p:cNvSpPr>
          <p:nvPr>
            <p:ph idx="1"/>
          </p:nvPr>
        </p:nvSpPr>
        <p:spPr/>
        <p:txBody>
          <a:bodyPr/>
          <a:lstStyle/>
          <a:p>
            <a:r>
              <a:rPr lang="en-US" altLang="en-US" b="1" dirty="0" smtClean="0"/>
              <a:t>protein denaturation, ice-crystal formation</a:t>
            </a:r>
          </a:p>
          <a:p>
            <a:r>
              <a:rPr lang="en-US" altLang="en-US" dirty="0" smtClean="0"/>
              <a:t>wilting, inability to synthesize hormones</a:t>
            </a:r>
          </a:p>
          <a:p>
            <a:r>
              <a:rPr lang="en-US" altLang="en-US" dirty="0" smtClean="0"/>
              <a:t>permanent closure of stomata, evapotranspiration</a:t>
            </a:r>
          </a:p>
          <a:p>
            <a:r>
              <a:rPr lang="en-US" altLang="en-US" dirty="0" smtClean="0"/>
              <a:t>leaf abscission, protein denaturation</a:t>
            </a:r>
          </a:p>
          <a:p>
            <a:r>
              <a:rPr lang="en-US" altLang="en-US" dirty="0" smtClean="0"/>
              <a:t>evapotranspiration, inability to perform motor activities</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3482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41284561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mtClean="0"/>
              <a:t>Plant cells can do all of the following in response to attack by an avirulent pathogen </a:t>
            </a:r>
            <a:r>
              <a:rPr lang="en-US" altLang="en-US" i="1" smtClean="0"/>
              <a:t>except</a:t>
            </a:r>
            <a:r>
              <a:rPr lang="en-US" altLang="en-US" smtClean="0"/>
              <a:t/>
            </a:r>
            <a:br>
              <a:rPr lang="en-US" altLang="en-US" smtClean="0"/>
            </a:br>
            <a:endParaRPr lang="en-US" altLang="en-US" smtClean="0"/>
          </a:p>
        </p:txBody>
      </p:sp>
      <p:sp>
        <p:nvSpPr>
          <p:cNvPr id="36867" name="Rectangle 3"/>
          <p:cNvSpPr>
            <a:spLocks noGrp="1" noChangeArrowheads="1"/>
          </p:cNvSpPr>
          <p:nvPr>
            <p:ph idx="1"/>
          </p:nvPr>
        </p:nvSpPr>
        <p:spPr/>
        <p:txBody>
          <a:bodyPr/>
          <a:lstStyle/>
          <a:p>
            <a:r>
              <a:rPr lang="en-US" altLang="en-US" smtClean="0"/>
              <a:t>kill themselves.</a:t>
            </a:r>
          </a:p>
          <a:p>
            <a:r>
              <a:rPr lang="en-US" altLang="en-US" smtClean="0"/>
              <a:t>synthesize chemicals that inhibit the pathogen.</a:t>
            </a:r>
          </a:p>
          <a:p>
            <a:r>
              <a:rPr lang="en-US" altLang="en-US" smtClean="0"/>
              <a:t>limit the spread of the pathogen to other cells.</a:t>
            </a:r>
          </a:p>
          <a:p>
            <a:r>
              <a:rPr lang="en-US" altLang="en-US" smtClean="0"/>
              <a:t>secrete chemicals that signal the presence of pathogens to other parts of the plant.</a:t>
            </a:r>
          </a:p>
          <a:p>
            <a:r>
              <a:rPr lang="en-US" altLang="en-US" smtClean="0"/>
              <a:t>engulf the pathogen by phagocytosis.</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3686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21950771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mtClean="0"/>
              <a:t>Plant cells can do all of the following in response to attack by an avirulent pathogen </a:t>
            </a:r>
            <a:r>
              <a:rPr lang="en-US" altLang="en-US" i="1" smtClean="0"/>
              <a:t>except</a:t>
            </a:r>
            <a:r>
              <a:rPr lang="en-US" altLang="en-US" smtClean="0"/>
              <a:t/>
            </a:r>
            <a:br>
              <a:rPr lang="en-US" altLang="en-US" smtClean="0"/>
            </a:br>
            <a:endParaRPr lang="en-US" altLang="en-US" smtClean="0"/>
          </a:p>
        </p:txBody>
      </p:sp>
      <p:sp>
        <p:nvSpPr>
          <p:cNvPr id="36867" name="Rectangle 3"/>
          <p:cNvSpPr>
            <a:spLocks noGrp="1" noChangeArrowheads="1"/>
          </p:cNvSpPr>
          <p:nvPr>
            <p:ph idx="1"/>
          </p:nvPr>
        </p:nvSpPr>
        <p:spPr/>
        <p:txBody>
          <a:bodyPr/>
          <a:lstStyle/>
          <a:p>
            <a:r>
              <a:rPr lang="en-US" altLang="en-US" dirty="0" smtClean="0"/>
              <a:t>kill themselves.</a:t>
            </a:r>
          </a:p>
          <a:p>
            <a:r>
              <a:rPr lang="en-US" altLang="en-US" dirty="0" smtClean="0"/>
              <a:t>synthesize chemicals that inhibit the pathogen.</a:t>
            </a:r>
          </a:p>
          <a:p>
            <a:r>
              <a:rPr lang="en-US" altLang="en-US" dirty="0" smtClean="0"/>
              <a:t>limit the spread of the pathogen to other cells.</a:t>
            </a:r>
          </a:p>
          <a:p>
            <a:r>
              <a:rPr lang="en-US" altLang="en-US" dirty="0" smtClean="0"/>
              <a:t>secrete chemicals that signal the presence of pathogens to other parts of the plant.</a:t>
            </a:r>
          </a:p>
          <a:p>
            <a:r>
              <a:rPr lang="en-US" altLang="en-US" b="1" dirty="0" smtClean="0"/>
              <a:t>engulf the pathogen by phagocytosis.</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3686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Tree>
    <p:extLst>
      <p:ext uri="{BB962C8B-B14F-4D97-AF65-F5344CB8AC3E}">
        <p14:creationId xmlns:p14="http://schemas.microsoft.com/office/powerpoint/2010/main" val="29834354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Which color of light inhibits the seed germination of a lettuce plant?</a:t>
            </a:r>
          </a:p>
        </p:txBody>
      </p:sp>
      <p:sp>
        <p:nvSpPr>
          <p:cNvPr id="38915" name="Content Placeholder 2"/>
          <p:cNvSpPr>
            <a:spLocks noGrp="1"/>
          </p:cNvSpPr>
          <p:nvPr>
            <p:ph idx="1"/>
          </p:nvPr>
        </p:nvSpPr>
        <p:spPr/>
        <p:txBody>
          <a:bodyPr/>
          <a:lstStyle/>
          <a:p>
            <a:r>
              <a:rPr lang="en-US" altLang="en-US" dirty="0"/>
              <a:t>b</a:t>
            </a:r>
            <a:r>
              <a:rPr lang="en-US" altLang="en-US" dirty="0" smtClean="0"/>
              <a:t>lue</a:t>
            </a:r>
          </a:p>
          <a:p>
            <a:r>
              <a:rPr lang="en-US" altLang="en-US" dirty="0"/>
              <a:t>f</a:t>
            </a:r>
            <a:r>
              <a:rPr lang="en-US" altLang="en-US" dirty="0" smtClean="0"/>
              <a:t>ar-red</a:t>
            </a:r>
          </a:p>
          <a:p>
            <a:r>
              <a:rPr lang="en-US" altLang="en-US" dirty="0" smtClean="0"/>
              <a:t>violet</a:t>
            </a:r>
          </a:p>
          <a:p>
            <a:r>
              <a:rPr lang="en-US" altLang="en-US" dirty="0"/>
              <a:t>r</a:t>
            </a:r>
            <a:r>
              <a:rPr lang="en-US" altLang="en-US" dirty="0" smtClean="0"/>
              <a:t>ed</a:t>
            </a:r>
          </a:p>
          <a:p>
            <a:r>
              <a:rPr lang="en-US" altLang="en-US" dirty="0"/>
              <a:t>y</a:t>
            </a:r>
            <a:r>
              <a:rPr lang="en-US" altLang="en-US" dirty="0" smtClean="0"/>
              <a:t>ellow</a:t>
            </a:r>
          </a:p>
          <a:p>
            <a:endParaRPr lang="en-US" altLang="en-US" dirty="0" smtClean="0"/>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1917615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Which color of light inhibits the seed germination of a lettuce plant?</a:t>
            </a:r>
          </a:p>
        </p:txBody>
      </p:sp>
      <p:sp>
        <p:nvSpPr>
          <p:cNvPr id="38915" name="Content Placeholder 2"/>
          <p:cNvSpPr>
            <a:spLocks noGrp="1"/>
          </p:cNvSpPr>
          <p:nvPr>
            <p:ph idx="1"/>
          </p:nvPr>
        </p:nvSpPr>
        <p:spPr/>
        <p:txBody>
          <a:bodyPr/>
          <a:lstStyle/>
          <a:p>
            <a:r>
              <a:rPr lang="en-US" altLang="en-US" dirty="0"/>
              <a:t>b</a:t>
            </a:r>
            <a:r>
              <a:rPr lang="en-US" altLang="en-US" dirty="0" smtClean="0"/>
              <a:t>lue</a:t>
            </a:r>
          </a:p>
          <a:p>
            <a:r>
              <a:rPr lang="en-US" altLang="en-US" b="1" dirty="0"/>
              <a:t>f</a:t>
            </a:r>
            <a:r>
              <a:rPr lang="en-US" altLang="en-US" b="1" dirty="0" smtClean="0"/>
              <a:t>ar-red</a:t>
            </a:r>
          </a:p>
          <a:p>
            <a:r>
              <a:rPr lang="en-US" altLang="en-US" dirty="0" smtClean="0"/>
              <a:t>violet</a:t>
            </a:r>
          </a:p>
          <a:p>
            <a:r>
              <a:rPr lang="en-US" altLang="en-US" dirty="0"/>
              <a:t>r</a:t>
            </a:r>
            <a:r>
              <a:rPr lang="en-US" altLang="en-US" dirty="0" smtClean="0"/>
              <a:t>ed</a:t>
            </a:r>
          </a:p>
          <a:p>
            <a:r>
              <a:rPr lang="en-US" altLang="en-US" dirty="0"/>
              <a:t>y</a:t>
            </a:r>
            <a:r>
              <a:rPr lang="en-US" altLang="en-US" dirty="0" smtClean="0"/>
              <a:t>ellow</a:t>
            </a:r>
          </a:p>
          <a:p>
            <a:endParaRPr lang="en-US" altLang="en-US" dirty="0" smtClean="0"/>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2350210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82563" y="182563"/>
            <a:ext cx="8775700" cy="822325"/>
          </a:xfrm>
        </p:spPr>
        <p:txBody>
          <a:bodyPr/>
          <a:lstStyle/>
          <a:p>
            <a:r>
              <a:rPr lang="en-US" altLang="en-US" dirty="0" smtClean="0"/>
              <a:t>What is the correct sequence in which these events in </a:t>
            </a:r>
            <a:r>
              <a:rPr lang="en-US" altLang="en-US" dirty="0"/>
              <a:t>systemic acquired </a:t>
            </a:r>
            <a:r>
              <a:rPr lang="en-US" altLang="en-US" dirty="0" smtClean="0"/>
              <a:t>resistance occur?</a:t>
            </a:r>
          </a:p>
        </p:txBody>
      </p:sp>
      <p:sp>
        <p:nvSpPr>
          <p:cNvPr id="40963" name="Rectangle 3"/>
          <p:cNvSpPr>
            <a:spLocks noGrp="1" noChangeArrowheads="1"/>
          </p:cNvSpPr>
          <p:nvPr>
            <p:ph idx="1"/>
          </p:nvPr>
        </p:nvSpPr>
        <p:spPr>
          <a:xfrm>
            <a:off x="144463" y="3693658"/>
            <a:ext cx="8775700" cy="2552570"/>
          </a:xfrm>
        </p:spPr>
        <p:txBody>
          <a:bodyPr/>
          <a:lstStyle/>
          <a:p>
            <a:r>
              <a:rPr lang="en-US" altLang="en-US" sz="2800" dirty="0" smtClean="0"/>
              <a:t>1, 2, 4, 3</a:t>
            </a:r>
          </a:p>
          <a:p>
            <a:r>
              <a:rPr lang="en-US" altLang="en-US" sz="2800" dirty="0" smtClean="0"/>
              <a:t>1, 3, 4, 2</a:t>
            </a:r>
          </a:p>
          <a:p>
            <a:r>
              <a:rPr lang="en-US" altLang="en-US" sz="2800" dirty="0" smtClean="0"/>
              <a:t>2, 4, 1, 3</a:t>
            </a:r>
          </a:p>
          <a:p>
            <a:r>
              <a:rPr lang="en-US" altLang="en-US" sz="2800" dirty="0" smtClean="0"/>
              <a:t>2, 1, 4, 3</a:t>
            </a:r>
          </a:p>
          <a:p>
            <a:r>
              <a:rPr lang="en-US" altLang="en-US" sz="2800" dirty="0" smtClean="0"/>
              <a:t>2, 4, 3, 1</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4096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
        <p:nvSpPr>
          <p:cNvPr id="40965" name="Rectangle 5"/>
          <p:cNvSpPr>
            <a:spLocks noChangeArrowheads="1"/>
          </p:cNvSpPr>
          <p:nvPr/>
        </p:nvSpPr>
        <p:spPr bwMode="auto">
          <a:xfrm>
            <a:off x="182563" y="957197"/>
            <a:ext cx="86487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Arial" charset="0"/>
              <a:buAutoNum type="arabicPeriod"/>
            </a:pPr>
            <a:r>
              <a:rPr lang="en-US" altLang="en-US" sz="2600" b="1" dirty="0">
                <a:solidFill>
                  <a:schemeClr val="tx2"/>
                </a:solidFill>
                <a:latin typeface="+mj-lt"/>
              </a:rPr>
              <a:t>Phloem transports chemical signal to plant parts distant from the site of attack.</a:t>
            </a:r>
          </a:p>
          <a:p>
            <a:pPr marL="457200" indent="-457200">
              <a:buFont typeface="Arial" charset="0"/>
              <a:buAutoNum type="arabicPeriod"/>
            </a:pPr>
            <a:r>
              <a:rPr lang="en-US" altLang="en-US" sz="2600" b="1" dirty="0">
                <a:solidFill>
                  <a:schemeClr val="tx2"/>
                </a:solidFill>
                <a:latin typeface="+mj-lt"/>
              </a:rPr>
              <a:t>Damaged tissues secrete </a:t>
            </a:r>
            <a:r>
              <a:rPr lang="en-US" altLang="en-US" sz="2600" b="1" dirty="0" err="1">
                <a:solidFill>
                  <a:schemeClr val="tx2"/>
                </a:solidFill>
                <a:latin typeface="+mj-lt"/>
              </a:rPr>
              <a:t>methylsalicylic</a:t>
            </a:r>
            <a:r>
              <a:rPr lang="en-US" altLang="en-US" sz="2600" b="1" dirty="0">
                <a:solidFill>
                  <a:schemeClr val="tx2"/>
                </a:solidFill>
                <a:latin typeface="+mj-lt"/>
              </a:rPr>
              <a:t> acid.</a:t>
            </a:r>
          </a:p>
          <a:p>
            <a:pPr marL="457200" indent="-457200">
              <a:buFont typeface="Arial" charset="0"/>
              <a:buAutoNum type="arabicPeriod"/>
            </a:pPr>
            <a:r>
              <a:rPr lang="en-US" altLang="en-US" sz="2600" b="1" dirty="0">
                <a:solidFill>
                  <a:schemeClr val="tx2"/>
                </a:solidFill>
                <a:latin typeface="+mj-lt"/>
              </a:rPr>
              <a:t>Salicylic acid induces production of PR </a:t>
            </a:r>
            <a:r>
              <a:rPr lang="en-US" altLang="en-US" sz="2600" b="1" dirty="0" smtClean="0">
                <a:solidFill>
                  <a:schemeClr val="tx2"/>
                </a:solidFill>
                <a:latin typeface="+mj-lt"/>
              </a:rPr>
              <a:t>proteins.</a:t>
            </a:r>
            <a:endParaRPr lang="en-US" altLang="en-US" sz="2600" b="1" dirty="0">
              <a:solidFill>
                <a:schemeClr val="tx2"/>
              </a:solidFill>
              <a:latin typeface="+mj-lt"/>
            </a:endParaRPr>
          </a:p>
          <a:p>
            <a:pPr marL="457200" indent="-457200">
              <a:buFont typeface="Arial" charset="0"/>
              <a:buAutoNum type="arabicPeriod"/>
            </a:pPr>
            <a:r>
              <a:rPr lang="en-US" altLang="en-US" sz="2600" b="1" dirty="0" err="1">
                <a:solidFill>
                  <a:schemeClr val="tx2"/>
                </a:solidFill>
                <a:latin typeface="+mj-lt"/>
              </a:rPr>
              <a:t>Methylsalicylic</a:t>
            </a:r>
            <a:r>
              <a:rPr lang="en-US" altLang="en-US" sz="2600" b="1" dirty="0">
                <a:solidFill>
                  <a:schemeClr val="tx2"/>
                </a:solidFill>
                <a:latin typeface="+mj-lt"/>
              </a:rPr>
              <a:t> acid is converted to salicylic acid in healthy cells.</a:t>
            </a:r>
          </a:p>
        </p:txBody>
      </p:sp>
    </p:spTree>
    <p:extLst>
      <p:ext uri="{BB962C8B-B14F-4D97-AF65-F5344CB8AC3E}">
        <p14:creationId xmlns:p14="http://schemas.microsoft.com/office/powerpoint/2010/main" val="1576032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82563" y="182563"/>
            <a:ext cx="8775700" cy="822325"/>
          </a:xfrm>
        </p:spPr>
        <p:txBody>
          <a:bodyPr/>
          <a:lstStyle/>
          <a:p>
            <a:r>
              <a:rPr lang="en-US" altLang="en-US" dirty="0" smtClean="0"/>
              <a:t>What is the correct sequence in which these events in </a:t>
            </a:r>
            <a:r>
              <a:rPr lang="en-US" altLang="en-US" dirty="0"/>
              <a:t>systemic acquired </a:t>
            </a:r>
            <a:r>
              <a:rPr lang="en-US" altLang="en-US" dirty="0" smtClean="0"/>
              <a:t>resistance occur?</a:t>
            </a:r>
          </a:p>
        </p:txBody>
      </p:sp>
      <p:sp>
        <p:nvSpPr>
          <p:cNvPr id="40963" name="Rectangle 3"/>
          <p:cNvSpPr>
            <a:spLocks noGrp="1" noChangeArrowheads="1"/>
          </p:cNvSpPr>
          <p:nvPr>
            <p:ph idx="1"/>
          </p:nvPr>
        </p:nvSpPr>
        <p:spPr>
          <a:xfrm>
            <a:off x="144463" y="3693658"/>
            <a:ext cx="8775700" cy="2552570"/>
          </a:xfrm>
        </p:spPr>
        <p:txBody>
          <a:bodyPr/>
          <a:lstStyle/>
          <a:p>
            <a:r>
              <a:rPr lang="en-US" altLang="en-US" sz="2800" dirty="0" smtClean="0"/>
              <a:t>1, 2, 4, 3</a:t>
            </a:r>
          </a:p>
          <a:p>
            <a:r>
              <a:rPr lang="en-US" altLang="en-US" sz="2800" dirty="0" smtClean="0"/>
              <a:t>1, 3, 4, 2</a:t>
            </a:r>
          </a:p>
          <a:p>
            <a:r>
              <a:rPr lang="en-US" altLang="en-US" sz="2800" dirty="0" smtClean="0"/>
              <a:t>2, 4, 1, 3</a:t>
            </a:r>
          </a:p>
          <a:p>
            <a:r>
              <a:rPr lang="en-US" altLang="en-US" sz="2800" b="1" dirty="0" smtClean="0"/>
              <a:t>2, 1, 4, 3</a:t>
            </a:r>
          </a:p>
          <a:p>
            <a:r>
              <a:rPr lang="en-US" altLang="en-US" sz="2800" dirty="0" smtClean="0"/>
              <a:t>2, 4, 3, 1</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4096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
        <p:nvSpPr>
          <p:cNvPr id="40965" name="Rectangle 5"/>
          <p:cNvSpPr>
            <a:spLocks noChangeArrowheads="1"/>
          </p:cNvSpPr>
          <p:nvPr/>
        </p:nvSpPr>
        <p:spPr bwMode="auto">
          <a:xfrm>
            <a:off x="182563" y="957197"/>
            <a:ext cx="86487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Arial" charset="0"/>
              <a:buAutoNum type="arabicPeriod"/>
            </a:pPr>
            <a:r>
              <a:rPr lang="en-US" altLang="en-US" sz="2600" b="1" dirty="0">
                <a:solidFill>
                  <a:schemeClr val="tx2"/>
                </a:solidFill>
                <a:latin typeface="+mj-lt"/>
              </a:rPr>
              <a:t>Phloem transports chemical signal to plant parts distant from the site of attack.</a:t>
            </a:r>
          </a:p>
          <a:p>
            <a:pPr marL="457200" indent="-457200">
              <a:buFont typeface="Arial" charset="0"/>
              <a:buAutoNum type="arabicPeriod"/>
            </a:pPr>
            <a:r>
              <a:rPr lang="en-US" altLang="en-US" sz="2600" b="1" dirty="0">
                <a:solidFill>
                  <a:schemeClr val="tx2"/>
                </a:solidFill>
                <a:latin typeface="+mj-lt"/>
              </a:rPr>
              <a:t>Damaged tissues secrete </a:t>
            </a:r>
            <a:r>
              <a:rPr lang="en-US" altLang="en-US" sz="2600" b="1" dirty="0" err="1">
                <a:solidFill>
                  <a:schemeClr val="tx2"/>
                </a:solidFill>
                <a:latin typeface="+mj-lt"/>
              </a:rPr>
              <a:t>methylsalicylic</a:t>
            </a:r>
            <a:r>
              <a:rPr lang="en-US" altLang="en-US" sz="2600" b="1" dirty="0">
                <a:solidFill>
                  <a:schemeClr val="tx2"/>
                </a:solidFill>
                <a:latin typeface="+mj-lt"/>
              </a:rPr>
              <a:t> acid.</a:t>
            </a:r>
          </a:p>
          <a:p>
            <a:pPr marL="457200" indent="-457200">
              <a:buFont typeface="Arial" charset="0"/>
              <a:buAutoNum type="arabicPeriod"/>
            </a:pPr>
            <a:r>
              <a:rPr lang="en-US" altLang="en-US" sz="2600" b="1" dirty="0">
                <a:solidFill>
                  <a:schemeClr val="tx2"/>
                </a:solidFill>
                <a:latin typeface="+mj-lt"/>
              </a:rPr>
              <a:t>Salicylic acid induces production of PR </a:t>
            </a:r>
            <a:r>
              <a:rPr lang="en-US" altLang="en-US" sz="2600" b="1" dirty="0" smtClean="0">
                <a:solidFill>
                  <a:schemeClr val="tx2"/>
                </a:solidFill>
                <a:latin typeface="+mj-lt"/>
              </a:rPr>
              <a:t>proteins.</a:t>
            </a:r>
            <a:endParaRPr lang="en-US" altLang="en-US" sz="2600" b="1" dirty="0">
              <a:solidFill>
                <a:schemeClr val="tx2"/>
              </a:solidFill>
              <a:latin typeface="+mj-lt"/>
            </a:endParaRPr>
          </a:p>
          <a:p>
            <a:pPr marL="457200" indent="-457200">
              <a:buFont typeface="Arial" charset="0"/>
              <a:buAutoNum type="arabicPeriod"/>
            </a:pPr>
            <a:r>
              <a:rPr lang="en-US" altLang="en-US" sz="2600" b="1" dirty="0" err="1">
                <a:solidFill>
                  <a:schemeClr val="tx2"/>
                </a:solidFill>
                <a:latin typeface="+mj-lt"/>
              </a:rPr>
              <a:t>Methylsalicylic</a:t>
            </a:r>
            <a:r>
              <a:rPr lang="en-US" altLang="en-US" sz="2600" b="1" dirty="0">
                <a:solidFill>
                  <a:schemeClr val="tx2"/>
                </a:solidFill>
                <a:latin typeface="+mj-lt"/>
              </a:rPr>
              <a:t> acid is converted to salicylic acid in healthy cells.</a:t>
            </a:r>
          </a:p>
        </p:txBody>
      </p:sp>
    </p:spTree>
    <p:extLst>
      <p:ext uri="{BB962C8B-B14F-4D97-AF65-F5344CB8AC3E}">
        <p14:creationId xmlns:p14="http://schemas.microsoft.com/office/powerpoint/2010/main" val="4177207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2100" dirty="0" smtClean="0"/>
              <a:t>Which of these could explain the auxin-induced cell elongation, as pictured in the figure? (NOTE: The cell does NOT increase in size in all dimensions.)</a:t>
            </a:r>
          </a:p>
        </p:txBody>
      </p:sp>
      <p:sp>
        <p:nvSpPr>
          <p:cNvPr id="6147" name="Rectangle 3"/>
          <p:cNvSpPr>
            <a:spLocks noGrp="1" noChangeArrowheads="1"/>
          </p:cNvSpPr>
          <p:nvPr>
            <p:ph idx="1"/>
          </p:nvPr>
        </p:nvSpPr>
        <p:spPr>
          <a:xfrm>
            <a:off x="144463" y="4196219"/>
            <a:ext cx="8775700" cy="1999394"/>
          </a:xfrm>
        </p:spPr>
        <p:txBody>
          <a:bodyPr/>
          <a:lstStyle/>
          <a:p>
            <a:r>
              <a:rPr lang="en-US" altLang="en-US" sz="2200" dirty="0" smtClean="0"/>
              <a:t>1 only</a:t>
            </a:r>
          </a:p>
          <a:p>
            <a:r>
              <a:rPr lang="en-US" altLang="en-US" sz="2200" dirty="0" smtClean="0"/>
              <a:t>2 only</a:t>
            </a:r>
          </a:p>
          <a:p>
            <a:r>
              <a:rPr lang="en-US" altLang="en-US" sz="2200" dirty="0" smtClean="0"/>
              <a:t>1 or 3</a:t>
            </a:r>
          </a:p>
          <a:p>
            <a:r>
              <a:rPr lang="en-US" altLang="en-US" sz="2200" dirty="0" smtClean="0"/>
              <a:t>1 or 4</a:t>
            </a:r>
          </a:p>
          <a:p>
            <a:r>
              <a:rPr lang="en-US" altLang="en-US" sz="2200" dirty="0" smtClean="0"/>
              <a:t>2 and 4</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614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
        <p:nvSpPr>
          <p:cNvPr id="6149" name="Rectangle 5"/>
          <p:cNvSpPr>
            <a:spLocks noChangeArrowheads="1"/>
          </p:cNvSpPr>
          <p:nvPr/>
        </p:nvSpPr>
        <p:spPr bwMode="auto">
          <a:xfrm>
            <a:off x="182563" y="783613"/>
            <a:ext cx="86487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Arial" charset="0"/>
              <a:buAutoNum type="arabicPeriod"/>
            </a:pPr>
            <a:r>
              <a:rPr lang="en-US" altLang="en-US" sz="2100" b="1" dirty="0">
                <a:solidFill>
                  <a:schemeClr val="tx2"/>
                </a:solidFill>
                <a:latin typeface="+mj-lt"/>
              </a:rPr>
              <a:t>Proton pumps, homogeneously distributed in the plasma membrane, are all equally active.</a:t>
            </a:r>
          </a:p>
          <a:p>
            <a:pPr marL="457200" indent="-457200">
              <a:buFont typeface="Arial" charset="0"/>
              <a:buAutoNum type="arabicPeriod"/>
            </a:pPr>
            <a:r>
              <a:rPr lang="en-US" altLang="en-US" sz="2100" b="1" dirty="0">
                <a:solidFill>
                  <a:schemeClr val="tx2"/>
                </a:solidFill>
                <a:latin typeface="+mj-lt"/>
              </a:rPr>
              <a:t>Active proton pumps are limited to the portion of the plasma membrane that is parallel to the axis of elongation.</a:t>
            </a:r>
          </a:p>
          <a:p>
            <a:pPr marL="457200" indent="-457200">
              <a:buFont typeface="Arial" charset="0"/>
              <a:buAutoNum type="arabicPeriod"/>
            </a:pPr>
            <a:r>
              <a:rPr lang="en-US" altLang="en-US" sz="2100" b="1" dirty="0" err="1">
                <a:solidFill>
                  <a:schemeClr val="tx2"/>
                </a:solidFill>
                <a:latin typeface="+mj-lt"/>
              </a:rPr>
              <a:t>Expansins</a:t>
            </a:r>
            <a:r>
              <a:rPr lang="en-US" altLang="en-US" sz="2100" b="1" dirty="0">
                <a:solidFill>
                  <a:schemeClr val="tx2"/>
                </a:solidFill>
                <a:latin typeface="+mj-lt"/>
              </a:rPr>
              <a:t> and/or cell </a:t>
            </a:r>
            <a:r>
              <a:rPr lang="en-US" altLang="en-US" sz="2100" b="1" dirty="0" smtClean="0">
                <a:solidFill>
                  <a:schemeClr val="tx2"/>
                </a:solidFill>
                <a:latin typeface="+mj-lt"/>
              </a:rPr>
              <a:t>wall</a:t>
            </a:r>
            <a:r>
              <a:rPr lang="en-US" sz="2100" b="1" dirty="0">
                <a:solidFill>
                  <a:schemeClr val="tx2"/>
                </a:solidFill>
                <a:latin typeface="+mj-lt"/>
              </a:rPr>
              <a:t>–</a:t>
            </a:r>
            <a:r>
              <a:rPr lang="en-US" altLang="en-US" sz="2100" b="1" dirty="0" smtClean="0">
                <a:solidFill>
                  <a:schemeClr val="tx2"/>
                </a:solidFill>
                <a:latin typeface="+mj-lt"/>
              </a:rPr>
              <a:t>loosening </a:t>
            </a:r>
            <a:r>
              <a:rPr lang="en-US" altLang="en-US" sz="2100" b="1" dirty="0">
                <a:solidFill>
                  <a:schemeClr val="tx2"/>
                </a:solidFill>
                <a:latin typeface="+mj-lt"/>
              </a:rPr>
              <a:t>enzymes are homogeneously distributed outside of the plasma membrane.</a:t>
            </a:r>
          </a:p>
          <a:p>
            <a:pPr marL="457200" indent="-457200">
              <a:buFont typeface="Arial" charset="0"/>
              <a:buAutoNum type="arabicPeriod"/>
            </a:pPr>
            <a:r>
              <a:rPr lang="en-US" altLang="en-US" sz="2100" b="1" dirty="0" err="1">
                <a:solidFill>
                  <a:schemeClr val="tx2"/>
                </a:solidFill>
                <a:latin typeface="+mj-lt"/>
              </a:rPr>
              <a:t>Expansins</a:t>
            </a:r>
            <a:r>
              <a:rPr lang="en-US" altLang="en-US" sz="2100" b="1" dirty="0">
                <a:solidFill>
                  <a:schemeClr val="tx2"/>
                </a:solidFill>
                <a:latin typeface="+mj-lt"/>
              </a:rPr>
              <a:t> and/or cell </a:t>
            </a:r>
            <a:r>
              <a:rPr lang="en-US" altLang="en-US" sz="2100" b="1" dirty="0" smtClean="0">
                <a:solidFill>
                  <a:schemeClr val="tx2"/>
                </a:solidFill>
                <a:latin typeface="+mj-lt"/>
              </a:rPr>
              <a:t>wall</a:t>
            </a:r>
            <a:r>
              <a:rPr lang="en-US" sz="2100" b="1" dirty="0">
                <a:solidFill>
                  <a:schemeClr val="tx2"/>
                </a:solidFill>
                <a:latin typeface="+mj-lt"/>
              </a:rPr>
              <a:t>–</a:t>
            </a:r>
            <a:r>
              <a:rPr lang="en-US" altLang="en-US" sz="2100" b="1" dirty="0" smtClean="0">
                <a:solidFill>
                  <a:schemeClr val="tx2"/>
                </a:solidFill>
                <a:latin typeface="+mj-lt"/>
              </a:rPr>
              <a:t>loosening </a:t>
            </a:r>
            <a:r>
              <a:rPr lang="en-US" altLang="en-US" sz="2100" b="1" dirty="0">
                <a:solidFill>
                  <a:schemeClr val="tx2"/>
                </a:solidFill>
                <a:latin typeface="+mj-lt"/>
              </a:rPr>
              <a:t>enzymes are limited to the exterior of the cell on the side that is perpendicular to the axis of elongation.</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b="3652"/>
          <a:stretch/>
        </p:blipFill>
        <p:spPr>
          <a:xfrm>
            <a:off x="2661005" y="3517040"/>
            <a:ext cx="5938465" cy="2897535"/>
          </a:xfrm>
          <a:prstGeom prst="rect">
            <a:avLst/>
          </a:prstGeom>
        </p:spPr>
      </p:pic>
    </p:spTree>
    <p:extLst>
      <p:ext uri="{BB962C8B-B14F-4D97-AF65-F5344CB8AC3E}">
        <p14:creationId xmlns:p14="http://schemas.microsoft.com/office/powerpoint/2010/main" val="3696327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2100" dirty="0" smtClean="0"/>
              <a:t>Which of these could explain the auxin-induced cell elongation, as pictured in the figure? (NOTE: The cell does NOT increase in size in all dimensions.)</a:t>
            </a:r>
          </a:p>
        </p:txBody>
      </p:sp>
      <p:sp>
        <p:nvSpPr>
          <p:cNvPr id="6147" name="Rectangle 3"/>
          <p:cNvSpPr>
            <a:spLocks noGrp="1" noChangeArrowheads="1"/>
          </p:cNvSpPr>
          <p:nvPr>
            <p:ph idx="1"/>
          </p:nvPr>
        </p:nvSpPr>
        <p:spPr>
          <a:xfrm>
            <a:off x="144463" y="4196219"/>
            <a:ext cx="8775700" cy="1999394"/>
          </a:xfrm>
        </p:spPr>
        <p:txBody>
          <a:bodyPr/>
          <a:lstStyle/>
          <a:p>
            <a:r>
              <a:rPr lang="en-US" altLang="en-US" sz="2200" dirty="0" smtClean="0"/>
              <a:t>1 only</a:t>
            </a:r>
          </a:p>
          <a:p>
            <a:r>
              <a:rPr lang="en-US" altLang="en-US" sz="2200" b="1" dirty="0" smtClean="0"/>
              <a:t>2 only</a:t>
            </a:r>
          </a:p>
          <a:p>
            <a:r>
              <a:rPr lang="en-US" altLang="en-US" sz="2200" dirty="0" smtClean="0"/>
              <a:t>1 or 3</a:t>
            </a:r>
          </a:p>
          <a:p>
            <a:r>
              <a:rPr lang="en-US" altLang="en-US" sz="2200" dirty="0" smtClean="0"/>
              <a:t>1 or 4</a:t>
            </a:r>
          </a:p>
          <a:p>
            <a:r>
              <a:rPr lang="en-US" altLang="en-US" sz="2200" dirty="0" smtClean="0"/>
              <a:t>2 and 4</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
        <p:nvSpPr>
          <p:cNvPr id="614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eaLnBrk="0" hangingPunct="0"/>
            <a:endParaRPr lang="en-US" altLang="en-US" sz="1800"/>
          </a:p>
        </p:txBody>
      </p:sp>
      <p:sp>
        <p:nvSpPr>
          <p:cNvPr id="6149" name="Rectangle 5"/>
          <p:cNvSpPr>
            <a:spLocks noChangeArrowheads="1"/>
          </p:cNvSpPr>
          <p:nvPr/>
        </p:nvSpPr>
        <p:spPr bwMode="auto">
          <a:xfrm>
            <a:off x="182563" y="783613"/>
            <a:ext cx="86487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Arial" charset="0"/>
              <a:buAutoNum type="arabicPeriod"/>
            </a:pPr>
            <a:r>
              <a:rPr lang="en-US" altLang="en-US" sz="2100" b="1" dirty="0">
                <a:solidFill>
                  <a:schemeClr val="tx2"/>
                </a:solidFill>
                <a:latin typeface="+mj-lt"/>
              </a:rPr>
              <a:t>Proton pumps, homogeneously distributed in the plasma membrane, are all equally active.</a:t>
            </a:r>
          </a:p>
          <a:p>
            <a:pPr marL="457200" indent="-457200">
              <a:buFont typeface="Arial" charset="0"/>
              <a:buAutoNum type="arabicPeriod"/>
            </a:pPr>
            <a:r>
              <a:rPr lang="en-US" altLang="en-US" sz="2100" b="1" dirty="0">
                <a:solidFill>
                  <a:schemeClr val="tx2"/>
                </a:solidFill>
                <a:latin typeface="+mj-lt"/>
              </a:rPr>
              <a:t>Active proton pumps are limited to the portion of the plasma membrane that is parallel to the axis of elongation.</a:t>
            </a:r>
          </a:p>
          <a:p>
            <a:pPr marL="457200" indent="-457200">
              <a:buFont typeface="Arial" charset="0"/>
              <a:buAutoNum type="arabicPeriod"/>
            </a:pPr>
            <a:r>
              <a:rPr lang="en-US" altLang="en-US" sz="2100" b="1" dirty="0" err="1">
                <a:solidFill>
                  <a:schemeClr val="tx2"/>
                </a:solidFill>
                <a:latin typeface="+mj-lt"/>
              </a:rPr>
              <a:t>Expansins</a:t>
            </a:r>
            <a:r>
              <a:rPr lang="en-US" altLang="en-US" sz="2100" b="1" dirty="0">
                <a:solidFill>
                  <a:schemeClr val="tx2"/>
                </a:solidFill>
                <a:latin typeface="+mj-lt"/>
              </a:rPr>
              <a:t> and/or cell </a:t>
            </a:r>
            <a:r>
              <a:rPr lang="en-US" altLang="en-US" sz="2100" b="1" dirty="0" smtClean="0">
                <a:solidFill>
                  <a:schemeClr val="tx2"/>
                </a:solidFill>
                <a:latin typeface="+mj-lt"/>
              </a:rPr>
              <a:t>wall</a:t>
            </a:r>
            <a:r>
              <a:rPr lang="en-US" sz="2100" b="1" dirty="0">
                <a:solidFill>
                  <a:schemeClr val="tx2"/>
                </a:solidFill>
                <a:latin typeface="+mj-lt"/>
              </a:rPr>
              <a:t>–</a:t>
            </a:r>
            <a:r>
              <a:rPr lang="en-US" altLang="en-US" sz="2100" b="1" dirty="0" smtClean="0">
                <a:solidFill>
                  <a:schemeClr val="tx2"/>
                </a:solidFill>
                <a:latin typeface="+mj-lt"/>
              </a:rPr>
              <a:t>loosening </a:t>
            </a:r>
            <a:r>
              <a:rPr lang="en-US" altLang="en-US" sz="2100" b="1" dirty="0">
                <a:solidFill>
                  <a:schemeClr val="tx2"/>
                </a:solidFill>
                <a:latin typeface="+mj-lt"/>
              </a:rPr>
              <a:t>enzymes are homogeneously distributed outside of the plasma membrane.</a:t>
            </a:r>
          </a:p>
          <a:p>
            <a:pPr marL="457200" indent="-457200">
              <a:buFont typeface="Arial" charset="0"/>
              <a:buAutoNum type="arabicPeriod"/>
            </a:pPr>
            <a:r>
              <a:rPr lang="en-US" altLang="en-US" sz="2100" b="1" dirty="0" err="1">
                <a:solidFill>
                  <a:schemeClr val="tx2"/>
                </a:solidFill>
                <a:latin typeface="+mj-lt"/>
              </a:rPr>
              <a:t>Expansins</a:t>
            </a:r>
            <a:r>
              <a:rPr lang="en-US" altLang="en-US" sz="2100" b="1" dirty="0">
                <a:solidFill>
                  <a:schemeClr val="tx2"/>
                </a:solidFill>
                <a:latin typeface="+mj-lt"/>
              </a:rPr>
              <a:t> and/or cell </a:t>
            </a:r>
            <a:r>
              <a:rPr lang="en-US" altLang="en-US" sz="2100" b="1" dirty="0" smtClean="0">
                <a:solidFill>
                  <a:schemeClr val="tx2"/>
                </a:solidFill>
                <a:latin typeface="+mj-lt"/>
              </a:rPr>
              <a:t>wall</a:t>
            </a:r>
            <a:r>
              <a:rPr lang="en-US" sz="2100" b="1" dirty="0">
                <a:solidFill>
                  <a:schemeClr val="tx2"/>
                </a:solidFill>
                <a:latin typeface="+mj-lt"/>
              </a:rPr>
              <a:t>–</a:t>
            </a:r>
            <a:r>
              <a:rPr lang="en-US" altLang="en-US" sz="2100" b="1" dirty="0" smtClean="0">
                <a:solidFill>
                  <a:schemeClr val="tx2"/>
                </a:solidFill>
                <a:latin typeface="+mj-lt"/>
              </a:rPr>
              <a:t>loosening </a:t>
            </a:r>
            <a:r>
              <a:rPr lang="en-US" altLang="en-US" sz="2100" b="1" dirty="0">
                <a:solidFill>
                  <a:schemeClr val="tx2"/>
                </a:solidFill>
                <a:latin typeface="+mj-lt"/>
              </a:rPr>
              <a:t>enzymes are limited to the exterior of the cell on the side that is perpendicular to the axis of elongation.</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b="3652"/>
          <a:stretch/>
        </p:blipFill>
        <p:spPr>
          <a:xfrm>
            <a:off x="2661005" y="3517040"/>
            <a:ext cx="5938465" cy="2897535"/>
          </a:xfrm>
          <a:prstGeom prst="rect">
            <a:avLst/>
          </a:prstGeom>
        </p:spPr>
      </p:pic>
    </p:spTree>
    <p:extLst>
      <p:ext uri="{BB962C8B-B14F-4D97-AF65-F5344CB8AC3E}">
        <p14:creationId xmlns:p14="http://schemas.microsoft.com/office/powerpoint/2010/main" val="1332765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Plant hormones are essential in plant growth and development. Almost each hormone has _____ effect(s) depending on </a:t>
            </a:r>
            <a:r>
              <a:rPr lang="en-US" altLang="en-US" dirty="0"/>
              <a:t>_____.</a:t>
            </a:r>
            <a:endParaRPr lang="en-US" altLang="en-US" dirty="0" smtClean="0"/>
          </a:p>
        </p:txBody>
      </p:sp>
      <p:sp>
        <p:nvSpPr>
          <p:cNvPr id="8195" name="Content Placeholder 2"/>
          <p:cNvSpPr>
            <a:spLocks noGrp="1"/>
          </p:cNvSpPr>
          <p:nvPr>
            <p:ph idx="1"/>
          </p:nvPr>
        </p:nvSpPr>
        <p:spPr/>
        <p:txBody>
          <a:bodyPr/>
          <a:lstStyle/>
          <a:p>
            <a:r>
              <a:rPr lang="en-US" altLang="en-US" dirty="0" smtClean="0"/>
              <a:t>a single; the site of action and its concentration</a:t>
            </a:r>
          </a:p>
          <a:p>
            <a:r>
              <a:rPr lang="en-US" altLang="en-US" dirty="0" smtClean="0"/>
              <a:t>a single; the growth and development</a:t>
            </a:r>
          </a:p>
          <a:p>
            <a:r>
              <a:rPr lang="en-US" altLang="en-US" dirty="0" smtClean="0"/>
              <a:t>multiple; the site of action and the growth and development</a:t>
            </a:r>
          </a:p>
          <a:p>
            <a:r>
              <a:rPr lang="en-US" altLang="en-US" dirty="0" smtClean="0"/>
              <a:t>multiple; the site of action, its concentration, and the plant growth and development</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918479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Plant hormones are essential in plant growth and development. Almost each hormone has </a:t>
            </a:r>
            <a:r>
              <a:rPr lang="en-US" altLang="en-US" dirty="0"/>
              <a:t>_____ </a:t>
            </a:r>
            <a:r>
              <a:rPr lang="en-US" altLang="en-US" dirty="0" smtClean="0"/>
              <a:t>effect(s) depending on </a:t>
            </a:r>
            <a:r>
              <a:rPr lang="en-US" altLang="en-US" dirty="0"/>
              <a:t>_____.</a:t>
            </a:r>
            <a:endParaRPr lang="en-US" altLang="en-US" dirty="0" smtClean="0"/>
          </a:p>
        </p:txBody>
      </p:sp>
      <p:sp>
        <p:nvSpPr>
          <p:cNvPr id="8195" name="Content Placeholder 2"/>
          <p:cNvSpPr>
            <a:spLocks noGrp="1"/>
          </p:cNvSpPr>
          <p:nvPr>
            <p:ph idx="1"/>
          </p:nvPr>
        </p:nvSpPr>
        <p:spPr/>
        <p:txBody>
          <a:bodyPr/>
          <a:lstStyle/>
          <a:p>
            <a:r>
              <a:rPr lang="en-US" altLang="en-US" dirty="0" smtClean="0"/>
              <a:t>a single; the site of action and its concentration</a:t>
            </a:r>
          </a:p>
          <a:p>
            <a:r>
              <a:rPr lang="en-US" altLang="en-US" dirty="0" smtClean="0"/>
              <a:t>a single; the growth and development</a:t>
            </a:r>
          </a:p>
          <a:p>
            <a:r>
              <a:rPr lang="en-US" altLang="en-US" dirty="0" smtClean="0"/>
              <a:t>multiple; the site of action and the growth and development</a:t>
            </a:r>
          </a:p>
          <a:p>
            <a:r>
              <a:rPr lang="en-US" altLang="en-US" b="1" dirty="0" smtClean="0"/>
              <a:t>multiple; the site of action, its concentration, and the plant growth and development</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575459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Which of the following hormones is mismatched with its function?</a:t>
            </a:r>
          </a:p>
        </p:txBody>
      </p:sp>
      <p:sp>
        <p:nvSpPr>
          <p:cNvPr id="10243" name="Content Placeholder 2"/>
          <p:cNvSpPr>
            <a:spLocks noGrp="1"/>
          </p:cNvSpPr>
          <p:nvPr>
            <p:ph idx="1"/>
          </p:nvPr>
        </p:nvSpPr>
        <p:spPr/>
        <p:txBody>
          <a:bodyPr/>
          <a:lstStyle/>
          <a:p>
            <a:r>
              <a:rPr lang="en-US" altLang="en-US" dirty="0" err="1" smtClean="0"/>
              <a:t>auxin</a:t>
            </a:r>
            <a:r>
              <a:rPr lang="en-US" altLang="en-US" dirty="0" smtClean="0"/>
              <a:t>—regulates development of fruit</a:t>
            </a:r>
          </a:p>
          <a:p>
            <a:r>
              <a:rPr lang="en-US" altLang="en-US" dirty="0" smtClean="0"/>
              <a:t>gibberellins</a:t>
            </a:r>
            <a:r>
              <a:rPr lang="en-US" altLang="en-US" dirty="0"/>
              <a:t>—</a:t>
            </a:r>
            <a:r>
              <a:rPr lang="en-US" altLang="en-US" dirty="0" smtClean="0"/>
              <a:t>stimulates stem elongation</a:t>
            </a:r>
          </a:p>
          <a:p>
            <a:r>
              <a:rPr lang="en-US" altLang="en-US" dirty="0" err="1"/>
              <a:t>a</a:t>
            </a:r>
            <a:r>
              <a:rPr lang="en-US" altLang="en-US" dirty="0" err="1" smtClean="0"/>
              <a:t>bscisic</a:t>
            </a:r>
            <a:r>
              <a:rPr lang="en-US" altLang="en-US" dirty="0" smtClean="0"/>
              <a:t> acid</a:t>
            </a:r>
            <a:r>
              <a:rPr lang="en-US" altLang="en-US" dirty="0"/>
              <a:t>—</a:t>
            </a:r>
            <a:r>
              <a:rPr lang="en-US" altLang="en-US" dirty="0" smtClean="0"/>
              <a:t>regulates cell division</a:t>
            </a:r>
          </a:p>
          <a:p>
            <a:r>
              <a:rPr lang="en-US" altLang="en-US" dirty="0" smtClean="0"/>
              <a:t>ethylene</a:t>
            </a:r>
            <a:r>
              <a:rPr lang="en-US" altLang="en-US" dirty="0"/>
              <a:t>—</a:t>
            </a:r>
            <a:r>
              <a:rPr lang="en-US" altLang="en-US" dirty="0" smtClean="0"/>
              <a:t>promotes ripening of many fruits</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238325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Which of the following hormones is mismatched with its function?</a:t>
            </a:r>
          </a:p>
        </p:txBody>
      </p:sp>
      <p:sp>
        <p:nvSpPr>
          <p:cNvPr id="10243" name="Content Placeholder 2"/>
          <p:cNvSpPr>
            <a:spLocks noGrp="1"/>
          </p:cNvSpPr>
          <p:nvPr>
            <p:ph idx="1"/>
          </p:nvPr>
        </p:nvSpPr>
        <p:spPr/>
        <p:txBody>
          <a:bodyPr/>
          <a:lstStyle/>
          <a:p>
            <a:r>
              <a:rPr lang="en-US" altLang="en-US" dirty="0" err="1" smtClean="0"/>
              <a:t>auxin</a:t>
            </a:r>
            <a:r>
              <a:rPr lang="en-US" altLang="en-US" dirty="0" smtClean="0"/>
              <a:t>—regulates development of fruit</a:t>
            </a:r>
          </a:p>
          <a:p>
            <a:r>
              <a:rPr lang="en-US" altLang="en-US" dirty="0" smtClean="0"/>
              <a:t>gibberellins</a:t>
            </a:r>
            <a:r>
              <a:rPr lang="en-US" altLang="en-US" dirty="0"/>
              <a:t>—</a:t>
            </a:r>
            <a:r>
              <a:rPr lang="en-US" altLang="en-US" dirty="0" smtClean="0"/>
              <a:t>stimulates stem elongation</a:t>
            </a:r>
          </a:p>
          <a:p>
            <a:r>
              <a:rPr lang="en-US" altLang="en-US" b="1" dirty="0" err="1"/>
              <a:t>a</a:t>
            </a:r>
            <a:r>
              <a:rPr lang="en-US" altLang="en-US" b="1" dirty="0" err="1" smtClean="0"/>
              <a:t>bscisic</a:t>
            </a:r>
            <a:r>
              <a:rPr lang="en-US" altLang="en-US" b="1" dirty="0" smtClean="0"/>
              <a:t> acid</a:t>
            </a:r>
            <a:r>
              <a:rPr lang="en-US" altLang="en-US" b="1" dirty="0"/>
              <a:t>—</a:t>
            </a:r>
            <a:r>
              <a:rPr lang="en-US" altLang="en-US" b="1" dirty="0" smtClean="0"/>
              <a:t>regulates cell division</a:t>
            </a:r>
          </a:p>
          <a:p>
            <a:r>
              <a:rPr lang="en-US" altLang="en-US" dirty="0" smtClean="0"/>
              <a:t>ethylene</a:t>
            </a:r>
            <a:r>
              <a:rPr lang="en-US" altLang="en-US" dirty="0"/>
              <a:t>—</a:t>
            </a:r>
            <a:r>
              <a:rPr lang="en-US" altLang="en-US" dirty="0" smtClean="0"/>
              <a:t>promotes ripening of many fruits</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1095116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GAMESHOW" val="False"/>
  <p:tag name="PPTVERSION" val="XP"/>
</p:tagLst>
</file>

<file path=ppt/theme/theme1.xml><?xml version="1.0" encoding="utf-8"?>
<a:theme xmlns:a="http://schemas.openxmlformats.org/drawingml/2006/main" name="BIF2e_Clicker_Template">
  <a:themeElements>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fontScheme name="Custom 2">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1_CC4eActiveLectureQuestio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C4eActiveLectureQuestio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C4eActiveLectureQuestio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C4eActiveLectureQuestio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C4eActiveLectureQuestio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C4eActiveLectureQuestion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C4eActiveLectureQuestio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C4eActiveLectureQuestio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C4eActiveLectureQuestio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C4eActiveLectureQuestio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C4eActiveLectureQuestio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C4eActiveLectureQuestions 13">
        <a:dk1>
          <a:srgbClr val="000000"/>
        </a:dk1>
        <a:lt1>
          <a:srgbClr val="FFFFFF"/>
        </a:lt1>
        <a:dk2>
          <a:srgbClr val="005472"/>
        </a:dk2>
        <a:lt2>
          <a:srgbClr val="00000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4">
        <a:dk1>
          <a:srgbClr val="000000"/>
        </a:dk1>
        <a:lt1>
          <a:srgbClr val="FFFFFF"/>
        </a:lt1>
        <a:dk2>
          <a:srgbClr val="333399"/>
        </a:dk2>
        <a:lt2>
          <a:srgbClr val="000000"/>
        </a:lt2>
        <a:accent1>
          <a:srgbClr val="B7DAB8"/>
        </a:accent1>
        <a:accent2>
          <a:srgbClr val="005472"/>
        </a:accent2>
        <a:accent3>
          <a:srgbClr val="FFFFFF"/>
        </a:accent3>
        <a:accent4>
          <a:srgbClr val="000000"/>
        </a:accent4>
        <a:accent5>
          <a:srgbClr val="D8EAD8"/>
        </a:accent5>
        <a:accent6>
          <a:srgbClr val="004B6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IF2e_Clicker_Template" id="{E27C271B-F905-4E53-9637-7F905E2639B8}" vid="{9B04F184-6B16-4A18-A4BB-2C00D305D9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BIF2e_Clicker_Template</Template>
  <TotalTime>14113</TotalTime>
  <Words>2431</Words>
  <Application>Microsoft Office PowerPoint</Application>
  <PresentationFormat>On-screen Show (4:3)</PresentationFormat>
  <Paragraphs>336</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ＭＳ Ｐゴシック</vt:lpstr>
      <vt:lpstr>Arial</vt:lpstr>
      <vt:lpstr>Symbol</vt:lpstr>
      <vt:lpstr>Times New Roman</vt:lpstr>
      <vt:lpstr>Wingdings</vt:lpstr>
      <vt:lpstr>BIF2e_Clicker_Template</vt:lpstr>
      <vt:lpstr>PowerPoint Presentation</vt:lpstr>
      <vt:lpstr>According to the acid growth hypothesis, what is the correct sequence in which the following events occur, leading to auxin-induced cell elongation? </vt:lpstr>
      <vt:lpstr>According to the acid growth hypothesis, what is the correct sequence in which the following events occur, leading to auxin-induced cell elongation? </vt:lpstr>
      <vt:lpstr>Which of these could explain the auxin-induced cell elongation, as pictured in the figure? (NOTE: The cell does NOT increase in size in all dimensions.)</vt:lpstr>
      <vt:lpstr>Which of these could explain the auxin-induced cell elongation, as pictured in the figure? (NOTE: The cell does NOT increase in size in all dimensions.)</vt:lpstr>
      <vt:lpstr>Plant hormones are essential in plant growth and development. Almost each hormone has _____ effect(s) depending on _____.</vt:lpstr>
      <vt:lpstr>Plant hormones are essential in plant growth and development. Almost each hormone has _____ effect(s) depending on _____.</vt:lpstr>
      <vt:lpstr>Which of the following hormones is mismatched with its function?</vt:lpstr>
      <vt:lpstr>Which of the following hormones is mismatched with its function?</vt:lpstr>
      <vt:lpstr>Which of the following hormones is correctly matched with its major site of production?</vt:lpstr>
      <vt:lpstr>Which of the following hormones is correctly matched with its major site of production?</vt:lpstr>
      <vt:lpstr>Which of these is most directly involved in causing the leaves of deciduous trees to fall in autumn?</vt:lpstr>
      <vt:lpstr>Which of these is most directly involved in causing the leaves of deciduous trees to fall in autumn?</vt:lpstr>
      <vt:lpstr>A patch of soil contains ungerminated seeds. If this patch is covered by a newly laid concrete sidewalk, then which of these phenomena will the seedlings under the sidewalk exhibit if they germinate, and which hormone accounts for this phenomenon?</vt:lpstr>
      <vt:lpstr>A patch of soil contains ungerminated seeds. If this patch is covered by a newly laid concrete sidewalk, then which of these phenomena will the seedlings under the sidewalk exhibit if they germinate, and which hormone accounts for this phenomenon?</vt:lpstr>
      <vt:lpstr>The role(s) of auxin in plant development is/are _____.</vt:lpstr>
      <vt:lpstr>The role(s) of auxin in plant development is/are _____.</vt:lpstr>
      <vt:lpstr>Which of the following plant hormones has a significant impact on bolting?</vt:lpstr>
      <vt:lpstr>Which of the following plant hormones has a significant impact on bolting?</vt:lpstr>
      <vt:lpstr>Circadian rhythms, seasonal rhythms, and seedling germination are most strongly influenced by a molecular switching mechanism that involves a phytochrome sensitive to both</vt:lpstr>
      <vt:lpstr>Circadian rhythms, seasonal rhythms, and seedling germination are most strongly influenced by a molecular switching mechanism that involves a phytochrome sensitive to both</vt:lpstr>
      <vt:lpstr>Which of the following plant hormones has an effective triple response to a mechanical stress caused during seed germination?</vt:lpstr>
      <vt:lpstr>Which of the following plant hormones has an effective triple response to a mechanical stress caused during seed germination?</vt:lpstr>
      <vt:lpstr>If one experimentally wants to get a long-day (short-night) plant to flower at a time when nights are longer than the critical night length, the best way would be to interrupt their</vt:lpstr>
      <vt:lpstr>If one experimentally wants to get a long-day (short-night) plant to flower at a time when nights are longer than the critical night length, the best way would be to interrupt their</vt:lpstr>
      <vt:lpstr>The morphological adaptation of a plant for growing in the dark is referred to as etiolation. Which of the following is not a part of etiolation?</vt:lpstr>
      <vt:lpstr>The morphological adaptation of a plant for growing in the dark is referred to as etiolation. Which of the following is not a part of etiolation?</vt:lpstr>
      <vt:lpstr>In animals, signaling chemicals may move from cell to cell via gap junctions. In plants, which structures are analogous to gap junctions, and which plant hormone moves from leaves to shoot apical meristems through these structures?</vt:lpstr>
      <vt:lpstr>In animals, signaling chemicals may move from cell to cell via gap junctions. In plants, which structures are analogous to gap junctions, and which plant hormone moves from leaves to shoot apical meristems through these structures?</vt:lpstr>
      <vt:lpstr>In plants, which organelles are sensitive to gravity, and what do these organelles exhibit in a gravitational field?</vt:lpstr>
      <vt:lpstr>In plants, which organelles are sensitive to gravity, and what do these organelles exhibit in a gravitational field?</vt:lpstr>
      <vt:lpstr>In response to temperature extremes, plants may synthesize either heat-shock proteins or antifreeze proteins, proteins that help protect against which dangers, respectively?</vt:lpstr>
      <vt:lpstr>In response to temperature extremes, plants may synthesize either heat-shock proteins or antifreeze proteins, proteins that help protect against which dangers, respectively?</vt:lpstr>
      <vt:lpstr>Plant cells can do all of the following in response to attack by an avirulent pathogen except </vt:lpstr>
      <vt:lpstr>Plant cells can do all of the following in response to attack by an avirulent pathogen except </vt:lpstr>
      <vt:lpstr>Which color of light inhibits the seed germination of a lettuce plant?</vt:lpstr>
      <vt:lpstr>Which color of light inhibits the seed germination of a lettuce plant?</vt:lpstr>
      <vt:lpstr>What is the correct sequence in which these events in systemic acquired resistance occur?</vt:lpstr>
      <vt:lpstr>What is the correct sequence in which these events in systemic acquired resistance occur?</vt:lpstr>
    </vt:vector>
  </TitlesOfParts>
  <Manager/>
  <Company>Pearson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Christopher Delgado</dc:creator>
  <cp:keywords/>
  <dc:description/>
  <cp:lastModifiedBy>Jennifer Hastings</cp:lastModifiedBy>
  <cp:revision>704</cp:revision>
  <cp:lastPrinted>2005-03-24T12:52:04Z</cp:lastPrinted>
  <dcterms:created xsi:type="dcterms:W3CDTF">2010-10-31T21:38:30Z</dcterms:created>
  <dcterms:modified xsi:type="dcterms:W3CDTF">2015-11-12T19:57:56Z</dcterms:modified>
  <cp:category/>
</cp:coreProperties>
</file>