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8" r:id="rId1"/>
  </p:sldMasterIdLst>
  <p:notesMasterIdLst>
    <p:notesMasterId r:id="rId35"/>
  </p:notesMasterIdLst>
  <p:handoutMasterIdLst>
    <p:handoutMasterId r:id="rId36"/>
  </p:handoutMasterIdLst>
  <p:sldIdLst>
    <p:sldId id="359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  <p:sldId id="380" r:id="rId23"/>
    <p:sldId id="381" r:id="rId24"/>
    <p:sldId id="382" r:id="rId25"/>
    <p:sldId id="383" r:id="rId26"/>
    <p:sldId id="384" r:id="rId27"/>
    <p:sldId id="385" r:id="rId28"/>
    <p:sldId id="386" r:id="rId29"/>
    <p:sldId id="387" r:id="rId30"/>
    <p:sldId id="388" r:id="rId31"/>
    <p:sldId id="389" r:id="rId32"/>
    <p:sldId id="390" r:id="rId33"/>
    <p:sldId id="391" r:id="rId34"/>
  </p:sldIdLst>
  <p:sldSz cx="9144000" cy="6858000" type="screen4x3"/>
  <p:notesSz cx="6858000" cy="9144000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5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 Chisnell" initials="AC" lastIdx="1" clrIdx="0">
    <p:extLst>
      <p:ext uri="{19B8F6BF-5375-455C-9EA6-DF929625EA0E}">
        <p15:presenceInfo xmlns:p15="http://schemas.microsoft.com/office/powerpoint/2012/main" userId="S-1-5-21-70022950-1981359576-782984527-11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209"/>
    <a:srgbClr val="990066"/>
    <a:srgbClr val="0051A2"/>
    <a:srgbClr val="9D0016"/>
    <a:srgbClr val="F9E33B"/>
    <a:srgbClr val="ABA49A"/>
    <a:srgbClr val="F6C932"/>
    <a:srgbClr val="474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0" autoAdjust="0"/>
    <p:restoredTop sz="86187" autoAdjust="0"/>
  </p:normalViewPr>
  <p:slideViewPr>
    <p:cSldViewPr snapToGrid="0">
      <p:cViewPr varScale="1">
        <p:scale>
          <a:sx n="93" d="100"/>
          <a:sy n="93" d="100"/>
        </p:scale>
        <p:origin x="40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1806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250F4C01-04A6-4224-BA79-280EE4A08F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255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8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8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F41C6CE0-6459-4002-B0FC-B0226444FE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571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C6CE0-6459-4002-B0FC-B0226444FE77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583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4363CD97-39ED-45A2-B433-942B122A6FAE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10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D.</a:t>
            </a:r>
          </a:p>
        </p:txBody>
      </p:sp>
    </p:spTree>
    <p:extLst>
      <p:ext uri="{BB962C8B-B14F-4D97-AF65-F5344CB8AC3E}">
        <p14:creationId xmlns:p14="http://schemas.microsoft.com/office/powerpoint/2010/main" val="2308515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796ECEA-BB8A-4729-84D0-774127C73D1C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11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1768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FB30428-8AF5-41B7-9FA7-F343E57DBA12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12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E.</a:t>
            </a:r>
          </a:p>
        </p:txBody>
      </p:sp>
    </p:spTree>
    <p:extLst>
      <p:ext uri="{BB962C8B-B14F-4D97-AF65-F5344CB8AC3E}">
        <p14:creationId xmlns:p14="http://schemas.microsoft.com/office/powerpoint/2010/main" val="3172989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0E5A1FB-C9C1-4559-8FA2-6772CCB544F4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13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3688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F5645CBE-140B-4118-AEFD-09FAF3600C8E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14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D.</a:t>
            </a:r>
          </a:p>
        </p:txBody>
      </p:sp>
    </p:spTree>
    <p:extLst>
      <p:ext uri="{BB962C8B-B14F-4D97-AF65-F5344CB8AC3E}">
        <p14:creationId xmlns:p14="http://schemas.microsoft.com/office/powerpoint/2010/main" val="20829576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B1FEB512-2884-492E-B1E4-D7AB970DEF78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15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5364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B6B13387-DB1E-4531-B503-2FF3CAE53733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16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B.</a:t>
            </a:r>
          </a:p>
        </p:txBody>
      </p:sp>
    </p:spTree>
    <p:extLst>
      <p:ext uri="{BB962C8B-B14F-4D97-AF65-F5344CB8AC3E}">
        <p14:creationId xmlns:p14="http://schemas.microsoft.com/office/powerpoint/2010/main" val="1741294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9EB20FBF-B9FE-47A3-A6C1-E4128AD18847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17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337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0CAAD895-8E9A-4028-8BC4-1542D6139AF5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18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C.</a:t>
            </a:r>
          </a:p>
        </p:txBody>
      </p:sp>
    </p:spTree>
    <p:extLst>
      <p:ext uri="{BB962C8B-B14F-4D97-AF65-F5344CB8AC3E}">
        <p14:creationId xmlns:p14="http://schemas.microsoft.com/office/powerpoint/2010/main" val="42771998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C94B739B-0589-46FA-BC32-9554F48140EF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19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4014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34F795C-2E5D-4C52-ABFF-4CBF5BE2F8D7}" type="slidenum">
              <a:rPr lang="en-US" altLang="en-US" sz="1200" smtClean="0">
                <a:latin typeface="Times New Roman" pitchFamily="84" charset="0"/>
                <a:ea typeface="ＭＳ Ｐゴシック" pitchFamily="84" charset="-128"/>
              </a:rPr>
              <a:pPr/>
              <a:t>2</a:t>
            </a:fld>
            <a:endParaRPr lang="en-US" altLang="en-US" sz="1200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A.</a:t>
            </a:r>
          </a:p>
        </p:txBody>
      </p:sp>
    </p:spTree>
    <p:extLst>
      <p:ext uri="{BB962C8B-B14F-4D97-AF65-F5344CB8AC3E}">
        <p14:creationId xmlns:p14="http://schemas.microsoft.com/office/powerpoint/2010/main" val="40364908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A. An increase in solute concentration (in this example, salt content) in a solution will have a negative effect on water potential. Hence choice A is correct.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5FC863-9DFC-487A-A61A-7E148E915B6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334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B555FB-5C8B-442F-ABAA-B604DA151F9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1678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197CCE-C98E-4023-9D1F-0F27AC0F388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692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AB0A2C-BBA5-4710-93DC-EB414A26BFE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9758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F47A35-62C7-4BC3-AC7D-68167F329E30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689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B739FD-A759-4991-B621-C15A5D94570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8843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94A033-4368-4713-BF9C-99555AD8D36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5980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A38262-953B-4536-B4A5-25D507E78760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4611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54FFCD2E-2500-4719-AF97-311E4CDC7033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28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A.</a:t>
            </a:r>
          </a:p>
        </p:txBody>
      </p:sp>
    </p:spTree>
    <p:extLst>
      <p:ext uri="{BB962C8B-B14F-4D97-AF65-F5344CB8AC3E}">
        <p14:creationId xmlns:p14="http://schemas.microsoft.com/office/powerpoint/2010/main" val="25263456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2F4A853C-BA9D-4BE3-8707-89D5DBFC19FD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29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2662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A10C344-97EA-4F19-902C-9BDC0F28B86F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3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6697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6CE3D50D-3DF3-4B23-9383-495BC16DB828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30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A.</a:t>
            </a:r>
          </a:p>
        </p:txBody>
      </p:sp>
    </p:spTree>
    <p:extLst>
      <p:ext uri="{BB962C8B-B14F-4D97-AF65-F5344CB8AC3E}">
        <p14:creationId xmlns:p14="http://schemas.microsoft.com/office/powerpoint/2010/main" val="5905196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AADB75F7-C3FC-46FF-A606-2E1737FF6F3D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31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8277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B3A48ACC-0340-4D49-AFB6-3438C1AAF1E0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32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B.</a:t>
            </a:r>
          </a:p>
        </p:txBody>
      </p:sp>
    </p:spTree>
    <p:extLst>
      <p:ext uri="{BB962C8B-B14F-4D97-AF65-F5344CB8AC3E}">
        <p14:creationId xmlns:p14="http://schemas.microsoft.com/office/powerpoint/2010/main" val="22001877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080FBF5-DC04-450D-B9DB-5CEA04F63972}" type="slidenum">
              <a:rPr lang="en-US" altLang="en-US" sz="1200">
                <a:latin typeface="Times New Roman" pitchFamily="84" charset="0"/>
                <a:ea typeface="ＭＳ Ｐゴシック" pitchFamily="84" charset="-128"/>
              </a:rPr>
              <a:pPr algn="r"/>
              <a:t>33</a:t>
            </a:fld>
            <a:endParaRPr lang="en-US" altLang="en-US" sz="120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0589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7E9EF7-34C8-4E60-8B3E-7AFE60AEE61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638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BEE22C-AD04-4F3D-9A8B-713004E8CEC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399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E8C4CD-D52F-4F6A-9942-3D33EE6CE56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29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D0FC18-F7DB-47C1-B10A-375C1ADEF6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881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0CE5CA-A7F7-40E0-8F9D-7A3544BDE15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192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42273F-DE68-4911-9541-A7214C4D63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44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9966"/>
          <a:stretch/>
        </p:blipFill>
        <p:spPr>
          <a:xfrm>
            <a:off x="0" y="1006891"/>
            <a:ext cx="9144000" cy="5308183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6C93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000" b="0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CAMPBELL</a:t>
            </a:r>
            <a:r>
              <a:rPr lang="en-US" sz="3200" b="1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 </a:t>
            </a:r>
            <a:r>
              <a:rPr lang="en-US" sz="34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84" charset="0"/>
                <a:cs typeface="Times New Roman" pitchFamily="84" charset="0"/>
              </a:rPr>
              <a:t>BIOLOGY IN FOCUS</a:t>
            </a:r>
            <a:endParaRPr lang="en-US" sz="1200" b="0" dirty="0" smtClean="0">
              <a:solidFill>
                <a:schemeClr val="tx2">
                  <a:lumMod val="40000"/>
                  <a:lumOff val="60000"/>
                </a:schemeClr>
              </a:solidFill>
              <a:latin typeface="Times New Roman" pitchFamily="84" charset="0"/>
              <a:cs typeface="Times New Roman" pitchFamily="8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0" y="6315075"/>
            <a:ext cx="9144000" cy="5397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900" dirty="0" smtClean="0">
                <a:solidFill>
                  <a:schemeClr val="bg1"/>
                </a:solidFill>
              </a:rPr>
              <a:t>     © 2016 Pearson Education, Inc.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0" y="614363"/>
            <a:ext cx="9144000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1600" cap="all" baseline="0" dirty="0" err="1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Urry</a:t>
            </a:r>
            <a:r>
              <a:rPr lang="en-US" sz="1600" cap="all" baseline="0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  •  Cain  •  Wasserman  •  </a:t>
            </a:r>
            <a:r>
              <a:rPr lang="en-US" sz="1600" cap="all" baseline="0" dirty="0" err="1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Minorsky</a:t>
            </a:r>
            <a:r>
              <a:rPr lang="en-US" sz="1600" cap="all" baseline="0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   •  Reece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49047" y="5146766"/>
            <a:ext cx="5381625" cy="1093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prepared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</a:p>
          <a:p>
            <a:pPr algn="l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Douglas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Darnowski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Indiana University Southeast</a:t>
            </a:r>
          </a:p>
          <a:p>
            <a:pPr algn="l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Langeland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Kalamazoo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College</a:t>
            </a:r>
          </a:p>
          <a:p>
            <a:pPr algn="l">
              <a:defRPr/>
            </a:pPr>
            <a:r>
              <a:rPr lang="en-US" sz="1400" b="1" baseline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Murty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S. </a:t>
            </a:r>
            <a:r>
              <a:rPr lang="en-US" sz="1400" b="1" baseline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Kambhampati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Southern University at New Orleans</a:t>
            </a:r>
          </a:p>
          <a:p>
            <a:pPr algn="l">
              <a:defRPr/>
            </a:pP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Roberta </a:t>
            </a:r>
            <a:r>
              <a:rPr lang="en-US" sz="1400" b="1" baseline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Batorsky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Temple University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3250" y="6400284"/>
            <a:ext cx="210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rPr>
              <a:t>SECOND EDITION</a:t>
            </a:r>
            <a:endParaRPr lang="en-US" sz="1800" dirty="0">
              <a:solidFill>
                <a:schemeClr val="tx2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40408" y="3117669"/>
            <a:ext cx="4310062" cy="1732913"/>
          </a:xfrm>
        </p:spPr>
        <p:txBody>
          <a:bodyPr/>
          <a:lstStyle>
            <a:lvl1pPr marL="57150" indent="0">
              <a:buNone/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 marL="458787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2pPr>
            <a:lvl3pPr marL="917575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3pPr>
            <a:lvl4pPr marL="1366837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4pPr>
            <a:lvl5pPr marL="1824037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296863" y="1219200"/>
            <a:ext cx="3517491" cy="2201863"/>
          </a:xfrm>
        </p:spPr>
        <p:txBody>
          <a:bodyPr/>
          <a:lstStyle>
            <a:lvl1pPr marL="57150" indent="0">
              <a:buNone/>
              <a:defRPr sz="1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56503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and 2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4245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82563"/>
            <a:ext cx="8775700" cy="12021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63" y="1550126"/>
            <a:ext cx="8775700" cy="4803049"/>
          </a:xfrm>
        </p:spPr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95745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82563"/>
            <a:ext cx="8775700" cy="1593986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63" y="1915886"/>
            <a:ext cx="8775700" cy="4437289"/>
          </a:xfrm>
        </p:spPr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7516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82562"/>
            <a:ext cx="8775700" cy="1985871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63" y="2307771"/>
            <a:ext cx="8775700" cy="4045404"/>
          </a:xfrm>
        </p:spPr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4193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7049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0649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82563"/>
            <a:ext cx="8775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463" y="1123950"/>
            <a:ext cx="877570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13716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9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3" r:id="rId3"/>
    <p:sldLayoutId id="2147483704" r:id="rId4"/>
    <p:sldLayoutId id="2147483705" r:id="rId5"/>
    <p:sldLayoutId id="2147483701" r:id="rId6"/>
    <p:sldLayoutId id="2147483702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marL="0" indent="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2pPr>
      <a:lvl3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3pPr>
      <a:lvl4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4pPr>
      <a:lvl5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5pPr>
      <a:lvl6pPr marL="9080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6pPr>
      <a:lvl7pPr marL="13652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7pPr>
      <a:lvl8pPr marL="18224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8pPr>
      <a:lvl9pPr marL="22796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9pPr>
    </p:titleStyle>
    <p:bodyStyle>
      <a:lvl1pPr marL="400050" indent="-342900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Arial" charset="0"/>
          <a:ea typeface="+mn-ea"/>
          <a:cs typeface="+mn-cs"/>
        </a:defRPr>
      </a:lvl1pPr>
      <a:lvl2pPr marL="800100" indent="-341313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Arial" charset="0"/>
          <a:ea typeface="+mn-ea"/>
          <a:cs typeface="+mn-cs"/>
        </a:defRPr>
      </a:lvl2pPr>
      <a:lvl3pPr marL="1257300" indent="-339725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charset="0"/>
          <a:ea typeface="+mn-ea"/>
          <a:cs typeface="+mn-cs"/>
        </a:defRPr>
      </a:lvl3pPr>
      <a:lvl4pPr marL="1714500" indent="-347663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tabLst/>
        <a:defRPr sz="2200">
          <a:solidFill>
            <a:schemeClr val="tx1"/>
          </a:solidFill>
          <a:latin typeface="Arial" charset="0"/>
          <a:ea typeface="+mn-ea"/>
          <a:cs typeface="+mn-cs"/>
        </a:defRPr>
      </a:lvl4pPr>
      <a:lvl5pPr marL="2171700" indent="-347663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  <a:ea typeface="+mn-ea"/>
          <a:cs typeface="+mn-cs"/>
        </a:defRPr>
      </a:lvl5pPr>
      <a:lvl6pPr marL="33162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37734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42306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46878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40408" y="3117669"/>
            <a:ext cx="6874584" cy="2030528"/>
          </a:xfrm>
        </p:spPr>
        <p:txBody>
          <a:bodyPr/>
          <a:lstStyle/>
          <a:p>
            <a:r>
              <a:rPr lang="en-US" altLang="en-US" dirty="0"/>
              <a:t>Resource </a:t>
            </a:r>
            <a:r>
              <a:rPr lang="en-US" altLang="en-US" dirty="0" smtClean="0"/>
              <a:t>Acquisition</a:t>
            </a:r>
            <a:r>
              <a:rPr lang="en-US" altLang="en-US" dirty="0"/>
              <a:t>, </a:t>
            </a:r>
            <a:br>
              <a:rPr lang="en-US" altLang="en-US" dirty="0"/>
            </a:br>
            <a:r>
              <a:rPr lang="en-US" altLang="en-US" dirty="0"/>
              <a:t>Nutrition, and Transport in Vascular Plants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04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difference between macronutrients and micronutrients is that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molecules of macronutrients are larger than those of micronutrients.</a:t>
            </a:r>
          </a:p>
          <a:p>
            <a:r>
              <a:rPr lang="en-US" altLang="en-US" smtClean="0"/>
              <a:t>macronutrients are essential for physiological function of plants, while micronutrients amplify plant growth if they are available.</a:t>
            </a:r>
          </a:p>
          <a:p>
            <a:r>
              <a:rPr lang="en-US" altLang="en-US" smtClean="0"/>
              <a:t>macronutrients are needed for growth, while micronutrients are needed only for reproduction.</a:t>
            </a:r>
          </a:p>
          <a:p>
            <a:r>
              <a:rPr lang="en-US" altLang="en-US" smtClean="0"/>
              <a:t>macronutrients are required by plants in larger </a:t>
            </a:r>
            <a:br>
              <a:rPr lang="en-US" altLang="en-US" smtClean="0"/>
            </a:br>
            <a:r>
              <a:rPr lang="en-US" altLang="en-US" smtClean="0"/>
              <a:t>quantities than are micronutrients.</a:t>
            </a:r>
          </a:p>
          <a:p>
            <a:r>
              <a:rPr lang="en-US" altLang="en-US" smtClean="0"/>
              <a:t>the molecules of macronutrients move through the symplast, and micronutrients can move through either the symplast or the apoplast.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6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difference between macronutrients and micronutrients is that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molecules of macronutrients are larger than those of micronutrients.</a:t>
            </a:r>
          </a:p>
          <a:p>
            <a:r>
              <a:rPr lang="en-US" altLang="en-US" dirty="0" smtClean="0"/>
              <a:t>macronutrients are essential for physiological function of plants, while micronutrients amplify plant growth if they are available.</a:t>
            </a:r>
          </a:p>
          <a:p>
            <a:r>
              <a:rPr lang="en-US" altLang="en-US" dirty="0" smtClean="0"/>
              <a:t>macronutrients are needed for growth, while micronutrients are needed only for reproduction.</a:t>
            </a:r>
          </a:p>
          <a:p>
            <a:r>
              <a:rPr lang="en-US" altLang="en-US" b="1" smtClean="0"/>
              <a:t>macronutrients </a:t>
            </a:r>
            <a:r>
              <a:rPr lang="en-US" altLang="en-US" b="1" dirty="0" smtClean="0"/>
              <a:t>are required by plants in larger quantities than are micronutrients.</a:t>
            </a:r>
          </a:p>
          <a:p>
            <a:r>
              <a:rPr lang="en-US" altLang="en-US" smtClean="0"/>
              <a:t>the </a:t>
            </a:r>
            <a:r>
              <a:rPr lang="en-US" altLang="en-US" dirty="0" smtClean="0"/>
              <a:t>molecules of macronutrients move through the </a:t>
            </a:r>
            <a:r>
              <a:rPr lang="en-US" altLang="en-US" dirty="0" err="1" smtClean="0"/>
              <a:t>symplast</a:t>
            </a:r>
            <a:r>
              <a:rPr lang="en-US" altLang="en-US" dirty="0" smtClean="0"/>
              <a:t>, and micronutrients can move through either the </a:t>
            </a:r>
            <a:r>
              <a:rPr lang="en-US" altLang="en-US" dirty="0" err="1" smtClean="0"/>
              <a:t>symplast</a:t>
            </a:r>
            <a:r>
              <a:rPr lang="en-US" altLang="en-US" dirty="0" smtClean="0"/>
              <a:t> or the </a:t>
            </a:r>
            <a:r>
              <a:rPr lang="en-US" altLang="en-US" dirty="0" err="1" smtClean="0"/>
              <a:t>apoplast</a:t>
            </a:r>
            <a:r>
              <a:rPr lang="en-US" altLang="en-US" dirty="0" smtClean="0"/>
              <a:t>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4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Legumes (such as soybeans) commonly obtain their nitrogen through a mutualistic association with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nitrifying bacteria, which oxidize ammonium to nitrite.</a:t>
            </a:r>
          </a:p>
          <a:p>
            <a:r>
              <a:rPr lang="en-US" altLang="en-US" dirty="0" err="1" smtClean="0"/>
              <a:t>ammonifying</a:t>
            </a:r>
            <a:r>
              <a:rPr lang="en-US" altLang="en-US" dirty="0" smtClean="0"/>
              <a:t> bacteria, which convert organic nitrogen to ammonium.</a:t>
            </a:r>
          </a:p>
          <a:p>
            <a:r>
              <a:rPr lang="en-US" altLang="en-US" dirty="0" smtClean="0"/>
              <a:t>denitrifying bacteria, which convert organic nitrite to ammonium. </a:t>
            </a:r>
          </a:p>
          <a:p>
            <a:r>
              <a:rPr lang="en-US" altLang="en-US" dirty="0" smtClean="0"/>
              <a:t>nitrifying bacteria, which extract nitrogen from decomposing animals.</a:t>
            </a:r>
          </a:p>
          <a:p>
            <a:r>
              <a:rPr lang="en-US" altLang="en-US" dirty="0" smtClean="0"/>
              <a:t>nitrogen-fixing bacteria, which convert gaseous nitrogen to ammonium.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45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Legumes (such as soybeans) commonly obtain their nitrogen through a mutualistic association with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nitrifying bacteria, which oxidize ammonium to nitrite.</a:t>
            </a:r>
          </a:p>
          <a:p>
            <a:r>
              <a:rPr lang="en-US" altLang="en-US" dirty="0" err="1" smtClean="0"/>
              <a:t>ammonifying</a:t>
            </a:r>
            <a:r>
              <a:rPr lang="en-US" altLang="en-US" dirty="0" smtClean="0"/>
              <a:t> bacteria, which convert organic nitrogen to ammonium.</a:t>
            </a:r>
          </a:p>
          <a:p>
            <a:r>
              <a:rPr lang="en-US" altLang="en-US" dirty="0" smtClean="0"/>
              <a:t>denitrifying bacteria, which convert organic nitrite to ammonium. </a:t>
            </a:r>
          </a:p>
          <a:p>
            <a:r>
              <a:rPr lang="en-US" altLang="en-US" dirty="0" smtClean="0"/>
              <a:t>nitrifying bacteria, which extract nitrogen from decomposing animals.</a:t>
            </a:r>
          </a:p>
          <a:p>
            <a:r>
              <a:rPr lang="en-US" altLang="en-US" b="1" smtClean="0"/>
              <a:t>nitrogen-fixing </a:t>
            </a:r>
            <a:r>
              <a:rPr lang="en-US" altLang="en-US" b="1" dirty="0" smtClean="0"/>
              <a:t>bacteria, which convert gaseous nitrogen to </a:t>
            </a:r>
            <a:r>
              <a:rPr lang="en-US" altLang="en-US" b="1" smtClean="0"/>
              <a:t>ammonium.</a:t>
            </a:r>
            <a:endParaRPr lang="en-US" altLang="en-US" b="1" dirty="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About ____% of a plant’s water escapes through the stomata, although the stomata account for just ____% of the external leaf surface.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75; 10</a:t>
            </a:r>
          </a:p>
          <a:p>
            <a:r>
              <a:rPr lang="en-US" altLang="en-US" smtClean="0"/>
              <a:t>75; 1–2</a:t>
            </a:r>
          </a:p>
          <a:p>
            <a:r>
              <a:rPr lang="en-US" altLang="en-US" smtClean="0"/>
              <a:t>95; 10</a:t>
            </a:r>
          </a:p>
          <a:p>
            <a:r>
              <a:rPr lang="en-US" altLang="en-US" smtClean="0"/>
              <a:t>95; 1–2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5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About ____% of a plant’s water escapes through the stomata, although the stomata account for just ____% of the external leaf surface.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75; 10</a:t>
            </a:r>
          </a:p>
          <a:p>
            <a:r>
              <a:rPr lang="en-US" altLang="en-US" dirty="0" smtClean="0"/>
              <a:t>75; 1–2</a:t>
            </a:r>
          </a:p>
          <a:p>
            <a:r>
              <a:rPr lang="en-US" altLang="en-US" dirty="0" smtClean="0"/>
              <a:t>95; 10</a:t>
            </a:r>
          </a:p>
          <a:p>
            <a:r>
              <a:rPr lang="en-US" altLang="en-US" b="1" smtClean="0"/>
              <a:t>95; 1–2</a:t>
            </a:r>
            <a:endParaRPr lang="en-US" altLang="en-US" b="1" dirty="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1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statement most accurately reflects the interaction between plants and the soil in the </a:t>
            </a:r>
            <a:r>
              <a:rPr lang="en-US" altLang="en-US" dirty="0" err="1" smtClean="0"/>
              <a:t>rhizosphere</a:t>
            </a:r>
            <a:r>
              <a:rPr lang="en-US" altLang="en-US" dirty="0" smtClean="0"/>
              <a:t> in which they grow?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Plants passively take up nitrogen from the soil with their roots, interacting little with the </a:t>
            </a:r>
            <a:r>
              <a:rPr lang="en-US" altLang="en-US" dirty="0" err="1" smtClean="0"/>
              <a:t>rhizosphere</a:t>
            </a:r>
            <a:r>
              <a:rPr lang="en-US" altLang="en-US" dirty="0" smtClean="0"/>
              <a:t>. </a:t>
            </a:r>
          </a:p>
          <a:p>
            <a:r>
              <a:rPr lang="en-US" altLang="en-US" dirty="0" smtClean="0"/>
              <a:t>Plants obtain nitrogen through a two-way interaction assisted by metabolism of </a:t>
            </a:r>
            <a:r>
              <a:rPr lang="en-US" altLang="en-US" dirty="0" err="1" smtClean="0"/>
              <a:t>rhizosphere</a:t>
            </a:r>
            <a:r>
              <a:rPr lang="en-US" altLang="en-US" dirty="0" smtClean="0"/>
              <a:t> bacteria to render nitrogen to usable forms, while plants lose carbon to the bacteria.</a:t>
            </a:r>
          </a:p>
          <a:p>
            <a:r>
              <a:rPr lang="en-US" altLang="en-US" dirty="0" smtClean="0"/>
              <a:t>Plants’ ability to absorb nitrogen is compromised due to high concentrations of bacteria in the </a:t>
            </a:r>
            <a:r>
              <a:rPr lang="en-US" altLang="en-US" dirty="0" err="1" smtClean="0"/>
              <a:t>rhizosphere</a:t>
            </a:r>
            <a:r>
              <a:rPr lang="en-US" altLang="en-US" dirty="0" smtClean="0"/>
              <a:t>.</a:t>
            </a:r>
          </a:p>
          <a:p>
            <a:r>
              <a:rPr lang="en-US" altLang="en-US" dirty="0" err="1" smtClean="0"/>
              <a:t>Rhizosphere</a:t>
            </a:r>
            <a:r>
              <a:rPr lang="en-US" altLang="en-US" dirty="0" smtClean="0"/>
              <a:t> bacteria form chains of cells that penetrate the plant root and facilitate plant nitrogen absorption through capillary action. 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93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statement most accurately reflects the interaction between plants and the soil in the rhizosphere in which they grow?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Plants passively take up nitrogen from the soil with their roots, interacting little with the </a:t>
            </a:r>
            <a:r>
              <a:rPr lang="en-US" altLang="en-US" dirty="0" err="1" smtClean="0"/>
              <a:t>rhizosphere</a:t>
            </a:r>
            <a:r>
              <a:rPr lang="en-US" altLang="en-US" dirty="0" smtClean="0"/>
              <a:t>. </a:t>
            </a:r>
          </a:p>
          <a:p>
            <a:r>
              <a:rPr lang="en-US" altLang="en-US" b="1" dirty="0" smtClean="0"/>
              <a:t>Plants obtain nitrogen through a two-way interaction assisted by metabolism of </a:t>
            </a:r>
            <a:r>
              <a:rPr lang="en-US" altLang="en-US" b="1" dirty="0" err="1" smtClean="0"/>
              <a:t>rhizosphere</a:t>
            </a:r>
            <a:r>
              <a:rPr lang="en-US" altLang="en-US" b="1" dirty="0" smtClean="0"/>
              <a:t> bacteria to render nitrogen to usable forms, while plants lose carbon to the bacteria.</a:t>
            </a:r>
          </a:p>
          <a:p>
            <a:r>
              <a:rPr lang="en-US" altLang="en-US" dirty="0" smtClean="0"/>
              <a:t>Plants’ ability to absorb nitrogen is compromised due to high concentrations of bacteria in the </a:t>
            </a:r>
            <a:r>
              <a:rPr lang="en-US" altLang="en-US" dirty="0" err="1" smtClean="0"/>
              <a:t>rhizosphere</a:t>
            </a:r>
            <a:r>
              <a:rPr lang="en-US" altLang="en-US" dirty="0" smtClean="0"/>
              <a:t>.</a:t>
            </a:r>
          </a:p>
          <a:p>
            <a:r>
              <a:rPr lang="en-US" altLang="en-US" dirty="0" err="1" smtClean="0"/>
              <a:t>Rhizosphere</a:t>
            </a:r>
            <a:r>
              <a:rPr lang="en-US" altLang="en-US" dirty="0" smtClean="0"/>
              <a:t> bacteria form chains of cells that penetrate the plant root and facilitate plant nitrogen absorption through capillary action. 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50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basis of transpirational pull in the xylem is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positive root pressure from differences in solute potential between soil and root.</a:t>
            </a:r>
          </a:p>
          <a:p>
            <a:r>
              <a:rPr lang="en-US" altLang="en-US" smtClean="0"/>
              <a:t>hydrostatic pressure generated by the shrinking in diameter of the trunk or stem. </a:t>
            </a:r>
          </a:p>
          <a:p>
            <a:r>
              <a:rPr lang="en-US" altLang="en-US" smtClean="0"/>
              <a:t>negative pressure at the air-water interface in the leaf.</a:t>
            </a:r>
          </a:p>
          <a:p>
            <a:r>
              <a:rPr lang="en-US" altLang="en-US" smtClean="0"/>
              <a:t>pressure created by proton pumping of stomatal guard cells. </a:t>
            </a:r>
          </a:p>
          <a:p>
            <a:r>
              <a:rPr lang="en-US" altLang="en-US" smtClean="0"/>
              <a:t>adhesion tension of water molecules to xylem cell walls.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basis of transpirational pull in the xylem 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positive root pressure from differences in solute potential between soil and root.</a:t>
            </a:r>
          </a:p>
          <a:p>
            <a:r>
              <a:rPr lang="en-US" altLang="en-US" dirty="0" smtClean="0"/>
              <a:t>hydrostatic pressure generated by the shrinking in diameter of the trunk or stem. </a:t>
            </a:r>
          </a:p>
          <a:p>
            <a:r>
              <a:rPr lang="en-US" altLang="en-US" b="1" smtClean="0"/>
              <a:t>negative </a:t>
            </a:r>
            <a:r>
              <a:rPr lang="en-US" altLang="en-US" b="1" dirty="0" smtClean="0"/>
              <a:t>pressure at the air-water interface in the leaf.</a:t>
            </a:r>
          </a:p>
          <a:p>
            <a:r>
              <a:rPr lang="en-US" altLang="en-US" smtClean="0"/>
              <a:t>pressure </a:t>
            </a:r>
            <a:r>
              <a:rPr lang="en-US" altLang="en-US" dirty="0" smtClean="0"/>
              <a:t>created by proton pumping of </a:t>
            </a:r>
            <a:r>
              <a:rPr lang="en-US" altLang="en-US" dirty="0" err="1" smtClean="0"/>
              <a:t>stomatal</a:t>
            </a:r>
            <a:r>
              <a:rPr lang="en-US" altLang="en-US" dirty="0" smtClean="0"/>
              <a:t> guard cells. </a:t>
            </a:r>
          </a:p>
          <a:p>
            <a:r>
              <a:rPr lang="en-US" altLang="en-US" dirty="0" smtClean="0"/>
              <a:t>adhesion tension of water molecules to xylem cell walls.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1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plants’ transition to land, critical adaptations for survival that arose included all of the following </a:t>
            </a:r>
            <a:r>
              <a:rPr lang="en-US" altLang="en-US" i="1" dirty="0" smtClean="0"/>
              <a:t>except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photosynthesis.</a:t>
            </a:r>
          </a:p>
          <a:p>
            <a:r>
              <a:rPr lang="en-US" altLang="en-US" dirty="0" smtClean="0"/>
              <a:t>the cuticle.</a:t>
            </a:r>
          </a:p>
          <a:p>
            <a:r>
              <a:rPr lang="en-US" altLang="en-US" dirty="0" smtClean="0"/>
              <a:t>stomata.</a:t>
            </a:r>
          </a:p>
          <a:p>
            <a:r>
              <a:rPr lang="en-US" altLang="en-US" dirty="0" smtClean="0"/>
              <a:t>bulk flow.</a:t>
            </a:r>
          </a:p>
          <a:p>
            <a:r>
              <a:rPr lang="en-US" altLang="en-US" dirty="0" smtClean="0"/>
              <a:t>rhizoids.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47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of the following has the highest water potential?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pure water</a:t>
            </a:r>
          </a:p>
          <a:p>
            <a:r>
              <a:rPr lang="en-US" altLang="en-US" dirty="0" smtClean="0"/>
              <a:t>0.1% salt solution</a:t>
            </a:r>
          </a:p>
          <a:p>
            <a:r>
              <a:rPr lang="en-US" altLang="en-US" dirty="0" smtClean="0"/>
              <a:t>0.5% salt solution</a:t>
            </a:r>
          </a:p>
          <a:p>
            <a:r>
              <a:rPr lang="en-US" altLang="en-US" dirty="0" smtClean="0"/>
              <a:t>1% salt solution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8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of the following has the highest water potential?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pure water</a:t>
            </a:r>
          </a:p>
          <a:p>
            <a:r>
              <a:rPr lang="en-US" altLang="en-US" dirty="0" smtClean="0"/>
              <a:t>0.1% salt solution</a:t>
            </a:r>
          </a:p>
          <a:p>
            <a:r>
              <a:rPr lang="en-US" altLang="en-US" dirty="0" smtClean="0"/>
              <a:t>0.5% salt solution</a:t>
            </a:r>
          </a:p>
          <a:p>
            <a:r>
              <a:rPr lang="en-US" altLang="en-US" dirty="0" smtClean="0"/>
              <a:t>1% salt solution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33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of the following elements is/are the major component(s) of all organic compounds in plants?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carbon</a:t>
            </a:r>
          </a:p>
          <a:p>
            <a:r>
              <a:rPr lang="en-US" altLang="en-US" dirty="0" smtClean="0"/>
              <a:t>hydrogen</a:t>
            </a:r>
          </a:p>
          <a:p>
            <a:r>
              <a:rPr lang="en-US" altLang="en-US" dirty="0" smtClean="0"/>
              <a:t>oxygen</a:t>
            </a:r>
          </a:p>
          <a:p>
            <a:r>
              <a:rPr lang="en-US" altLang="en-US" dirty="0" smtClean="0"/>
              <a:t>sulfur</a:t>
            </a:r>
          </a:p>
          <a:p>
            <a:r>
              <a:rPr lang="en-US" altLang="en-US" dirty="0" smtClean="0"/>
              <a:t>A, B, and 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6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Which of the following elements </a:t>
            </a:r>
            <a:r>
              <a:rPr lang="en-US" altLang="en-US" dirty="0" smtClean="0"/>
              <a:t>is/are </a:t>
            </a:r>
            <a:r>
              <a:rPr lang="en-US" altLang="en-US" dirty="0"/>
              <a:t>the major component(s) of all organic compounds in plants?</a:t>
            </a:r>
            <a:br>
              <a:rPr lang="en-US" altLang="en-US" dirty="0"/>
            </a:br>
            <a:endParaRPr lang="en-US" altLang="en-US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carbon</a:t>
            </a:r>
          </a:p>
          <a:p>
            <a:r>
              <a:rPr lang="en-US" altLang="en-US" dirty="0" smtClean="0"/>
              <a:t>hydrogen</a:t>
            </a:r>
          </a:p>
          <a:p>
            <a:r>
              <a:rPr lang="en-US" altLang="en-US" dirty="0" smtClean="0"/>
              <a:t>oxygen</a:t>
            </a:r>
          </a:p>
          <a:p>
            <a:r>
              <a:rPr lang="en-US" altLang="en-US" dirty="0" smtClean="0"/>
              <a:t>sulfur</a:t>
            </a:r>
          </a:p>
          <a:p>
            <a:r>
              <a:rPr lang="en-US" altLang="en-US" b="1" dirty="0" smtClean="0"/>
              <a:t>A, B, and 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13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texture of soil depends on the size of the soil particles. Which of the </a:t>
            </a:r>
            <a:r>
              <a:rPr lang="en-US" altLang="en-US" dirty="0" smtClean="0"/>
              <a:t>following soil types is incorrectly matched with the size (diameter) of its particles?</a:t>
            </a:r>
            <a:endParaRPr lang="en-US" altLang="en-US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sand; 0.02–2 mm</a:t>
            </a:r>
          </a:p>
          <a:p>
            <a:r>
              <a:rPr lang="en-US" altLang="en-US" dirty="0" smtClean="0"/>
              <a:t>silt; 0.0002–0.02 mm</a:t>
            </a:r>
          </a:p>
          <a:p>
            <a:r>
              <a:rPr lang="en-US" altLang="en-US" dirty="0" smtClean="0"/>
              <a:t>clay; less than 0.002 mm</a:t>
            </a:r>
          </a:p>
          <a:p>
            <a:r>
              <a:rPr lang="en-US" altLang="en-US" dirty="0" smtClean="0"/>
              <a:t>both </a:t>
            </a:r>
            <a:r>
              <a:rPr lang="en-US" altLang="en-US" dirty="0"/>
              <a:t>B</a:t>
            </a:r>
            <a:r>
              <a:rPr lang="en-US" altLang="en-US" dirty="0" smtClean="0"/>
              <a:t> and 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04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texture of soil depends on the size of the soil particles. Which of the following soil types is incorrectly matched with the size (diameter) of its particles?</a:t>
            </a:r>
            <a:endParaRPr lang="en-US" altLang="en-US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sand; 0.02–2 mm</a:t>
            </a:r>
          </a:p>
          <a:p>
            <a:r>
              <a:rPr lang="en-US" altLang="en-US" b="1" dirty="0"/>
              <a:t>silt; 0.0002–0.02 mm</a:t>
            </a:r>
          </a:p>
          <a:p>
            <a:r>
              <a:rPr lang="en-US" altLang="en-US" dirty="0"/>
              <a:t>clay; less than 0.002 mm</a:t>
            </a:r>
          </a:p>
          <a:p>
            <a:r>
              <a:rPr lang="en-US" altLang="en-US" dirty="0"/>
              <a:t>both </a:t>
            </a:r>
            <a:r>
              <a:rPr lang="en-US" altLang="en-US" dirty="0" smtClean="0"/>
              <a:t>B </a:t>
            </a:r>
            <a:r>
              <a:rPr lang="en-US" altLang="en-US" dirty="0"/>
              <a:t>and </a:t>
            </a:r>
            <a:r>
              <a:rPr lang="en-US" altLang="en-US" dirty="0" smtClean="0"/>
              <a:t>C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2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Based on water potential gradient, which of the following is the correct sequence (from high to low water potential) for resource acquisition and transport in vascular plants?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soil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/>
              <a:t> leaf air spaces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/>
              <a:t> outside air</a:t>
            </a:r>
          </a:p>
          <a:p>
            <a:r>
              <a:rPr lang="en-US" altLang="en-US" dirty="0" smtClean="0"/>
              <a:t>leaf air spaces </a:t>
            </a:r>
            <a:r>
              <a:rPr lang="en-US" altLang="en-US" dirty="0" smtClean="0">
                <a:latin typeface="Arial"/>
                <a:cs typeface="Arial"/>
                <a:sym typeface="Wingdings" pitchFamily="84" charset="2"/>
              </a:rPr>
              <a:t>→ </a:t>
            </a:r>
            <a:r>
              <a:rPr lang="en-US" altLang="en-US" dirty="0" smtClean="0">
                <a:sym typeface="Wingdings" pitchFamily="84" charset="2"/>
              </a:rPr>
              <a:t>soil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outside air</a:t>
            </a:r>
          </a:p>
          <a:p>
            <a:r>
              <a:rPr lang="en-US" altLang="en-US" dirty="0" smtClean="0">
                <a:sym typeface="Wingdings" pitchFamily="84" charset="2"/>
              </a:rPr>
              <a:t>outside air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soil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leaf air spaces</a:t>
            </a:r>
          </a:p>
          <a:p>
            <a:r>
              <a:rPr lang="en-US" altLang="en-US" dirty="0" smtClean="0">
                <a:sym typeface="Wingdings" pitchFamily="84" charset="2"/>
              </a:rPr>
              <a:t>outside air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leaf air spaces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soil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32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Based on water potential gradient, which of the following is the correct sequence (from high to low water potential) for resource acquisition and transport in vascular plants?</a:t>
            </a:r>
            <a:endParaRPr lang="en-US" altLang="en-US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soil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b="1" dirty="0" smtClean="0"/>
              <a:t> </a:t>
            </a:r>
            <a:r>
              <a:rPr lang="en-US" altLang="en-US" b="1" dirty="0"/>
              <a:t>leaf air spaces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b="1" dirty="0" smtClean="0"/>
              <a:t> </a:t>
            </a:r>
            <a:r>
              <a:rPr lang="en-US" altLang="en-US" b="1" dirty="0"/>
              <a:t>outside air</a:t>
            </a:r>
          </a:p>
          <a:p>
            <a:r>
              <a:rPr lang="en-US" altLang="en-US" dirty="0"/>
              <a:t>leaf air spaces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</a:t>
            </a:r>
            <a:r>
              <a:rPr lang="en-US" altLang="en-US" dirty="0">
                <a:sym typeface="Wingdings" pitchFamily="84" charset="2"/>
              </a:rPr>
              <a:t>soil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</a:t>
            </a:r>
            <a:r>
              <a:rPr lang="en-US" altLang="en-US" dirty="0">
                <a:sym typeface="Wingdings" pitchFamily="84" charset="2"/>
              </a:rPr>
              <a:t>outside air</a:t>
            </a:r>
          </a:p>
          <a:p>
            <a:r>
              <a:rPr lang="en-US" altLang="en-US" dirty="0">
                <a:sym typeface="Wingdings" pitchFamily="84" charset="2"/>
              </a:rPr>
              <a:t>outside air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</a:t>
            </a:r>
            <a:r>
              <a:rPr lang="en-US" altLang="en-US" dirty="0">
                <a:sym typeface="Wingdings" pitchFamily="84" charset="2"/>
              </a:rPr>
              <a:t>soil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</a:t>
            </a:r>
            <a:r>
              <a:rPr lang="en-US" altLang="en-US" dirty="0">
                <a:sym typeface="Wingdings" pitchFamily="84" charset="2"/>
              </a:rPr>
              <a:t>leaf air spaces</a:t>
            </a:r>
          </a:p>
          <a:p>
            <a:r>
              <a:rPr lang="en-US" altLang="en-US" dirty="0">
                <a:sym typeface="Wingdings" pitchFamily="84" charset="2"/>
              </a:rPr>
              <a:t>outside air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</a:t>
            </a:r>
            <a:r>
              <a:rPr lang="en-US" altLang="en-US" dirty="0">
                <a:sym typeface="Wingdings" pitchFamily="84" charset="2"/>
              </a:rPr>
              <a:t>leaf air spaces </a:t>
            </a:r>
            <a:r>
              <a:rPr lang="en-US" altLang="en-US" dirty="0">
                <a:latin typeface="Arial"/>
                <a:cs typeface="Arial"/>
                <a:sym typeface="Wingdings" pitchFamily="84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</a:t>
            </a:r>
            <a:r>
              <a:rPr lang="en-US" altLang="en-US" dirty="0">
                <a:sym typeface="Wingdings" pitchFamily="84" charset="2"/>
              </a:rPr>
              <a:t>soil</a:t>
            </a:r>
            <a:endParaRPr lang="en-US" altLang="en-US" dirty="0"/>
          </a:p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1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inequality reflects the correct relationship of water potentials during active daytime photosynthesis in a typical tree?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leaf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&lt; trunk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sym typeface="Symbol" pitchFamily="84" charset="2"/>
              </a:rPr>
              <a:t></a:t>
            </a:r>
            <a:r>
              <a:rPr lang="en-US" altLang="en-US" dirty="0" smtClean="0"/>
              <a:t> soil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outside air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itchFamily="84" charset="2"/>
              </a:rPr>
              <a:t></a:t>
            </a:r>
            <a:r>
              <a:rPr lang="en-US" altLang="en-US" dirty="0" smtClean="0"/>
              <a:t> leaf mesophyll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sym typeface="Symbol" pitchFamily="84" charset="2"/>
              </a:rPr>
              <a:t></a:t>
            </a:r>
            <a:r>
              <a:rPr lang="en-US" altLang="en-US" dirty="0" smtClean="0"/>
              <a:t> root </a:t>
            </a:r>
            <a:r>
              <a:rPr lang="en-US" altLang="en-US" dirty="0" smtClean="0">
                <a:sym typeface="Symbol" pitchFamily="84" charset="2"/>
              </a:rPr>
              <a:t></a:t>
            </a:r>
            <a:endParaRPr lang="en-US" altLang="en-US" dirty="0" smtClean="0"/>
          </a:p>
          <a:p>
            <a:r>
              <a:rPr lang="en-US" altLang="en-US" dirty="0" smtClean="0"/>
              <a:t>leaf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itchFamily="84" charset="2"/>
              </a:rPr>
              <a:t></a:t>
            </a:r>
            <a:r>
              <a:rPr lang="en-US" altLang="en-US" dirty="0" smtClean="0"/>
              <a:t> trunk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itchFamily="84" charset="2"/>
              </a:rPr>
              <a:t></a:t>
            </a:r>
            <a:r>
              <a:rPr lang="en-US" altLang="en-US" dirty="0" smtClean="0"/>
              <a:t> soil </a:t>
            </a:r>
            <a:r>
              <a:rPr lang="en-US" altLang="en-US" dirty="0" smtClean="0">
                <a:sym typeface="Symbol" pitchFamily="84" charset="2"/>
              </a:rPr>
              <a:t></a:t>
            </a:r>
            <a:endParaRPr lang="en-US" altLang="en-US" dirty="0" smtClean="0"/>
          </a:p>
          <a:p>
            <a:r>
              <a:rPr lang="en-US" altLang="en-US" dirty="0" smtClean="0"/>
              <a:t>soil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sym typeface="Symbol" pitchFamily="84" charset="2"/>
              </a:rPr>
              <a:t></a:t>
            </a:r>
            <a:r>
              <a:rPr lang="en-US" altLang="en-US" dirty="0" smtClean="0"/>
              <a:t> root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itchFamily="84" charset="2"/>
              </a:rPr>
              <a:t></a:t>
            </a:r>
            <a:r>
              <a:rPr lang="en-US" altLang="en-US" dirty="0" smtClean="0"/>
              <a:t> leaf </a:t>
            </a:r>
            <a:r>
              <a:rPr lang="en-US" altLang="en-US" dirty="0" smtClean="0">
                <a:sym typeface="Symbol" pitchFamily="84" charset="2"/>
              </a:rPr>
              <a:t>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7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inequality reflects the correct relationship of water potentials during active daytime photosynthesis in a typical tree?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leaf </a:t>
            </a:r>
            <a:r>
              <a:rPr lang="en-US" altLang="en-US" b="1" dirty="0" smtClean="0">
                <a:sym typeface="Symbol" pitchFamily="84" charset="2"/>
              </a:rPr>
              <a:t></a:t>
            </a:r>
            <a:r>
              <a:rPr lang="en-US" altLang="en-US" b="1" dirty="0" smtClean="0"/>
              <a:t> </a:t>
            </a:r>
            <a:r>
              <a:rPr lang="en-US" altLang="en-US" b="1" dirty="0" smtClean="0">
                <a:sym typeface="Symbol" pitchFamily="84" charset="2"/>
              </a:rPr>
              <a:t></a:t>
            </a:r>
            <a:r>
              <a:rPr lang="en-US" altLang="en-US" b="1" dirty="0" smtClean="0"/>
              <a:t> trunk </a:t>
            </a:r>
            <a:r>
              <a:rPr lang="en-US" altLang="en-US" b="1" smtClean="0">
                <a:sym typeface="Symbol" pitchFamily="84" charset="2"/>
              </a:rPr>
              <a:t></a:t>
            </a:r>
            <a:r>
              <a:rPr lang="en-US" altLang="en-US" b="1" smtClean="0"/>
              <a:t> </a:t>
            </a:r>
            <a:r>
              <a:rPr lang="en-US" altLang="en-US" smtClean="0">
                <a:sym typeface="Symbol" pitchFamily="84" charset="2"/>
              </a:rPr>
              <a:t></a:t>
            </a:r>
            <a:r>
              <a:rPr lang="en-US" altLang="en-US" b="1" smtClean="0"/>
              <a:t> </a:t>
            </a:r>
            <a:r>
              <a:rPr lang="en-US" altLang="en-US" b="1" dirty="0" smtClean="0"/>
              <a:t>soil </a:t>
            </a:r>
            <a:r>
              <a:rPr lang="en-US" altLang="en-US" b="1" dirty="0" smtClean="0">
                <a:sym typeface="Symbol" pitchFamily="84" charset="2"/>
              </a:rPr>
              <a:t></a:t>
            </a:r>
            <a:r>
              <a:rPr lang="en-US" altLang="en-US" b="1" dirty="0" smtClean="0"/>
              <a:t> </a:t>
            </a:r>
          </a:p>
          <a:p>
            <a:r>
              <a:rPr lang="en-US" altLang="en-US" smtClean="0"/>
              <a:t>outside </a:t>
            </a:r>
            <a:r>
              <a:rPr lang="en-US" altLang="en-US" dirty="0" smtClean="0"/>
              <a:t>air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itchFamily="84" charset="2"/>
              </a:rPr>
              <a:t></a:t>
            </a:r>
            <a:r>
              <a:rPr lang="en-US" altLang="en-US" dirty="0" smtClean="0"/>
              <a:t> leaf mesophyll </a:t>
            </a:r>
            <a:r>
              <a:rPr lang="en-US" altLang="en-US" smtClean="0">
                <a:sym typeface="Symbol" pitchFamily="84" charset="2"/>
              </a:rPr>
              <a:t></a:t>
            </a:r>
            <a:r>
              <a:rPr lang="en-US" altLang="en-US" smtClean="0"/>
              <a:t> </a:t>
            </a:r>
            <a:r>
              <a:rPr lang="en-US" altLang="en-US" b="1" smtClean="0">
                <a:sym typeface="Symbol" pitchFamily="84" charset="2"/>
              </a:rPr>
              <a:t></a:t>
            </a:r>
            <a:r>
              <a:rPr lang="en-US" altLang="en-US" smtClean="0"/>
              <a:t> </a:t>
            </a:r>
            <a:r>
              <a:rPr lang="en-US" altLang="en-US" dirty="0" smtClean="0"/>
              <a:t>root </a:t>
            </a:r>
            <a:r>
              <a:rPr lang="en-US" altLang="en-US" dirty="0" smtClean="0">
                <a:sym typeface="Symbol" pitchFamily="84" charset="2"/>
              </a:rPr>
              <a:t></a:t>
            </a:r>
            <a:endParaRPr lang="en-US" altLang="en-US" dirty="0" smtClean="0"/>
          </a:p>
          <a:p>
            <a:r>
              <a:rPr lang="en-US" altLang="en-US" dirty="0" smtClean="0"/>
              <a:t>leaf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itchFamily="84" charset="2"/>
              </a:rPr>
              <a:t></a:t>
            </a:r>
            <a:r>
              <a:rPr lang="en-US" altLang="en-US" dirty="0" smtClean="0"/>
              <a:t> trunk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itchFamily="84" charset="2"/>
              </a:rPr>
              <a:t></a:t>
            </a:r>
            <a:r>
              <a:rPr lang="en-US" altLang="en-US" dirty="0" smtClean="0"/>
              <a:t> soil </a:t>
            </a:r>
            <a:r>
              <a:rPr lang="en-US" altLang="en-US" dirty="0" smtClean="0">
                <a:sym typeface="Symbol" pitchFamily="84" charset="2"/>
              </a:rPr>
              <a:t></a:t>
            </a:r>
            <a:endParaRPr lang="en-US" altLang="en-US" dirty="0" smtClean="0"/>
          </a:p>
          <a:p>
            <a:r>
              <a:rPr lang="en-US" altLang="en-US" dirty="0" smtClean="0"/>
              <a:t>soil </a:t>
            </a:r>
            <a:r>
              <a:rPr lang="en-US" altLang="en-US" smtClean="0">
                <a:sym typeface="Symbol" pitchFamily="84" charset="2"/>
              </a:rPr>
              <a:t></a:t>
            </a:r>
            <a:r>
              <a:rPr lang="en-US" altLang="en-US" smtClean="0"/>
              <a:t> </a:t>
            </a:r>
            <a:r>
              <a:rPr lang="en-US" altLang="en-US" b="1" smtClean="0">
                <a:sym typeface="Symbol" pitchFamily="84" charset="2"/>
              </a:rPr>
              <a:t></a:t>
            </a:r>
            <a:r>
              <a:rPr lang="en-US" altLang="en-US" smtClean="0"/>
              <a:t> </a:t>
            </a:r>
            <a:r>
              <a:rPr lang="en-US" altLang="en-US" dirty="0" smtClean="0"/>
              <a:t>root </a:t>
            </a:r>
            <a:r>
              <a:rPr lang="en-US" altLang="en-US" dirty="0" smtClean="0">
                <a:sym typeface="Symbol" pitchFamily="84" charset="2"/>
              </a:rPr>
              <a:t>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itchFamily="84" charset="2"/>
              </a:rPr>
              <a:t></a:t>
            </a:r>
            <a:r>
              <a:rPr lang="en-US" altLang="en-US" dirty="0" smtClean="0"/>
              <a:t> leaf </a:t>
            </a:r>
            <a:r>
              <a:rPr lang="en-US" altLang="en-US" dirty="0" smtClean="0">
                <a:sym typeface="Symbol" pitchFamily="84" charset="2"/>
              </a:rPr>
              <a:t>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 plants’ transition to land, critical adaptations for survival that arose included all of the following </a:t>
            </a:r>
            <a:r>
              <a:rPr lang="en-US" altLang="en-US" i="1" dirty="0"/>
              <a:t>except</a:t>
            </a:r>
            <a:endParaRPr lang="en-US" altLang="en-US" i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photosynthesis</a:t>
            </a:r>
            <a:r>
              <a:rPr lang="en-US" altLang="en-US" b="1" dirty="0" smtClean="0"/>
              <a:t>.</a:t>
            </a:r>
          </a:p>
          <a:p>
            <a:r>
              <a:rPr lang="en-US" altLang="en-US" smtClean="0"/>
              <a:t>the </a:t>
            </a:r>
            <a:r>
              <a:rPr lang="en-US" altLang="en-US" dirty="0" smtClean="0"/>
              <a:t>cuticle.</a:t>
            </a:r>
          </a:p>
          <a:p>
            <a:r>
              <a:rPr lang="en-US" altLang="en-US" dirty="0" smtClean="0"/>
              <a:t>stomata.</a:t>
            </a:r>
          </a:p>
          <a:p>
            <a:r>
              <a:rPr lang="en-US" altLang="en-US" dirty="0" smtClean="0"/>
              <a:t>bulk flow.</a:t>
            </a:r>
          </a:p>
          <a:p>
            <a:r>
              <a:rPr lang="en-US" altLang="en-US" dirty="0" smtClean="0"/>
              <a:t>rhizoids.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6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a changing world, where humans have more than doubled the annual production of nitrogen through fertilizer manufacture and extensive planting of legumes, which of the following is </a:t>
            </a:r>
            <a:r>
              <a:rPr lang="en-US" altLang="en-US" i="1" dirty="0" smtClean="0"/>
              <a:t>not</a:t>
            </a:r>
            <a:r>
              <a:rPr lang="en-US" altLang="en-US" dirty="0" smtClean="0"/>
              <a:t> true?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500" dirty="0"/>
              <a:t>Excess </a:t>
            </a:r>
            <a:r>
              <a:rPr lang="en-US" altLang="en-US" sz="2500" dirty="0" smtClean="0"/>
              <a:t>nitrogen is a boon to agriculture and helps natural ecosystems grow more lushly. </a:t>
            </a:r>
          </a:p>
          <a:p>
            <a:r>
              <a:rPr lang="en-US" altLang="en-US" sz="2500" dirty="0" smtClean="0"/>
              <a:t>There are concomitant changes in the soil in the abundances of nitrifying and denitrifying bacterial communities.</a:t>
            </a:r>
          </a:p>
          <a:p>
            <a:r>
              <a:rPr lang="en-US" altLang="en-US" sz="2500" dirty="0" smtClean="0"/>
              <a:t>Excess nitrogen is leading to overabundance of algal growth in aquatic systems, lowering water quality. </a:t>
            </a:r>
          </a:p>
          <a:p>
            <a:r>
              <a:rPr lang="en-US" altLang="en-US" sz="2500" dirty="0"/>
              <a:t>Excess nitrogen </a:t>
            </a:r>
            <a:r>
              <a:rPr lang="en-US" altLang="en-US" sz="2500" dirty="0" smtClean="0"/>
              <a:t>is bringing about a decrease in the abundance of </a:t>
            </a:r>
            <a:r>
              <a:rPr lang="en-US" altLang="en-US" sz="2500" dirty="0" err="1" smtClean="0"/>
              <a:t>mycorrhizal</a:t>
            </a:r>
            <a:r>
              <a:rPr lang="en-US" altLang="en-US" sz="2500" dirty="0" smtClean="0"/>
              <a:t> fungi in the soil, with potential negative consequences for agriculture.</a:t>
            </a:r>
          </a:p>
          <a:p>
            <a:r>
              <a:rPr lang="en-US" altLang="en-US" sz="2500" dirty="0" smtClean="0"/>
              <a:t>Changing nitrogen inputs can cause loss of biodiversity. 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3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 a changing world, where humans have more than doubled the annual production of nitrogen through fertilizer manufacture and extensive planting of legumes, which of the following is </a:t>
            </a:r>
            <a:r>
              <a:rPr lang="en-US" altLang="en-US" i="1" dirty="0"/>
              <a:t>not</a:t>
            </a:r>
            <a:r>
              <a:rPr lang="en-US" altLang="en-US" dirty="0"/>
              <a:t> true?</a:t>
            </a:r>
            <a:endParaRPr lang="en-US" alt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500" b="1" dirty="0"/>
              <a:t>Excess nitrogen is a boon to agriculture and helps natural ecosystems grow more lushly. </a:t>
            </a:r>
          </a:p>
          <a:p>
            <a:r>
              <a:rPr lang="en-US" altLang="en-US" sz="2500" dirty="0"/>
              <a:t>There are concomitant changes in the soil in the abundances of nitrifying and denitrifying bacterial communities.</a:t>
            </a:r>
          </a:p>
          <a:p>
            <a:r>
              <a:rPr lang="en-US" altLang="en-US" sz="2500" dirty="0"/>
              <a:t>Excess nitrogen is leading to overabundance of algal growth in aquatic systems, lowering water quality. </a:t>
            </a:r>
          </a:p>
          <a:p>
            <a:r>
              <a:rPr lang="en-US" altLang="en-US" sz="2500" dirty="0"/>
              <a:t>Excess nitrogen is bringing about a decrease in the abundance of </a:t>
            </a:r>
            <a:r>
              <a:rPr lang="en-US" altLang="en-US" sz="2500" dirty="0" err="1"/>
              <a:t>mycorrhizal</a:t>
            </a:r>
            <a:r>
              <a:rPr lang="en-US" altLang="en-US" sz="2500" dirty="0"/>
              <a:t> fungi in the soil, with potential negative consequences for agriculture.</a:t>
            </a:r>
          </a:p>
          <a:p>
            <a:r>
              <a:rPr lang="en-US" altLang="en-US" sz="2500" dirty="0"/>
              <a:t>Changing nitrogen inputs can cause loss of biodiversity. </a:t>
            </a:r>
          </a:p>
          <a:p>
            <a:endParaRPr lang="en-US" altLang="en-US" sz="2500" dirty="0" smtClean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5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Water can enter roots through two pathways, apoplastic and symplastic routes. How do these pathways differ?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apoplastic</a:t>
            </a:r>
            <a:r>
              <a:rPr lang="en-US" altLang="en-US" dirty="0" smtClean="0"/>
              <a:t> route is for water and the </a:t>
            </a:r>
            <a:r>
              <a:rPr lang="en-US" altLang="en-US" dirty="0" err="1" smtClean="0"/>
              <a:t>symplastic</a:t>
            </a:r>
            <a:r>
              <a:rPr lang="en-US" altLang="en-US" dirty="0" smtClean="0"/>
              <a:t> route is for nutrients.</a:t>
            </a:r>
          </a:p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apoplastic</a:t>
            </a:r>
            <a:r>
              <a:rPr lang="en-US" altLang="en-US" dirty="0" smtClean="0"/>
              <a:t> route does not involve transport across a cell membrane, but the </a:t>
            </a:r>
            <a:r>
              <a:rPr lang="en-US" altLang="en-US" dirty="0" err="1" smtClean="0"/>
              <a:t>symplastic</a:t>
            </a:r>
            <a:r>
              <a:rPr lang="en-US" altLang="en-US" dirty="0" smtClean="0"/>
              <a:t> route does.</a:t>
            </a:r>
          </a:p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apoplastic</a:t>
            </a:r>
            <a:r>
              <a:rPr lang="en-US" altLang="en-US" dirty="0" smtClean="0"/>
              <a:t> route is for nutrients and the </a:t>
            </a:r>
            <a:r>
              <a:rPr lang="en-US" altLang="en-US" dirty="0" err="1" smtClean="0"/>
              <a:t>symplastic</a:t>
            </a:r>
            <a:r>
              <a:rPr lang="en-US" altLang="en-US" dirty="0" smtClean="0"/>
              <a:t> route is for water.</a:t>
            </a:r>
          </a:p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apoplastic</a:t>
            </a:r>
            <a:r>
              <a:rPr lang="en-US" altLang="en-US" dirty="0" smtClean="0"/>
              <a:t> route is used in xylem and the </a:t>
            </a:r>
            <a:r>
              <a:rPr lang="en-US" altLang="en-US" dirty="0" err="1" smtClean="0"/>
              <a:t>symplastic</a:t>
            </a:r>
            <a:r>
              <a:rPr lang="en-US" altLang="en-US" dirty="0" smtClean="0"/>
              <a:t> route in phloem. 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0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Water can enter roots through two pathways, apoplastic and symplastic routes. How do these pathways differ?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apoplastic</a:t>
            </a:r>
            <a:r>
              <a:rPr lang="en-US" altLang="en-US" dirty="0" smtClean="0"/>
              <a:t> route is for water and the </a:t>
            </a:r>
            <a:r>
              <a:rPr lang="en-US" altLang="en-US" dirty="0" err="1" smtClean="0"/>
              <a:t>symplastic</a:t>
            </a:r>
            <a:r>
              <a:rPr lang="en-US" altLang="en-US" dirty="0" smtClean="0"/>
              <a:t> route is for nutrients.</a:t>
            </a:r>
          </a:p>
          <a:p>
            <a:r>
              <a:rPr lang="en-US" altLang="en-US" b="1" smtClean="0"/>
              <a:t>The </a:t>
            </a:r>
            <a:r>
              <a:rPr lang="en-US" altLang="en-US" b="1" dirty="0" err="1" smtClean="0"/>
              <a:t>apoplastic</a:t>
            </a:r>
            <a:r>
              <a:rPr lang="en-US" altLang="en-US" b="1" dirty="0" smtClean="0"/>
              <a:t> route does not involve transport across a cell membrane, but the </a:t>
            </a:r>
            <a:r>
              <a:rPr lang="en-US" altLang="en-US" b="1" dirty="0" err="1" smtClean="0"/>
              <a:t>symplastic</a:t>
            </a:r>
            <a:r>
              <a:rPr lang="en-US" altLang="en-US" b="1" dirty="0" smtClean="0"/>
              <a:t> route does.</a:t>
            </a:r>
          </a:p>
          <a:p>
            <a:r>
              <a:rPr lang="en-US" altLang="en-US" smtClean="0"/>
              <a:t>The </a:t>
            </a:r>
            <a:r>
              <a:rPr lang="en-US" altLang="en-US" dirty="0" err="1" smtClean="0"/>
              <a:t>apoplastic</a:t>
            </a:r>
            <a:r>
              <a:rPr lang="en-US" altLang="en-US" dirty="0" smtClean="0"/>
              <a:t> route is for nutrients and the </a:t>
            </a:r>
            <a:r>
              <a:rPr lang="en-US" altLang="en-US" dirty="0" err="1" smtClean="0"/>
              <a:t>symplastic</a:t>
            </a:r>
            <a:r>
              <a:rPr lang="en-US" altLang="en-US" dirty="0" smtClean="0"/>
              <a:t> route is for water.</a:t>
            </a:r>
          </a:p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apoplastic</a:t>
            </a:r>
            <a:r>
              <a:rPr lang="en-US" altLang="en-US" dirty="0" smtClean="0"/>
              <a:t> route is used in xylem and the </a:t>
            </a:r>
            <a:r>
              <a:rPr lang="en-US" altLang="en-US" dirty="0" err="1" smtClean="0"/>
              <a:t>symplastic</a:t>
            </a:r>
            <a:r>
              <a:rPr lang="en-US" altLang="en-US" dirty="0" smtClean="0"/>
              <a:t> route in phloem.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9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arrangement of _____ on a stem is known as phyllotaxy.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leaves</a:t>
            </a:r>
          </a:p>
          <a:p>
            <a:r>
              <a:rPr lang="en-US" altLang="en-US" smtClean="0"/>
              <a:t>branches</a:t>
            </a:r>
          </a:p>
          <a:p>
            <a:r>
              <a:rPr lang="en-US" altLang="en-US" smtClean="0"/>
              <a:t>flowers</a:t>
            </a:r>
          </a:p>
          <a:p>
            <a:r>
              <a:rPr lang="en-US" altLang="en-US" smtClean="0"/>
              <a:t>fruits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6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arrangement of _____ on a stem is known as phyllotaxy.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leaves</a:t>
            </a:r>
            <a:endParaRPr lang="en-US" altLang="en-US" b="1" dirty="0" smtClean="0"/>
          </a:p>
          <a:p>
            <a:r>
              <a:rPr lang="en-US" altLang="en-US" smtClean="0"/>
              <a:t>branches</a:t>
            </a:r>
            <a:endParaRPr lang="en-US" altLang="en-US" dirty="0" smtClean="0"/>
          </a:p>
          <a:p>
            <a:r>
              <a:rPr lang="en-US" altLang="en-US" dirty="0" smtClean="0"/>
              <a:t>flowers</a:t>
            </a:r>
          </a:p>
          <a:p>
            <a:r>
              <a:rPr lang="en-US" altLang="en-US" dirty="0" smtClean="0"/>
              <a:t>fruits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6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Mutualistic associations between roots and _____ are called </a:t>
            </a:r>
            <a:r>
              <a:rPr lang="en-US" altLang="en-US" dirty="0" err="1" smtClean="0"/>
              <a:t>mycorrhizae</a:t>
            </a:r>
            <a:r>
              <a:rPr lang="en-US" altLang="en-US" dirty="0" smtClean="0"/>
              <a:t>.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bacteria</a:t>
            </a:r>
          </a:p>
          <a:p>
            <a:r>
              <a:rPr lang="en-US" altLang="en-US" smtClean="0"/>
              <a:t>algae</a:t>
            </a:r>
          </a:p>
          <a:p>
            <a:r>
              <a:rPr lang="en-US" altLang="en-US" smtClean="0"/>
              <a:t>fungi</a:t>
            </a:r>
          </a:p>
          <a:p>
            <a:r>
              <a:rPr lang="en-US" altLang="en-US" smtClean="0"/>
              <a:t>stems</a:t>
            </a:r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04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Mutualistic associations between roots and _____ are called </a:t>
            </a:r>
            <a:r>
              <a:rPr lang="en-US" altLang="en-US" dirty="0" err="1"/>
              <a:t>mycorrhizae</a:t>
            </a:r>
            <a:r>
              <a:rPr lang="en-US" altLang="en-US" dirty="0"/>
              <a:t>.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bacteria</a:t>
            </a:r>
          </a:p>
          <a:p>
            <a:r>
              <a:rPr lang="en-US" altLang="en-US" dirty="0" smtClean="0"/>
              <a:t>algae</a:t>
            </a:r>
          </a:p>
          <a:p>
            <a:r>
              <a:rPr lang="en-US" altLang="en-US" b="1" smtClean="0"/>
              <a:t>fungi</a:t>
            </a:r>
            <a:endParaRPr lang="en-US" altLang="en-US" b="1" dirty="0" smtClean="0"/>
          </a:p>
          <a:p>
            <a:r>
              <a:rPr lang="en-US" altLang="en-US" smtClean="0"/>
              <a:t>stems</a:t>
            </a: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92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of the following is/are part(s) of the apoplast of a cell?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cell walls</a:t>
            </a:r>
          </a:p>
          <a:p>
            <a:r>
              <a:rPr lang="en-US" altLang="en-US" dirty="0" smtClean="0"/>
              <a:t>extracellular spaces</a:t>
            </a:r>
          </a:p>
          <a:p>
            <a:r>
              <a:rPr lang="en-US" altLang="en-US" dirty="0" smtClean="0"/>
              <a:t>vessel elements</a:t>
            </a:r>
          </a:p>
          <a:p>
            <a:r>
              <a:rPr lang="en-US" altLang="en-US" dirty="0" err="1" smtClean="0"/>
              <a:t>tracheids</a:t>
            </a:r>
            <a:endParaRPr lang="en-US" altLang="en-US" dirty="0" smtClean="0"/>
          </a:p>
          <a:p>
            <a:r>
              <a:rPr lang="en-US" altLang="en-US" dirty="0" smtClean="0"/>
              <a:t>all of the above</a:t>
            </a:r>
          </a:p>
          <a:p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72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of the following is/are part(s) of the apoplast of a cell?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cell walls</a:t>
            </a:r>
          </a:p>
          <a:p>
            <a:r>
              <a:rPr lang="en-US" altLang="en-US" dirty="0"/>
              <a:t>extracellular spaces</a:t>
            </a:r>
          </a:p>
          <a:p>
            <a:r>
              <a:rPr lang="en-US" altLang="en-US" dirty="0"/>
              <a:t>vessel elements</a:t>
            </a:r>
          </a:p>
          <a:p>
            <a:r>
              <a:rPr lang="en-US" altLang="en-US" dirty="0" err="1"/>
              <a:t>tracheids</a:t>
            </a:r>
            <a:endParaRPr lang="en-US" altLang="en-US" dirty="0"/>
          </a:p>
          <a:p>
            <a:r>
              <a:rPr lang="en-US" altLang="en-US" b="1" dirty="0"/>
              <a:t>all of the </a:t>
            </a:r>
            <a:r>
              <a:rPr lang="en-US" altLang="en-US" b="1" dirty="0" smtClean="0"/>
              <a:t>above</a:t>
            </a:r>
            <a:endParaRPr lang="en-US" alt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0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GAMESHOW" val="False"/>
  <p:tag name="PPTVERSION" val="XP"/>
</p:tagLst>
</file>

<file path=ppt/theme/theme1.xml><?xml version="1.0" encoding="utf-8"?>
<a:theme xmlns:a="http://schemas.openxmlformats.org/drawingml/2006/main" name="BIF2e_Clicker_Template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Custom 2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F2e_Clicker_Template" id="{E27C271B-F905-4E53-9637-7F905E2639B8}" vid="{9B04F184-6B16-4A18-A4BB-2C00D305D9A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BIF2e_Clicker_Template</Template>
  <TotalTime>14096</TotalTime>
  <Words>2064</Words>
  <Application>Microsoft Office PowerPoint</Application>
  <PresentationFormat>On-screen Show (4:3)</PresentationFormat>
  <Paragraphs>257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ＭＳ Ｐゴシック</vt:lpstr>
      <vt:lpstr>Arial</vt:lpstr>
      <vt:lpstr>Symbol</vt:lpstr>
      <vt:lpstr>Times New Roman</vt:lpstr>
      <vt:lpstr>Wingdings</vt:lpstr>
      <vt:lpstr>BIF2e_Clicker_Template</vt:lpstr>
      <vt:lpstr>PowerPoint Presentation</vt:lpstr>
      <vt:lpstr>In plants’ transition to land, critical adaptations for survival that arose included all of the following except</vt:lpstr>
      <vt:lpstr>In plants’ transition to land, critical adaptations for survival that arose included all of the following except</vt:lpstr>
      <vt:lpstr>The arrangement of _____ on a stem is known as phyllotaxy.</vt:lpstr>
      <vt:lpstr>The arrangement of _____ on a stem is known as phyllotaxy.</vt:lpstr>
      <vt:lpstr>Mutualistic associations between roots and _____ are called mycorrhizae.</vt:lpstr>
      <vt:lpstr>Mutualistic associations between roots and _____ are called mycorrhizae.</vt:lpstr>
      <vt:lpstr>Which of the following is/are part(s) of the apoplast of a cell? </vt:lpstr>
      <vt:lpstr>Which of the following is/are part(s) of the apoplast of a cell? </vt:lpstr>
      <vt:lpstr>The difference between macronutrients and micronutrients is that</vt:lpstr>
      <vt:lpstr>The difference between macronutrients and micronutrients is that</vt:lpstr>
      <vt:lpstr>Legumes (such as soybeans) commonly obtain their nitrogen through a mutualistic association with</vt:lpstr>
      <vt:lpstr>Legumes (such as soybeans) commonly obtain their nitrogen through a mutualistic association with</vt:lpstr>
      <vt:lpstr>About ____% of a plant’s water escapes through the stomata, although the stomata account for just ____% of the external leaf surface.</vt:lpstr>
      <vt:lpstr>About ____% of a plant’s water escapes through the stomata, although the stomata account for just ____% of the external leaf surface.</vt:lpstr>
      <vt:lpstr>Which statement most accurately reflects the interaction between plants and the soil in the rhizosphere in which they grow?</vt:lpstr>
      <vt:lpstr>Which statement most accurately reflects the interaction between plants and the soil in the rhizosphere in which they grow?</vt:lpstr>
      <vt:lpstr>The basis of transpirational pull in the xylem is</vt:lpstr>
      <vt:lpstr>The basis of transpirational pull in the xylem is</vt:lpstr>
      <vt:lpstr>Which of the following has the highest water potential? </vt:lpstr>
      <vt:lpstr>Which of the following has the highest water potential? </vt:lpstr>
      <vt:lpstr>Which of the following elements is/are the major component(s) of all organic compounds in plants? </vt:lpstr>
      <vt:lpstr>Which of the following elements is/are the major component(s) of all organic compounds in plants? </vt:lpstr>
      <vt:lpstr>The texture of soil depends on the size of the soil particles. Which of the following soil types is incorrectly matched with the size (diameter) of its particles?</vt:lpstr>
      <vt:lpstr>The texture of soil depends on the size of the soil particles. Which of the following soil types is incorrectly matched with the size (diameter) of its particles?</vt:lpstr>
      <vt:lpstr>Based on water potential gradient, which of the following is the correct sequence (from high to low water potential) for resource acquisition and transport in vascular plants?</vt:lpstr>
      <vt:lpstr>Based on water potential gradient, which of the following is the correct sequence (from high to low water potential) for resource acquisition and transport in vascular plants?</vt:lpstr>
      <vt:lpstr>Which inequality reflects the correct relationship of water potentials during active daytime photosynthesis in a typical tree?</vt:lpstr>
      <vt:lpstr>Which inequality reflects the correct relationship of water potentials during active daytime photosynthesis in a typical tree?</vt:lpstr>
      <vt:lpstr>In a changing world, where humans have more than doubled the annual production of nitrogen through fertilizer manufacture and extensive planting of legumes, which of the following is not true?</vt:lpstr>
      <vt:lpstr>In a changing world, where humans have more than doubled the annual production of nitrogen through fertilizer manufacture and extensive planting of legumes, which of the following is not true?</vt:lpstr>
      <vt:lpstr>Water can enter roots through two pathways, apoplastic and symplastic routes. How do these pathways differ?</vt:lpstr>
      <vt:lpstr>Water can enter roots through two pathways, apoplastic and symplastic routes. How do these pathways differ?</vt:lpstr>
    </vt:vector>
  </TitlesOfParts>
  <Manager/>
  <Company>Pearson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Christopher Delgado</dc:creator>
  <cp:keywords/>
  <dc:description/>
  <cp:lastModifiedBy>Jennifer Hastings</cp:lastModifiedBy>
  <cp:revision>680</cp:revision>
  <cp:lastPrinted>2005-03-24T12:52:04Z</cp:lastPrinted>
  <dcterms:created xsi:type="dcterms:W3CDTF">2010-10-31T21:38:30Z</dcterms:created>
  <dcterms:modified xsi:type="dcterms:W3CDTF">2015-11-03T17:16:30Z</dcterms:modified>
  <cp:category/>
</cp:coreProperties>
</file>