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98" r:id="rId1"/>
  </p:sldMasterIdLst>
  <p:notesMasterIdLst>
    <p:notesMasterId r:id="rId35"/>
  </p:notesMasterIdLst>
  <p:handoutMasterIdLst>
    <p:handoutMasterId r:id="rId36"/>
  </p:handoutMasterIdLst>
  <p:sldIdLst>
    <p:sldId id="359" r:id="rId2"/>
    <p:sldId id="360" r:id="rId3"/>
    <p:sldId id="361" r:id="rId4"/>
    <p:sldId id="362" r:id="rId5"/>
    <p:sldId id="363" r:id="rId6"/>
    <p:sldId id="364" r:id="rId7"/>
    <p:sldId id="365" r:id="rId8"/>
    <p:sldId id="366" r:id="rId9"/>
    <p:sldId id="367" r:id="rId10"/>
    <p:sldId id="368" r:id="rId11"/>
    <p:sldId id="369" r:id="rId12"/>
    <p:sldId id="370" r:id="rId13"/>
    <p:sldId id="371" r:id="rId14"/>
    <p:sldId id="372" r:id="rId15"/>
    <p:sldId id="373" r:id="rId16"/>
    <p:sldId id="374" r:id="rId17"/>
    <p:sldId id="375" r:id="rId18"/>
    <p:sldId id="376" r:id="rId19"/>
    <p:sldId id="377" r:id="rId20"/>
    <p:sldId id="378" r:id="rId21"/>
    <p:sldId id="379" r:id="rId22"/>
    <p:sldId id="380" r:id="rId23"/>
    <p:sldId id="381" r:id="rId24"/>
    <p:sldId id="382" r:id="rId25"/>
    <p:sldId id="383" r:id="rId26"/>
    <p:sldId id="384" r:id="rId27"/>
    <p:sldId id="385" r:id="rId28"/>
    <p:sldId id="386" r:id="rId29"/>
    <p:sldId id="387" r:id="rId30"/>
    <p:sldId id="388" r:id="rId31"/>
    <p:sldId id="389" r:id="rId32"/>
    <p:sldId id="390" r:id="rId33"/>
    <p:sldId id="391" r:id="rId34"/>
  </p:sldIdLst>
  <p:sldSz cx="9144000" cy="6858000" type="screen4x3"/>
  <p:notesSz cx="6858000" cy="9144000"/>
  <p:custDataLst>
    <p:tags r:id="rId3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5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 Chisnell" initials="AC" lastIdx="1" clrIdx="0">
    <p:extLst>
      <p:ext uri="{19B8F6BF-5375-455C-9EA6-DF929625EA0E}">
        <p15:presenceInfo xmlns:p15="http://schemas.microsoft.com/office/powerpoint/2012/main" userId="S-1-5-21-70022950-1981359576-782984527-113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D209"/>
    <a:srgbClr val="990066"/>
    <a:srgbClr val="0051A2"/>
    <a:srgbClr val="9D0016"/>
    <a:srgbClr val="F9E33B"/>
    <a:srgbClr val="ABA49A"/>
    <a:srgbClr val="F6C932"/>
    <a:srgbClr val="4747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00" autoAdjust="0"/>
    <p:restoredTop sz="86187" autoAdjust="0"/>
  </p:normalViewPr>
  <p:slideViewPr>
    <p:cSldViewPr snapToGrid="0">
      <p:cViewPr varScale="1">
        <p:scale>
          <a:sx n="93" d="100"/>
          <a:sy n="93" d="100"/>
        </p:scale>
        <p:origin x="408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1806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gs" Target="tags/tag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2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2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2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fld id="{250F4C01-04A6-4224-BA79-280EE4A08F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12556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8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8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8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8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fld id="{F41C6CE0-6459-4002-B0FC-B0226444FE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05715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1C6CE0-6459-4002-B0FC-B0226444FE77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95836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4363CD97-39ED-45A2-B433-942B122A6FAE}" type="slidenum">
              <a:rPr lang="en-US" altLang="en-US" sz="1200">
                <a:latin typeface="Times New Roman" pitchFamily="84" charset="0"/>
                <a:ea typeface="ＭＳ Ｐゴシック" pitchFamily="84" charset="-128"/>
              </a:rPr>
              <a:pPr algn="r"/>
              <a:t>10</a:t>
            </a:fld>
            <a:endParaRPr lang="en-US" altLang="en-US" sz="1200">
              <a:latin typeface="Times New Roman" pitchFamily="84" charset="0"/>
              <a:ea typeface="ＭＳ Ｐゴシック" pitchFamily="84" charset="-128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latin typeface="Times New Roman" pitchFamily="84" charset="0"/>
                <a:ea typeface="ＭＳ Ｐゴシック" pitchFamily="84" charset="-128"/>
              </a:rPr>
              <a:t>Answer: D.</a:t>
            </a:r>
          </a:p>
        </p:txBody>
      </p:sp>
    </p:spTree>
    <p:extLst>
      <p:ext uri="{BB962C8B-B14F-4D97-AF65-F5344CB8AC3E}">
        <p14:creationId xmlns:p14="http://schemas.microsoft.com/office/powerpoint/2010/main" val="23085152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1796ECEA-BB8A-4729-84D0-774127C73D1C}" type="slidenum">
              <a:rPr lang="en-US" altLang="en-US" sz="1200">
                <a:latin typeface="Times New Roman" pitchFamily="84" charset="0"/>
                <a:ea typeface="ＭＳ Ｐゴシック" pitchFamily="84" charset="-128"/>
              </a:rPr>
              <a:pPr algn="r"/>
              <a:t>11</a:t>
            </a:fld>
            <a:endParaRPr lang="en-US" altLang="en-US" sz="1200">
              <a:latin typeface="Times New Roman" pitchFamily="84" charset="0"/>
              <a:ea typeface="ＭＳ Ｐゴシック" pitchFamily="84" charset="-128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itchFamily="84" charset="0"/>
              <a:ea typeface="ＭＳ Ｐゴシック" pitchFamily="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617685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1FB30428-8AF5-41B7-9FA7-F343E57DBA12}" type="slidenum">
              <a:rPr lang="en-US" altLang="en-US" sz="1200">
                <a:latin typeface="Times New Roman" pitchFamily="84" charset="0"/>
                <a:ea typeface="ＭＳ Ｐゴシック" pitchFamily="84" charset="-128"/>
              </a:rPr>
              <a:pPr algn="r"/>
              <a:t>12</a:t>
            </a:fld>
            <a:endParaRPr lang="en-US" altLang="en-US" sz="1200">
              <a:latin typeface="Times New Roman" pitchFamily="84" charset="0"/>
              <a:ea typeface="ＭＳ Ｐゴシック" pitchFamily="84" charset="-128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latin typeface="Times New Roman" pitchFamily="84" charset="0"/>
                <a:ea typeface="ＭＳ Ｐゴシック" pitchFamily="84" charset="-128"/>
              </a:rPr>
              <a:t>Answer: E.</a:t>
            </a:r>
          </a:p>
        </p:txBody>
      </p:sp>
    </p:spTree>
    <p:extLst>
      <p:ext uri="{BB962C8B-B14F-4D97-AF65-F5344CB8AC3E}">
        <p14:creationId xmlns:p14="http://schemas.microsoft.com/office/powerpoint/2010/main" val="31729894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10E5A1FB-C9C1-4559-8FA2-6772CCB544F4}" type="slidenum">
              <a:rPr lang="en-US" altLang="en-US" sz="1200">
                <a:latin typeface="Times New Roman" pitchFamily="84" charset="0"/>
                <a:ea typeface="ＭＳ Ｐゴシック" pitchFamily="84" charset="-128"/>
              </a:rPr>
              <a:pPr algn="r"/>
              <a:t>13</a:t>
            </a:fld>
            <a:endParaRPr lang="en-US" altLang="en-US" sz="1200">
              <a:latin typeface="Times New Roman" pitchFamily="84" charset="0"/>
              <a:ea typeface="ＭＳ Ｐゴシック" pitchFamily="84" charset="-128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itchFamily="84" charset="0"/>
              <a:ea typeface="ＭＳ Ｐゴシック" pitchFamily="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936880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F5645CBE-140B-4118-AEFD-09FAF3600C8E}" type="slidenum">
              <a:rPr lang="en-US" altLang="en-US" sz="1200">
                <a:latin typeface="Times New Roman" pitchFamily="84" charset="0"/>
                <a:ea typeface="ＭＳ Ｐゴシック" pitchFamily="84" charset="-128"/>
              </a:rPr>
              <a:pPr algn="r"/>
              <a:t>14</a:t>
            </a:fld>
            <a:endParaRPr lang="en-US" altLang="en-US" sz="1200">
              <a:latin typeface="Times New Roman" pitchFamily="84" charset="0"/>
              <a:ea typeface="ＭＳ Ｐゴシック" pitchFamily="84" charset="-128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latin typeface="Times New Roman" pitchFamily="84" charset="0"/>
                <a:ea typeface="ＭＳ Ｐゴシック" pitchFamily="84" charset="-128"/>
              </a:rPr>
              <a:t>Answer: D.</a:t>
            </a:r>
          </a:p>
        </p:txBody>
      </p:sp>
    </p:spTree>
    <p:extLst>
      <p:ext uri="{BB962C8B-B14F-4D97-AF65-F5344CB8AC3E}">
        <p14:creationId xmlns:p14="http://schemas.microsoft.com/office/powerpoint/2010/main" val="20829576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B1FEB512-2884-492E-B1E4-D7AB970DEF78}" type="slidenum">
              <a:rPr lang="en-US" altLang="en-US" sz="1200">
                <a:latin typeface="Times New Roman" pitchFamily="84" charset="0"/>
                <a:ea typeface="ＭＳ Ｐゴシック" pitchFamily="84" charset="-128"/>
              </a:rPr>
              <a:pPr algn="r"/>
              <a:t>15</a:t>
            </a:fld>
            <a:endParaRPr lang="en-US" altLang="en-US" sz="1200">
              <a:latin typeface="Times New Roman" pitchFamily="84" charset="0"/>
              <a:ea typeface="ＭＳ Ｐゴシック" pitchFamily="84" charset="-128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itchFamily="84" charset="0"/>
              <a:ea typeface="ＭＳ Ｐゴシック" pitchFamily="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53645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B6B13387-DB1E-4531-B503-2FF3CAE53733}" type="slidenum">
              <a:rPr lang="en-US" altLang="en-US" sz="1200">
                <a:latin typeface="Times New Roman" pitchFamily="84" charset="0"/>
                <a:ea typeface="ＭＳ Ｐゴシック" pitchFamily="84" charset="-128"/>
              </a:rPr>
              <a:pPr algn="r"/>
              <a:t>16</a:t>
            </a:fld>
            <a:endParaRPr lang="en-US" altLang="en-US" sz="1200">
              <a:latin typeface="Times New Roman" pitchFamily="84" charset="0"/>
              <a:ea typeface="ＭＳ Ｐゴシック" pitchFamily="84" charset="-128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latin typeface="Times New Roman" pitchFamily="84" charset="0"/>
                <a:ea typeface="ＭＳ Ｐゴシック" pitchFamily="84" charset="-128"/>
              </a:rPr>
              <a:t>Answer: B.</a:t>
            </a:r>
          </a:p>
        </p:txBody>
      </p:sp>
    </p:spTree>
    <p:extLst>
      <p:ext uri="{BB962C8B-B14F-4D97-AF65-F5344CB8AC3E}">
        <p14:creationId xmlns:p14="http://schemas.microsoft.com/office/powerpoint/2010/main" val="1741294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9EB20FBF-B9FE-47A3-A6C1-E4128AD18847}" type="slidenum">
              <a:rPr lang="en-US" altLang="en-US" sz="1200">
                <a:latin typeface="Times New Roman" pitchFamily="84" charset="0"/>
                <a:ea typeface="ＭＳ Ｐゴシック" pitchFamily="84" charset="-128"/>
              </a:rPr>
              <a:pPr algn="r"/>
              <a:t>17</a:t>
            </a:fld>
            <a:endParaRPr lang="en-US" altLang="en-US" sz="1200">
              <a:latin typeface="Times New Roman" pitchFamily="84" charset="0"/>
              <a:ea typeface="ＭＳ Ｐゴシック" pitchFamily="84" charset="-128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itchFamily="84" charset="0"/>
              <a:ea typeface="ＭＳ Ｐゴシック" pitchFamily="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33374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0CAAD895-8E9A-4028-8BC4-1542D6139AF5}" type="slidenum">
              <a:rPr lang="en-US" altLang="en-US" sz="1200">
                <a:latin typeface="Times New Roman" pitchFamily="84" charset="0"/>
                <a:ea typeface="ＭＳ Ｐゴシック" pitchFamily="84" charset="-128"/>
              </a:rPr>
              <a:pPr algn="r"/>
              <a:t>18</a:t>
            </a:fld>
            <a:endParaRPr lang="en-US" altLang="en-US" sz="1200">
              <a:latin typeface="Times New Roman" pitchFamily="84" charset="0"/>
              <a:ea typeface="ＭＳ Ｐゴシック" pitchFamily="84" charset="-128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latin typeface="Times New Roman" pitchFamily="84" charset="0"/>
                <a:ea typeface="ＭＳ Ｐゴシック" pitchFamily="84" charset="-128"/>
              </a:rPr>
              <a:t>Answer: C.</a:t>
            </a:r>
          </a:p>
        </p:txBody>
      </p:sp>
    </p:spTree>
    <p:extLst>
      <p:ext uri="{BB962C8B-B14F-4D97-AF65-F5344CB8AC3E}">
        <p14:creationId xmlns:p14="http://schemas.microsoft.com/office/powerpoint/2010/main" val="42771998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C94B739B-0589-46FA-BC32-9554F48140EF}" type="slidenum">
              <a:rPr lang="en-US" altLang="en-US" sz="1200">
                <a:latin typeface="Times New Roman" pitchFamily="84" charset="0"/>
                <a:ea typeface="ＭＳ Ｐゴシック" pitchFamily="84" charset="-128"/>
              </a:rPr>
              <a:pPr algn="r"/>
              <a:t>19</a:t>
            </a:fld>
            <a:endParaRPr lang="en-US" altLang="en-US" sz="1200">
              <a:latin typeface="Times New Roman" pitchFamily="84" charset="0"/>
              <a:ea typeface="ＭＳ Ｐゴシック" pitchFamily="84" charset="-128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itchFamily="84" charset="0"/>
              <a:ea typeface="ＭＳ Ｐゴシック" pitchFamily="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840147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134F795C-2E5D-4C52-ABFF-4CBF5BE2F8D7}" type="slidenum">
              <a:rPr lang="en-US" altLang="en-US" sz="1200" smtClean="0">
                <a:latin typeface="Times New Roman" pitchFamily="84" charset="0"/>
                <a:ea typeface="ＭＳ Ｐゴシック" pitchFamily="84" charset="-128"/>
              </a:rPr>
              <a:pPr/>
              <a:t>2</a:t>
            </a:fld>
            <a:endParaRPr lang="en-US" altLang="en-US" sz="1200" smtClean="0">
              <a:latin typeface="Times New Roman" pitchFamily="84" charset="0"/>
              <a:ea typeface="ＭＳ Ｐゴシック" pitchFamily="84" charset="-128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latin typeface="Times New Roman" pitchFamily="84" charset="0"/>
                <a:ea typeface="ＭＳ Ｐゴシック" pitchFamily="84" charset="-128"/>
              </a:rPr>
              <a:t>Answer: A.</a:t>
            </a:r>
          </a:p>
        </p:txBody>
      </p:sp>
    </p:spTree>
    <p:extLst>
      <p:ext uri="{BB962C8B-B14F-4D97-AF65-F5344CB8AC3E}">
        <p14:creationId xmlns:p14="http://schemas.microsoft.com/office/powerpoint/2010/main" val="40364908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latin typeface="Times New Roman" pitchFamily="84" charset="0"/>
                <a:ea typeface="ＭＳ Ｐゴシック" pitchFamily="84" charset="-128"/>
              </a:rPr>
              <a:t>Answer: A. An increase in solute concentration (in this example, salt content) in a solution will have a negative effect on water potential. Hence choice A is correct.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5FC863-9DFC-487A-A61A-7E148E915B67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63347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itchFamily="84" charset="0"/>
              <a:ea typeface="ＭＳ Ｐゴシック" pitchFamily="8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1B555FB-5C8B-442F-ABAA-B604DA151F9C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16787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latin typeface="Times New Roman" pitchFamily="84" charset="0"/>
                <a:ea typeface="ＭＳ Ｐゴシック" pitchFamily="84" charset="-128"/>
              </a:rPr>
              <a:t>Answer: 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0197CCE-C98E-4023-9D1F-0F27AC0F388F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26924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itchFamily="84" charset="0"/>
              <a:ea typeface="ＭＳ Ｐゴシック" pitchFamily="8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5AB0A2C-BBA5-4710-93DC-EB414A26BFEF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97586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latin typeface="Times New Roman" pitchFamily="84" charset="0"/>
                <a:ea typeface="ＭＳ Ｐゴシック" pitchFamily="84" charset="-128"/>
              </a:rPr>
              <a:t>Answer: B.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CF47A35-62C7-4BC3-AC7D-68167F329E30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46890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itchFamily="84" charset="0"/>
              <a:ea typeface="ＭＳ Ｐゴシック" pitchFamily="8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7B739FD-A759-4991-B621-C15A5D945703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88439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latin typeface="Times New Roman" pitchFamily="84" charset="0"/>
                <a:ea typeface="ＭＳ Ｐゴシック" pitchFamily="84" charset="-128"/>
              </a:rPr>
              <a:t>Answer: 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194A033-4368-4713-BF9C-99555AD8D362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59803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itchFamily="84" charset="0"/>
              <a:ea typeface="ＭＳ Ｐゴシック" pitchFamily="8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0A38262-953B-4536-B4A5-25D507E78760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46118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54FFCD2E-2500-4719-AF97-311E4CDC7033}" type="slidenum">
              <a:rPr lang="en-US" altLang="en-US" sz="1200">
                <a:latin typeface="Times New Roman" pitchFamily="84" charset="0"/>
                <a:ea typeface="ＭＳ Ｐゴシック" pitchFamily="84" charset="-128"/>
              </a:rPr>
              <a:pPr algn="r"/>
              <a:t>28</a:t>
            </a:fld>
            <a:endParaRPr lang="en-US" altLang="en-US" sz="1200">
              <a:latin typeface="Times New Roman" pitchFamily="84" charset="0"/>
              <a:ea typeface="ＭＳ Ｐゴシック" pitchFamily="84" charset="-128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latin typeface="Times New Roman" pitchFamily="84" charset="0"/>
                <a:ea typeface="ＭＳ Ｐゴシック" pitchFamily="84" charset="-128"/>
              </a:rPr>
              <a:t>Answer: A.</a:t>
            </a:r>
          </a:p>
        </p:txBody>
      </p:sp>
    </p:spTree>
    <p:extLst>
      <p:ext uri="{BB962C8B-B14F-4D97-AF65-F5344CB8AC3E}">
        <p14:creationId xmlns:p14="http://schemas.microsoft.com/office/powerpoint/2010/main" val="252634566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2F4A853C-BA9D-4BE3-8707-89D5DBFC19FD}" type="slidenum">
              <a:rPr lang="en-US" altLang="en-US" sz="1200">
                <a:latin typeface="Times New Roman" pitchFamily="84" charset="0"/>
                <a:ea typeface="ＭＳ Ｐゴシック" pitchFamily="84" charset="-128"/>
              </a:rPr>
              <a:pPr algn="r"/>
              <a:t>29</a:t>
            </a:fld>
            <a:endParaRPr lang="en-US" altLang="en-US" sz="1200">
              <a:latin typeface="Times New Roman" pitchFamily="84" charset="0"/>
              <a:ea typeface="ＭＳ Ｐゴシック" pitchFamily="84" charset="-128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itchFamily="84" charset="0"/>
              <a:ea typeface="ＭＳ Ｐゴシック" pitchFamily="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626620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8A10C344-97EA-4F19-902C-9BDC0F28B86F}" type="slidenum">
              <a:rPr lang="en-US" altLang="en-US" sz="1200">
                <a:latin typeface="Times New Roman" pitchFamily="84" charset="0"/>
                <a:ea typeface="ＭＳ Ｐゴシック" pitchFamily="84" charset="-128"/>
              </a:rPr>
              <a:pPr algn="r"/>
              <a:t>3</a:t>
            </a:fld>
            <a:endParaRPr lang="en-US" altLang="en-US" sz="1200">
              <a:latin typeface="Times New Roman" pitchFamily="84" charset="0"/>
              <a:ea typeface="ＭＳ Ｐゴシック" pitchFamily="84" charset="-128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itchFamily="84" charset="0"/>
              <a:ea typeface="ＭＳ Ｐゴシック" pitchFamily="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0566976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6CE3D50D-3DF3-4B23-9383-495BC16DB828}" type="slidenum">
              <a:rPr lang="en-US" altLang="en-US" sz="1200">
                <a:latin typeface="Times New Roman" pitchFamily="84" charset="0"/>
                <a:ea typeface="ＭＳ Ｐゴシック" pitchFamily="84" charset="-128"/>
              </a:rPr>
              <a:pPr algn="r"/>
              <a:t>30</a:t>
            </a:fld>
            <a:endParaRPr lang="en-US" altLang="en-US" sz="1200">
              <a:latin typeface="Times New Roman" pitchFamily="84" charset="0"/>
              <a:ea typeface="ＭＳ Ｐゴシック" pitchFamily="84" charset="-128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latin typeface="Times New Roman" pitchFamily="84" charset="0"/>
                <a:ea typeface="ＭＳ Ｐゴシック" pitchFamily="84" charset="-128"/>
              </a:rPr>
              <a:t>Answer: A.</a:t>
            </a:r>
          </a:p>
        </p:txBody>
      </p:sp>
    </p:spTree>
    <p:extLst>
      <p:ext uri="{BB962C8B-B14F-4D97-AF65-F5344CB8AC3E}">
        <p14:creationId xmlns:p14="http://schemas.microsoft.com/office/powerpoint/2010/main" val="59051968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AADB75F7-C3FC-46FF-A606-2E1737FF6F3D}" type="slidenum">
              <a:rPr lang="en-US" altLang="en-US" sz="1200">
                <a:latin typeface="Times New Roman" pitchFamily="84" charset="0"/>
                <a:ea typeface="ＭＳ Ｐゴシック" pitchFamily="84" charset="-128"/>
              </a:rPr>
              <a:pPr algn="r"/>
              <a:t>31</a:t>
            </a:fld>
            <a:endParaRPr lang="en-US" altLang="en-US" sz="1200">
              <a:latin typeface="Times New Roman" pitchFamily="84" charset="0"/>
              <a:ea typeface="ＭＳ Ｐゴシック" pitchFamily="84" charset="-128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itchFamily="84" charset="0"/>
              <a:ea typeface="ＭＳ Ｐゴシック" pitchFamily="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382773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B3A48ACC-0340-4D49-AFB6-3438C1AAF1E0}" type="slidenum">
              <a:rPr lang="en-US" altLang="en-US" sz="1200">
                <a:latin typeface="Times New Roman" pitchFamily="84" charset="0"/>
                <a:ea typeface="ＭＳ Ｐゴシック" pitchFamily="84" charset="-128"/>
              </a:rPr>
              <a:pPr algn="r"/>
              <a:t>32</a:t>
            </a:fld>
            <a:endParaRPr lang="en-US" altLang="en-US" sz="1200">
              <a:latin typeface="Times New Roman" pitchFamily="84" charset="0"/>
              <a:ea typeface="ＭＳ Ｐゴシック" pitchFamily="84" charset="-128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latin typeface="Times New Roman" pitchFamily="84" charset="0"/>
                <a:ea typeface="ＭＳ Ｐゴシック" pitchFamily="84" charset="-128"/>
              </a:rPr>
              <a:t>Answer: B.</a:t>
            </a:r>
          </a:p>
        </p:txBody>
      </p:sp>
    </p:spTree>
    <p:extLst>
      <p:ext uri="{BB962C8B-B14F-4D97-AF65-F5344CB8AC3E}">
        <p14:creationId xmlns:p14="http://schemas.microsoft.com/office/powerpoint/2010/main" val="220018777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8080FBF5-DC04-450D-B9DB-5CEA04F63972}" type="slidenum">
              <a:rPr lang="en-US" altLang="en-US" sz="1200">
                <a:latin typeface="Times New Roman" pitchFamily="84" charset="0"/>
                <a:ea typeface="ＭＳ Ｐゴシック" pitchFamily="84" charset="-128"/>
              </a:rPr>
              <a:pPr algn="r"/>
              <a:t>33</a:t>
            </a:fld>
            <a:endParaRPr lang="en-US" altLang="en-US" sz="1200">
              <a:latin typeface="Times New Roman" pitchFamily="84" charset="0"/>
              <a:ea typeface="ＭＳ Ｐゴシック" pitchFamily="84" charset="-128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itchFamily="84" charset="0"/>
              <a:ea typeface="ＭＳ Ｐゴシック" pitchFamily="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505894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latin typeface="Times New Roman" pitchFamily="84" charset="0"/>
                <a:ea typeface="ＭＳ Ｐゴシック" pitchFamily="84" charset="-128"/>
              </a:rPr>
              <a:t>Answer: 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7E9EF7-34C8-4E60-8B3E-7AFE60AEE61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6385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itchFamily="84" charset="0"/>
              <a:ea typeface="ＭＳ Ｐゴシック" pitchFamily="8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CBEE22C-AD04-4F3D-9A8B-713004E8CEC7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3993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latin typeface="Times New Roman" pitchFamily="84" charset="0"/>
                <a:ea typeface="ＭＳ Ｐゴシック" pitchFamily="84" charset="-128"/>
              </a:rPr>
              <a:t>Answer: 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E8C4CD-D52F-4F6A-9942-3D33EE6CE56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1290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itchFamily="84" charset="0"/>
              <a:ea typeface="ＭＳ Ｐゴシック" pitchFamily="8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4D0FC18-F7DB-47C1-B10A-375C1ADEF6B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8811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latin typeface="Times New Roman" pitchFamily="84" charset="0"/>
                <a:ea typeface="ＭＳ Ｐゴシック" pitchFamily="84" charset="-128"/>
              </a:rPr>
              <a:t>Answer: 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0CE5CA-A7F7-40E0-8F9D-7A3544BDE154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1923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itchFamily="84" charset="0"/>
              <a:ea typeface="ＭＳ Ｐゴシック" pitchFamily="8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B42273F-DE68-4911-9541-A7214C4D63A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644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29966"/>
          <a:stretch/>
        </p:blipFill>
        <p:spPr>
          <a:xfrm>
            <a:off x="0" y="1006891"/>
            <a:ext cx="9144000" cy="5308183"/>
          </a:xfrm>
          <a:prstGeom prst="rect">
            <a:avLst/>
          </a:prstGeom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0"/>
            <a:ext cx="9144000" cy="61555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F6C932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r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r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r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r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spcAft>
                <a:spcPct val="20000"/>
              </a:spcAft>
              <a:defRPr/>
            </a:pPr>
            <a:r>
              <a:rPr lang="en-US" sz="3000" b="0" dirty="0" smtClean="0">
                <a:solidFill>
                  <a:srgbClr val="ABA49A"/>
                </a:solidFill>
                <a:latin typeface="Times New Roman" pitchFamily="84" charset="0"/>
                <a:cs typeface="Times New Roman" pitchFamily="84" charset="0"/>
              </a:rPr>
              <a:t>CAMPBELL</a:t>
            </a:r>
            <a:r>
              <a:rPr lang="en-US" sz="3200" b="1" dirty="0" smtClean="0">
                <a:solidFill>
                  <a:srgbClr val="ABA49A"/>
                </a:solidFill>
                <a:latin typeface="Times New Roman" pitchFamily="84" charset="0"/>
                <a:cs typeface="Times New Roman" pitchFamily="84" charset="0"/>
              </a:rPr>
              <a:t> </a:t>
            </a:r>
            <a:r>
              <a:rPr lang="en-US" sz="3400" b="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84" charset="0"/>
                <a:cs typeface="Times New Roman" pitchFamily="84" charset="0"/>
              </a:rPr>
              <a:t>BIOLOGY IN FOCUS</a:t>
            </a:r>
            <a:endParaRPr lang="en-US" sz="1200" b="0" dirty="0" smtClean="0">
              <a:solidFill>
                <a:schemeClr val="tx2">
                  <a:lumMod val="40000"/>
                  <a:lumOff val="60000"/>
                </a:schemeClr>
              </a:solidFill>
              <a:latin typeface="Times New Roman" pitchFamily="84" charset="0"/>
              <a:cs typeface="Times New Roman" pitchFamily="84" charset="0"/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0" y="6315075"/>
            <a:ext cx="9144000" cy="53975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r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r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r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r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r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>
              <a:spcBef>
                <a:spcPct val="50000"/>
              </a:spcBef>
              <a:defRPr/>
            </a:pPr>
            <a:r>
              <a:rPr lang="en-US" sz="900" dirty="0" smtClean="0">
                <a:solidFill>
                  <a:schemeClr val="bg1"/>
                </a:solidFill>
              </a:rPr>
              <a:t>     © 2016 Pearson Education, Inc.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7" name="Text Box 35"/>
          <p:cNvSpPr txBox="1">
            <a:spLocks noChangeArrowheads="1"/>
          </p:cNvSpPr>
          <p:nvPr/>
        </p:nvSpPr>
        <p:spPr bwMode="auto">
          <a:xfrm>
            <a:off x="0" y="614363"/>
            <a:ext cx="9144000" cy="338554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spcAft>
                <a:spcPct val="20000"/>
              </a:spcAft>
              <a:defRPr/>
            </a:pPr>
            <a:r>
              <a:rPr lang="en-US" sz="1600" cap="all" baseline="0" dirty="0" err="1" smtClean="0">
                <a:solidFill>
                  <a:srgbClr val="ABA49A"/>
                </a:solidFill>
                <a:latin typeface="Times New Roman" pitchFamily="84" charset="0"/>
                <a:cs typeface="Times New Roman" pitchFamily="84" charset="0"/>
              </a:rPr>
              <a:t>Urry</a:t>
            </a:r>
            <a:r>
              <a:rPr lang="en-US" sz="1600" cap="all" baseline="0" dirty="0" smtClean="0">
                <a:solidFill>
                  <a:srgbClr val="ABA49A"/>
                </a:solidFill>
                <a:latin typeface="Times New Roman" pitchFamily="84" charset="0"/>
                <a:cs typeface="Times New Roman" pitchFamily="84" charset="0"/>
              </a:rPr>
              <a:t>  •  Cain  •  Wasserman  •  </a:t>
            </a:r>
            <a:r>
              <a:rPr lang="en-US" sz="1600" cap="all" baseline="0" dirty="0" err="1" smtClean="0">
                <a:solidFill>
                  <a:srgbClr val="ABA49A"/>
                </a:solidFill>
                <a:latin typeface="Times New Roman" pitchFamily="84" charset="0"/>
                <a:cs typeface="Times New Roman" pitchFamily="84" charset="0"/>
              </a:rPr>
              <a:t>Minorsky</a:t>
            </a:r>
            <a:r>
              <a:rPr lang="en-US" sz="1600" cap="all" baseline="0" dirty="0" smtClean="0">
                <a:solidFill>
                  <a:srgbClr val="ABA49A"/>
                </a:solidFill>
                <a:latin typeface="Times New Roman" pitchFamily="84" charset="0"/>
                <a:cs typeface="Times New Roman" pitchFamily="84" charset="0"/>
              </a:rPr>
              <a:t>   •  Reece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49047" y="5146766"/>
            <a:ext cx="5381625" cy="1093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r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r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r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r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r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>
              <a:defRPr/>
            </a:pPr>
            <a:r>
              <a:rPr lang="en-U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 prepared</a:t>
            </a:r>
            <a:r>
              <a:rPr lang="en-US" sz="1400" b="1" baseline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</a:t>
            </a:r>
          </a:p>
          <a:p>
            <a:pPr algn="l">
              <a:defRPr/>
            </a:pPr>
            <a:r>
              <a:rPr lang="en-U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Douglas </a:t>
            </a:r>
            <a:r>
              <a:rPr lang="en-US" sz="1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Darnowski</a:t>
            </a:r>
            <a:r>
              <a:rPr lang="en-U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Indiana University Southeast</a:t>
            </a:r>
          </a:p>
          <a:p>
            <a:pPr algn="l">
              <a:defRPr/>
            </a:pPr>
            <a:r>
              <a:rPr lang="en-U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James </a:t>
            </a:r>
            <a:r>
              <a:rPr lang="en-US" sz="1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Langeland</a:t>
            </a:r>
            <a:r>
              <a:rPr lang="en-U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Kalamazoo</a:t>
            </a:r>
            <a:r>
              <a:rPr lang="en-US" sz="1400" b="1" baseline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College</a:t>
            </a:r>
          </a:p>
          <a:p>
            <a:pPr algn="l">
              <a:defRPr/>
            </a:pPr>
            <a:r>
              <a:rPr lang="en-US" sz="1400" b="1" baseline="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Murty</a:t>
            </a:r>
            <a:r>
              <a:rPr lang="en-US" sz="1400" b="1" baseline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S. </a:t>
            </a:r>
            <a:r>
              <a:rPr lang="en-US" sz="1400" b="1" baseline="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Kambhampati</a:t>
            </a:r>
            <a:r>
              <a:rPr lang="en-US" sz="1400" b="1" baseline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Southern University at New Orleans</a:t>
            </a:r>
          </a:p>
          <a:p>
            <a:pPr algn="l">
              <a:defRPr/>
            </a:pPr>
            <a:r>
              <a:rPr lang="en-US" sz="1400" b="1" baseline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Roberta </a:t>
            </a:r>
            <a:r>
              <a:rPr lang="en-US" sz="1400" b="1" baseline="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Batorsky</a:t>
            </a:r>
            <a:r>
              <a:rPr lang="en-US" sz="1400" b="1" baseline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Temple University</a:t>
            </a:r>
            <a:r>
              <a:rPr lang="en-U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953250" y="6400284"/>
            <a:ext cx="2101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+mj-lt"/>
              </a:rPr>
              <a:t>SECOND EDITION</a:t>
            </a:r>
            <a:endParaRPr lang="en-US" sz="1800" dirty="0">
              <a:solidFill>
                <a:schemeClr val="tx2">
                  <a:lumMod val="40000"/>
                  <a:lumOff val="60000"/>
                </a:schemeClr>
              </a:solidFill>
              <a:latin typeface="+mj-lt"/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340408" y="3117669"/>
            <a:ext cx="4310062" cy="1732913"/>
          </a:xfrm>
        </p:spPr>
        <p:txBody>
          <a:bodyPr/>
          <a:lstStyle>
            <a:lvl1pPr marL="57150" indent="0">
              <a:buNone/>
              <a:defRPr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  <a:lvl2pPr marL="458787" indent="0">
              <a:buNone/>
              <a:defRPr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2pPr>
            <a:lvl3pPr marL="917575" indent="0">
              <a:buNone/>
              <a:defRPr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3pPr>
            <a:lvl4pPr marL="1366837" indent="0">
              <a:buNone/>
              <a:defRPr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4pPr>
            <a:lvl5pPr marL="1824037" indent="0">
              <a:buNone/>
              <a:defRPr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296863" y="1219200"/>
            <a:ext cx="3517491" cy="2201863"/>
          </a:xfrm>
        </p:spPr>
        <p:txBody>
          <a:bodyPr/>
          <a:lstStyle>
            <a:lvl1pPr marL="57150" indent="0">
              <a:buNone/>
              <a:defRPr sz="1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9565033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 and 2 line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571500" indent="-514350">
              <a:buFont typeface="+mj-lt"/>
              <a:buAutoNum type="alphaUcPeriod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0" y="648970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 © 2016 Pearson Education, Inc.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0" y="6489700"/>
            <a:ext cx="91440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2424592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 line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563" y="182563"/>
            <a:ext cx="8775700" cy="12021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463" y="1550126"/>
            <a:ext cx="8775700" cy="4803049"/>
          </a:xfrm>
        </p:spPr>
        <p:txBody>
          <a:bodyPr/>
          <a:lstStyle>
            <a:lvl1pPr marL="571500" indent="-514350">
              <a:buFont typeface="+mj-lt"/>
              <a:buAutoNum type="alphaUcPeriod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0" y="648970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 © 2016 Pearson Education, Inc.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0" y="6489700"/>
            <a:ext cx="91440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8957452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 line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563" y="182563"/>
            <a:ext cx="8775700" cy="1593986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463" y="1915886"/>
            <a:ext cx="8775700" cy="4437289"/>
          </a:xfrm>
        </p:spPr>
        <p:txBody>
          <a:bodyPr/>
          <a:lstStyle>
            <a:lvl1pPr marL="571500" indent="-514350">
              <a:buFont typeface="+mj-lt"/>
              <a:buAutoNum type="alphaUcPeriod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0" y="648970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 © 2016 Pearson Education, Inc.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0" y="6489700"/>
            <a:ext cx="91440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675160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 line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563" y="182562"/>
            <a:ext cx="8775700" cy="1985871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463" y="2307771"/>
            <a:ext cx="8775700" cy="4045404"/>
          </a:xfrm>
        </p:spPr>
        <p:txBody>
          <a:bodyPr/>
          <a:lstStyle>
            <a:lvl1pPr marL="571500" indent="-514350">
              <a:buFont typeface="+mj-lt"/>
              <a:buAutoNum type="alphaUcPeriod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0" y="648970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 © 2016 Pearson Education, Inc.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0" y="6489700"/>
            <a:ext cx="91440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141933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0" y="648970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 © 2016 Pearson Education, Inc.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0" y="6489700"/>
            <a:ext cx="91440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870491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0" y="648970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 © 2016 Pearson Education, Inc.</a:t>
            </a:r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0" y="6489700"/>
            <a:ext cx="91440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206494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82563" y="182563"/>
            <a:ext cx="87757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463" y="1123950"/>
            <a:ext cx="8775700" cy="522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13716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0" y="648970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 © 2016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097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3" r:id="rId3"/>
    <p:sldLayoutId id="2147483704" r:id="rId4"/>
    <p:sldLayoutId id="2147483705" r:id="rId5"/>
    <p:sldLayoutId id="2147483701" r:id="rId6"/>
    <p:sldLayoutId id="2147483702" r:id="rId7"/>
  </p:sldLayoutIdLst>
  <p:timing>
    <p:tnLst>
      <p:par>
        <p:cTn id="1" dur="indefinite" restart="never" nodeType="tmRoot"/>
      </p:par>
    </p:tnLst>
  </p:timing>
  <p:hf sldNum="0" hdr="0" dt="0"/>
  <p:txStyles>
    <p:titleStyle>
      <a:lvl1pPr marL="0" indent="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marL="450850" indent="-45085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imes New Roman" charset="0"/>
          <a:ea typeface="Arial" charset="0"/>
          <a:cs typeface="Arial" charset="0"/>
        </a:defRPr>
      </a:lvl2pPr>
      <a:lvl3pPr marL="450850" indent="-45085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imes New Roman" charset="0"/>
          <a:ea typeface="Arial" charset="0"/>
          <a:cs typeface="Arial" charset="0"/>
        </a:defRPr>
      </a:lvl3pPr>
      <a:lvl4pPr marL="450850" indent="-45085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imes New Roman" charset="0"/>
          <a:ea typeface="Arial" charset="0"/>
          <a:cs typeface="Arial" charset="0"/>
        </a:defRPr>
      </a:lvl4pPr>
      <a:lvl5pPr marL="450850" indent="-45085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imes New Roman" charset="0"/>
          <a:ea typeface="Arial" charset="0"/>
          <a:cs typeface="Arial" charset="0"/>
        </a:defRPr>
      </a:lvl5pPr>
      <a:lvl6pPr marL="908050" indent="-45085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charset="0"/>
          <a:ea typeface="Arial" charset="0"/>
          <a:cs typeface="Arial" charset="0"/>
        </a:defRPr>
      </a:lvl6pPr>
      <a:lvl7pPr marL="1365250" indent="-45085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charset="0"/>
          <a:ea typeface="Arial" charset="0"/>
          <a:cs typeface="Arial" charset="0"/>
        </a:defRPr>
      </a:lvl7pPr>
      <a:lvl8pPr marL="1822450" indent="-45085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charset="0"/>
          <a:ea typeface="Arial" charset="0"/>
          <a:cs typeface="Arial" charset="0"/>
        </a:defRPr>
      </a:lvl8pPr>
      <a:lvl9pPr marL="2279650" indent="-45085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charset="0"/>
          <a:ea typeface="Arial" charset="0"/>
          <a:cs typeface="Arial" charset="0"/>
        </a:defRPr>
      </a:lvl9pPr>
    </p:titleStyle>
    <p:bodyStyle>
      <a:lvl1pPr marL="400050" indent="-342900" algn="l" rtl="0" eaLnBrk="1" fontAlgn="base" hangingPunct="1">
        <a:spcBef>
          <a:spcPts val="0"/>
        </a:spcBef>
        <a:spcAft>
          <a:spcPct val="20000"/>
        </a:spcAft>
        <a:buClr>
          <a:schemeClr val="tx2"/>
        </a:buClr>
        <a:buFont typeface="Wingdings" panose="05000000000000000000" pitchFamily="2" charset="2"/>
        <a:buChar char="§"/>
        <a:defRPr sz="2600">
          <a:solidFill>
            <a:schemeClr val="tx1"/>
          </a:solidFill>
          <a:latin typeface="Arial" charset="0"/>
          <a:ea typeface="+mn-ea"/>
          <a:cs typeface="+mn-cs"/>
        </a:defRPr>
      </a:lvl1pPr>
      <a:lvl2pPr marL="800100" indent="-341313" algn="l" rtl="0" eaLnBrk="1" fontAlgn="base" hangingPunct="1">
        <a:spcBef>
          <a:spcPts val="0"/>
        </a:spcBef>
        <a:spcAft>
          <a:spcPct val="20000"/>
        </a:spcAft>
        <a:buClr>
          <a:schemeClr val="tx2"/>
        </a:buClr>
        <a:buFont typeface="Wingdings" panose="05000000000000000000" pitchFamily="2" charset="2"/>
        <a:buChar char="§"/>
        <a:defRPr sz="2600">
          <a:solidFill>
            <a:schemeClr val="tx1"/>
          </a:solidFill>
          <a:latin typeface="Arial" charset="0"/>
          <a:ea typeface="+mn-ea"/>
          <a:cs typeface="+mn-cs"/>
        </a:defRPr>
      </a:lvl2pPr>
      <a:lvl3pPr marL="1257300" indent="-339725" algn="l" rtl="0" eaLnBrk="1" fontAlgn="base" hangingPunct="1">
        <a:spcBef>
          <a:spcPts val="0"/>
        </a:spcBef>
        <a:spcAft>
          <a:spcPct val="20000"/>
        </a:spcAft>
        <a:buClr>
          <a:schemeClr val="tx2"/>
        </a:buClr>
        <a:buFont typeface="Wingdings" panose="05000000000000000000" pitchFamily="2" charset="2"/>
        <a:buChar char="§"/>
        <a:defRPr sz="2400">
          <a:solidFill>
            <a:schemeClr val="tx1"/>
          </a:solidFill>
          <a:latin typeface="Arial" charset="0"/>
          <a:ea typeface="+mn-ea"/>
          <a:cs typeface="+mn-cs"/>
        </a:defRPr>
      </a:lvl3pPr>
      <a:lvl4pPr marL="1714500" indent="-347663" algn="l" rtl="0" eaLnBrk="1" fontAlgn="base" hangingPunct="1">
        <a:spcBef>
          <a:spcPts val="0"/>
        </a:spcBef>
        <a:spcAft>
          <a:spcPct val="20000"/>
        </a:spcAft>
        <a:buClr>
          <a:schemeClr val="tx2"/>
        </a:buClr>
        <a:buFont typeface="Wingdings" panose="05000000000000000000" pitchFamily="2" charset="2"/>
        <a:buChar char="§"/>
        <a:tabLst/>
        <a:defRPr sz="2200">
          <a:solidFill>
            <a:schemeClr val="tx1"/>
          </a:solidFill>
          <a:latin typeface="Arial" charset="0"/>
          <a:ea typeface="+mn-ea"/>
          <a:cs typeface="+mn-cs"/>
        </a:defRPr>
      </a:lvl4pPr>
      <a:lvl5pPr marL="2171700" indent="-347663" algn="l" rtl="0" eaLnBrk="1" fontAlgn="base" hangingPunct="1">
        <a:spcBef>
          <a:spcPts val="0"/>
        </a:spcBef>
        <a:spcAft>
          <a:spcPct val="20000"/>
        </a:spcAft>
        <a:buClr>
          <a:schemeClr val="tx2"/>
        </a:buClr>
        <a:buFont typeface="Wingdings" panose="05000000000000000000" pitchFamily="2" charset="2"/>
        <a:buChar char="§"/>
        <a:defRPr sz="2200">
          <a:solidFill>
            <a:schemeClr val="tx1"/>
          </a:solidFill>
          <a:latin typeface="Arial" charset="0"/>
          <a:ea typeface="+mn-ea"/>
          <a:cs typeface="+mn-cs"/>
        </a:defRPr>
      </a:lvl5pPr>
      <a:lvl6pPr marL="3316288" indent="-347663" algn="l" rtl="0" eaLnBrk="1" fontAlgn="base" hangingPunct="1">
        <a:spcBef>
          <a:spcPct val="45000"/>
        </a:spcBef>
        <a:spcAft>
          <a:spcPct val="20000"/>
        </a:spcAft>
        <a:buClr>
          <a:schemeClr val="tx2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3773488" indent="-347663" algn="l" rtl="0" eaLnBrk="1" fontAlgn="base" hangingPunct="1">
        <a:spcBef>
          <a:spcPct val="45000"/>
        </a:spcBef>
        <a:spcAft>
          <a:spcPct val="20000"/>
        </a:spcAft>
        <a:buClr>
          <a:schemeClr val="tx2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4230688" indent="-347663" algn="l" rtl="0" eaLnBrk="1" fontAlgn="base" hangingPunct="1">
        <a:spcBef>
          <a:spcPct val="45000"/>
        </a:spcBef>
        <a:spcAft>
          <a:spcPct val="20000"/>
        </a:spcAft>
        <a:buClr>
          <a:schemeClr val="tx2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4687888" indent="-347663" algn="l" rtl="0" eaLnBrk="1" fontAlgn="base" hangingPunct="1">
        <a:spcBef>
          <a:spcPct val="45000"/>
        </a:spcBef>
        <a:spcAft>
          <a:spcPct val="20000"/>
        </a:spcAft>
        <a:buClr>
          <a:schemeClr val="tx2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340408" y="3117669"/>
            <a:ext cx="6874584" cy="2030528"/>
          </a:xfrm>
        </p:spPr>
        <p:txBody>
          <a:bodyPr/>
          <a:lstStyle/>
          <a:p>
            <a:r>
              <a:rPr lang="en-US" altLang="en-US" dirty="0"/>
              <a:t>Resource </a:t>
            </a:r>
            <a:r>
              <a:rPr lang="en-US" altLang="en-US" dirty="0" smtClean="0"/>
              <a:t>Acquisition</a:t>
            </a:r>
            <a:r>
              <a:rPr lang="en-US" altLang="en-US" dirty="0"/>
              <a:t>, </a:t>
            </a:r>
            <a:br>
              <a:rPr lang="en-US" altLang="en-US" dirty="0"/>
            </a:br>
            <a:r>
              <a:rPr lang="en-US" altLang="en-US" dirty="0"/>
              <a:t>Nutrition, and Transport in Vascular Plants</a:t>
            </a:r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2</a:t>
            </a:r>
            <a:r>
              <a:rPr lang="en-US" dirty="0" smtClean="0"/>
              <a:t>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04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difference between macronutrients and micronutrients is that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the molecules of macronutrients are larger than those of micronutrients.</a:t>
            </a:r>
          </a:p>
          <a:p>
            <a:r>
              <a:rPr lang="en-US" altLang="en-US" smtClean="0"/>
              <a:t>macronutrients are essential for physiological function of plants, while micronutrients amplify plant growth if they are available.</a:t>
            </a:r>
          </a:p>
          <a:p>
            <a:r>
              <a:rPr lang="en-US" altLang="en-US" smtClean="0"/>
              <a:t>macronutrients are needed for growth, while micronutrients are needed only for reproduction.</a:t>
            </a:r>
          </a:p>
          <a:p>
            <a:r>
              <a:rPr lang="en-US" altLang="en-US" smtClean="0"/>
              <a:t>macronutrients are required by plants in larger </a:t>
            </a:r>
            <a:br>
              <a:rPr lang="en-US" altLang="en-US" smtClean="0"/>
            </a:br>
            <a:r>
              <a:rPr lang="en-US" altLang="en-US" smtClean="0"/>
              <a:t>quantities than are micronutrients.</a:t>
            </a:r>
          </a:p>
          <a:p>
            <a:r>
              <a:rPr lang="en-US" altLang="en-US" smtClean="0"/>
              <a:t>the molecules of macronutrients move through the symplast, and micronutrients can move through either the symplast or the apoplast.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6362700" y="5183188"/>
            <a:ext cx="16287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endParaRPr lang="en-US" altLang="en-US" sz="18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 © 2016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668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difference between macronutrients and micronutrients is that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the molecules of macronutrients are larger than those of micronutrients.</a:t>
            </a:r>
          </a:p>
          <a:p>
            <a:r>
              <a:rPr lang="en-US" altLang="en-US" dirty="0" smtClean="0"/>
              <a:t>macronutrients are essential for physiological function of plants, while micronutrients amplify plant growth if they are available.</a:t>
            </a:r>
          </a:p>
          <a:p>
            <a:r>
              <a:rPr lang="en-US" altLang="en-US" dirty="0" smtClean="0"/>
              <a:t>macronutrients are needed for growth, while micronutrients are needed only for reproduction.</a:t>
            </a:r>
          </a:p>
          <a:p>
            <a:r>
              <a:rPr lang="en-US" altLang="en-US" b="1" smtClean="0"/>
              <a:t>macronutrients </a:t>
            </a:r>
            <a:r>
              <a:rPr lang="en-US" altLang="en-US" b="1" dirty="0" smtClean="0"/>
              <a:t>are required by plants in larger quantities than are micronutrients.</a:t>
            </a:r>
          </a:p>
          <a:p>
            <a:r>
              <a:rPr lang="en-US" altLang="en-US" smtClean="0"/>
              <a:t>the </a:t>
            </a:r>
            <a:r>
              <a:rPr lang="en-US" altLang="en-US" dirty="0" smtClean="0"/>
              <a:t>molecules of macronutrients move through the </a:t>
            </a:r>
            <a:r>
              <a:rPr lang="en-US" altLang="en-US" dirty="0" err="1" smtClean="0"/>
              <a:t>symplast</a:t>
            </a:r>
            <a:r>
              <a:rPr lang="en-US" altLang="en-US" dirty="0" smtClean="0"/>
              <a:t>, and micronutrients can move through either the </a:t>
            </a:r>
            <a:r>
              <a:rPr lang="en-US" altLang="en-US" dirty="0" err="1" smtClean="0"/>
              <a:t>symplast</a:t>
            </a:r>
            <a:r>
              <a:rPr lang="en-US" altLang="en-US" dirty="0" smtClean="0"/>
              <a:t> or the </a:t>
            </a:r>
            <a:r>
              <a:rPr lang="en-US" altLang="en-US" dirty="0" err="1" smtClean="0"/>
              <a:t>apoplast</a:t>
            </a:r>
            <a:r>
              <a:rPr lang="en-US" altLang="en-US" dirty="0" smtClean="0"/>
              <a:t>.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6362700" y="5183188"/>
            <a:ext cx="16287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endParaRPr lang="en-US" altLang="en-US" sz="18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 © 2016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34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Legumes (such as soybeans) commonly obtain their nitrogen through a mutualistic association with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nitrifying bacteria, which oxidize ammonium to nitrite.</a:t>
            </a:r>
          </a:p>
          <a:p>
            <a:r>
              <a:rPr lang="en-US" altLang="en-US" dirty="0" err="1" smtClean="0"/>
              <a:t>ammonifying</a:t>
            </a:r>
            <a:r>
              <a:rPr lang="en-US" altLang="en-US" dirty="0" smtClean="0"/>
              <a:t> bacteria, which convert organic nitrogen to ammonium.</a:t>
            </a:r>
          </a:p>
          <a:p>
            <a:r>
              <a:rPr lang="en-US" altLang="en-US" dirty="0" smtClean="0"/>
              <a:t>denitrifying bacteria, which convert organic nitrite to ammonium. </a:t>
            </a:r>
          </a:p>
          <a:p>
            <a:r>
              <a:rPr lang="en-US" altLang="en-US" dirty="0" smtClean="0"/>
              <a:t>nitrifying bacteria, which extract nitrogen from decomposing animals.</a:t>
            </a:r>
          </a:p>
          <a:p>
            <a:r>
              <a:rPr lang="en-US" altLang="en-US" dirty="0" smtClean="0"/>
              <a:t>nitrogen-fixing bacteria, which convert gaseous nitrogen to ammonium.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6362700" y="5183188"/>
            <a:ext cx="16287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endParaRPr lang="en-US" altLang="en-US" sz="18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 © 2016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454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Legumes (such as soybeans) commonly obtain their nitrogen through a mutualistic association with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nitrifying bacteria, which oxidize ammonium to nitrite.</a:t>
            </a:r>
          </a:p>
          <a:p>
            <a:r>
              <a:rPr lang="en-US" altLang="en-US" dirty="0" err="1" smtClean="0"/>
              <a:t>ammonifying</a:t>
            </a:r>
            <a:r>
              <a:rPr lang="en-US" altLang="en-US" dirty="0" smtClean="0"/>
              <a:t> bacteria, which convert organic nitrogen to ammonium.</a:t>
            </a:r>
          </a:p>
          <a:p>
            <a:r>
              <a:rPr lang="en-US" altLang="en-US" dirty="0" smtClean="0"/>
              <a:t>denitrifying bacteria, which convert organic nitrite to ammonium. </a:t>
            </a:r>
          </a:p>
          <a:p>
            <a:r>
              <a:rPr lang="en-US" altLang="en-US" dirty="0" smtClean="0"/>
              <a:t>nitrifying bacteria, which extract nitrogen from decomposing animals.</a:t>
            </a:r>
          </a:p>
          <a:p>
            <a:r>
              <a:rPr lang="en-US" altLang="en-US" b="1" smtClean="0"/>
              <a:t>nitrogen-fixing </a:t>
            </a:r>
            <a:r>
              <a:rPr lang="en-US" altLang="en-US" b="1" dirty="0" smtClean="0"/>
              <a:t>bacteria, which convert gaseous nitrogen to </a:t>
            </a:r>
            <a:r>
              <a:rPr lang="en-US" altLang="en-US" b="1" smtClean="0"/>
              <a:t>ammonium.</a:t>
            </a:r>
            <a:endParaRPr lang="en-US" altLang="en-US" b="1" dirty="0" smtClean="0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6362700" y="5183188"/>
            <a:ext cx="16287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endParaRPr lang="en-US" altLang="en-US" sz="18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 © 2016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3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About ____% of a plant’s water escapes through the stomata, although the stomata account for just ____% of the external leaf surface.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75; 10</a:t>
            </a:r>
          </a:p>
          <a:p>
            <a:r>
              <a:rPr lang="en-US" altLang="en-US" smtClean="0"/>
              <a:t>75; 1–2</a:t>
            </a:r>
          </a:p>
          <a:p>
            <a:r>
              <a:rPr lang="en-US" altLang="en-US" smtClean="0"/>
              <a:t>95; 10</a:t>
            </a:r>
          </a:p>
          <a:p>
            <a:r>
              <a:rPr lang="en-US" altLang="en-US" smtClean="0"/>
              <a:t>95; 1–2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6362700" y="5183188"/>
            <a:ext cx="16287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endParaRPr lang="en-US" altLang="en-US" sz="18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 © 2016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58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About ____% of a plant’s water escapes through the stomata, although the stomata account for just ____% of the external leaf surface.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75; 10</a:t>
            </a:r>
          </a:p>
          <a:p>
            <a:r>
              <a:rPr lang="en-US" altLang="en-US" dirty="0" smtClean="0"/>
              <a:t>75; 1–2</a:t>
            </a:r>
          </a:p>
          <a:p>
            <a:r>
              <a:rPr lang="en-US" altLang="en-US" dirty="0" smtClean="0"/>
              <a:t>95; 10</a:t>
            </a:r>
          </a:p>
          <a:p>
            <a:r>
              <a:rPr lang="en-US" altLang="en-US" b="1" smtClean="0"/>
              <a:t>95; 1–2</a:t>
            </a:r>
            <a:endParaRPr lang="en-US" altLang="en-US" b="1" dirty="0" smtClean="0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6362700" y="5183188"/>
            <a:ext cx="16287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endParaRPr lang="en-US" altLang="en-US" sz="18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 © 2016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13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Which statement most accurately reflects the interaction between plants and the soil in the </a:t>
            </a:r>
            <a:r>
              <a:rPr lang="en-US" altLang="en-US" dirty="0" err="1" smtClean="0"/>
              <a:t>rhizosphere</a:t>
            </a:r>
            <a:r>
              <a:rPr lang="en-US" altLang="en-US" dirty="0" smtClean="0"/>
              <a:t> in which they grow?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Plants passively take up nitrogen from the soil with their roots, interacting little with the </a:t>
            </a:r>
            <a:r>
              <a:rPr lang="en-US" altLang="en-US" dirty="0" err="1" smtClean="0"/>
              <a:t>rhizosphere</a:t>
            </a:r>
            <a:r>
              <a:rPr lang="en-US" altLang="en-US" dirty="0" smtClean="0"/>
              <a:t>. </a:t>
            </a:r>
          </a:p>
          <a:p>
            <a:r>
              <a:rPr lang="en-US" altLang="en-US" dirty="0" smtClean="0"/>
              <a:t>Plants obtain nitrogen through a two-way interaction assisted by metabolism of </a:t>
            </a:r>
            <a:r>
              <a:rPr lang="en-US" altLang="en-US" dirty="0" err="1" smtClean="0"/>
              <a:t>rhizosphere</a:t>
            </a:r>
            <a:r>
              <a:rPr lang="en-US" altLang="en-US" dirty="0" smtClean="0"/>
              <a:t> bacteria to render nitrogen to usable forms, while plants lose carbon to the bacteria.</a:t>
            </a:r>
          </a:p>
          <a:p>
            <a:r>
              <a:rPr lang="en-US" altLang="en-US" dirty="0" smtClean="0"/>
              <a:t>Plants’ ability to absorb nitrogen is compromised due to high concentrations of bacteria in the </a:t>
            </a:r>
            <a:r>
              <a:rPr lang="en-US" altLang="en-US" dirty="0" err="1" smtClean="0"/>
              <a:t>rhizosphere</a:t>
            </a:r>
            <a:r>
              <a:rPr lang="en-US" altLang="en-US" dirty="0" smtClean="0"/>
              <a:t>.</a:t>
            </a:r>
          </a:p>
          <a:p>
            <a:r>
              <a:rPr lang="en-US" altLang="en-US" dirty="0" err="1" smtClean="0"/>
              <a:t>Rhizosphere</a:t>
            </a:r>
            <a:r>
              <a:rPr lang="en-US" altLang="en-US" dirty="0" smtClean="0"/>
              <a:t> bacteria form chains of cells that penetrate the plant root and facilitate plant nitrogen absorption through capillary action. 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6362700" y="5183188"/>
            <a:ext cx="16287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endParaRPr lang="en-US" altLang="en-US" sz="18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 © 2016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93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Which statement most accurately reflects the interaction between plants and the soil in the rhizosphere in which they grow?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Plants passively take up nitrogen from the soil with their roots, interacting little with the </a:t>
            </a:r>
            <a:r>
              <a:rPr lang="en-US" altLang="en-US" dirty="0" err="1" smtClean="0"/>
              <a:t>rhizosphere</a:t>
            </a:r>
            <a:r>
              <a:rPr lang="en-US" altLang="en-US" dirty="0" smtClean="0"/>
              <a:t>. </a:t>
            </a:r>
          </a:p>
          <a:p>
            <a:r>
              <a:rPr lang="en-US" altLang="en-US" b="1" dirty="0" smtClean="0"/>
              <a:t>Plants obtain nitrogen through a two-way interaction assisted by metabolism of </a:t>
            </a:r>
            <a:r>
              <a:rPr lang="en-US" altLang="en-US" b="1" dirty="0" err="1" smtClean="0"/>
              <a:t>rhizosphere</a:t>
            </a:r>
            <a:r>
              <a:rPr lang="en-US" altLang="en-US" b="1" dirty="0" smtClean="0"/>
              <a:t> bacteria to render nitrogen to usable forms, while plants lose carbon to the bacteria.</a:t>
            </a:r>
          </a:p>
          <a:p>
            <a:r>
              <a:rPr lang="en-US" altLang="en-US" dirty="0" smtClean="0"/>
              <a:t>Plants’ ability to absorb nitrogen is compromised due to high concentrations of bacteria in the </a:t>
            </a:r>
            <a:r>
              <a:rPr lang="en-US" altLang="en-US" dirty="0" err="1" smtClean="0"/>
              <a:t>rhizosphere</a:t>
            </a:r>
            <a:r>
              <a:rPr lang="en-US" altLang="en-US" dirty="0" smtClean="0"/>
              <a:t>.</a:t>
            </a:r>
          </a:p>
          <a:p>
            <a:r>
              <a:rPr lang="en-US" altLang="en-US" dirty="0" err="1" smtClean="0"/>
              <a:t>Rhizosphere</a:t>
            </a:r>
            <a:r>
              <a:rPr lang="en-US" altLang="en-US" dirty="0" smtClean="0"/>
              <a:t> bacteria form chains of cells that penetrate the plant root and facilitate plant nitrogen absorption through capillary action. 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6362700" y="5183188"/>
            <a:ext cx="16287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endParaRPr lang="en-US" altLang="en-US" sz="18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 © 2016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50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basis of transpirational pull in the xylem is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positive root pressure from differences in solute potential between soil and root.</a:t>
            </a:r>
          </a:p>
          <a:p>
            <a:r>
              <a:rPr lang="en-US" altLang="en-US" smtClean="0"/>
              <a:t>hydrostatic pressure generated by the shrinking in diameter of the trunk or stem. </a:t>
            </a:r>
          </a:p>
          <a:p>
            <a:r>
              <a:rPr lang="en-US" altLang="en-US" smtClean="0"/>
              <a:t>negative pressure at the air-water interface in the leaf.</a:t>
            </a:r>
          </a:p>
          <a:p>
            <a:r>
              <a:rPr lang="en-US" altLang="en-US" smtClean="0"/>
              <a:t>pressure created by proton pumping of stomatal guard cells. </a:t>
            </a:r>
          </a:p>
          <a:p>
            <a:r>
              <a:rPr lang="en-US" altLang="en-US" smtClean="0"/>
              <a:t>adhesion tension of water molecules to xylem cell walls.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6362700" y="5183188"/>
            <a:ext cx="16287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endParaRPr lang="en-US" altLang="en-US" sz="18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 © 2016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02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basis of transpirational pull in the xylem is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positive root pressure from differences in solute potential between soil and root.</a:t>
            </a:r>
          </a:p>
          <a:p>
            <a:r>
              <a:rPr lang="en-US" altLang="en-US" dirty="0" smtClean="0"/>
              <a:t>hydrostatic pressure generated by the shrinking in diameter of the trunk or stem. </a:t>
            </a:r>
          </a:p>
          <a:p>
            <a:r>
              <a:rPr lang="en-US" altLang="en-US" b="1" smtClean="0"/>
              <a:t>negative </a:t>
            </a:r>
            <a:r>
              <a:rPr lang="en-US" altLang="en-US" b="1" dirty="0" smtClean="0"/>
              <a:t>pressure at the air-water interface in the leaf.</a:t>
            </a:r>
          </a:p>
          <a:p>
            <a:r>
              <a:rPr lang="en-US" altLang="en-US" smtClean="0"/>
              <a:t>pressure </a:t>
            </a:r>
            <a:r>
              <a:rPr lang="en-US" altLang="en-US" dirty="0" smtClean="0"/>
              <a:t>created by proton pumping of </a:t>
            </a:r>
            <a:r>
              <a:rPr lang="en-US" altLang="en-US" dirty="0" err="1" smtClean="0"/>
              <a:t>stomatal</a:t>
            </a:r>
            <a:r>
              <a:rPr lang="en-US" altLang="en-US" dirty="0" smtClean="0"/>
              <a:t> guard cells. </a:t>
            </a:r>
          </a:p>
          <a:p>
            <a:r>
              <a:rPr lang="en-US" altLang="en-US" dirty="0" smtClean="0"/>
              <a:t>adhesion tension of water molecules to xylem cell walls.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6362700" y="5183188"/>
            <a:ext cx="16287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endParaRPr lang="en-US" altLang="en-US" sz="18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 © 2016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1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In plants’ transition to land, critical adaptations for survival that arose included all of the following </a:t>
            </a:r>
            <a:r>
              <a:rPr lang="en-US" altLang="en-US" i="1" dirty="0" smtClean="0"/>
              <a:t>except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photosynthesis.</a:t>
            </a:r>
          </a:p>
          <a:p>
            <a:r>
              <a:rPr lang="en-US" altLang="en-US" dirty="0" smtClean="0"/>
              <a:t>the cuticle.</a:t>
            </a:r>
          </a:p>
          <a:p>
            <a:r>
              <a:rPr lang="en-US" altLang="en-US" dirty="0" smtClean="0"/>
              <a:t>stomata.</a:t>
            </a:r>
          </a:p>
          <a:p>
            <a:r>
              <a:rPr lang="en-US" altLang="en-US" dirty="0" smtClean="0"/>
              <a:t>bulk flow.</a:t>
            </a:r>
          </a:p>
          <a:p>
            <a:r>
              <a:rPr lang="en-US" altLang="en-US" dirty="0" smtClean="0"/>
              <a:t>rhizoids.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6362700" y="5183188"/>
            <a:ext cx="16287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endParaRPr lang="en-US" altLang="en-US" sz="18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 © 2016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47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Which of the following has the highest water potential? 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pure water</a:t>
            </a:r>
          </a:p>
          <a:p>
            <a:r>
              <a:rPr lang="en-US" altLang="en-US" dirty="0" smtClean="0"/>
              <a:t>0.1% salt solution</a:t>
            </a:r>
          </a:p>
          <a:p>
            <a:r>
              <a:rPr lang="en-US" altLang="en-US" dirty="0" smtClean="0"/>
              <a:t>0.5% salt solution</a:t>
            </a:r>
          </a:p>
          <a:p>
            <a:r>
              <a:rPr lang="en-US" altLang="en-US" dirty="0" smtClean="0"/>
              <a:t>1% salt solution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 © 2016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68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Which of the following has the highest water potential? 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 smtClean="0"/>
              <a:t>pure water</a:t>
            </a:r>
          </a:p>
          <a:p>
            <a:r>
              <a:rPr lang="en-US" altLang="en-US" dirty="0" smtClean="0"/>
              <a:t>0.1% salt solution</a:t>
            </a:r>
          </a:p>
          <a:p>
            <a:r>
              <a:rPr lang="en-US" altLang="en-US" dirty="0" smtClean="0"/>
              <a:t>0.5% salt solution</a:t>
            </a:r>
          </a:p>
          <a:p>
            <a:r>
              <a:rPr lang="en-US" altLang="en-US" dirty="0" smtClean="0"/>
              <a:t>1% salt solution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 © 2016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33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Which of the following elements is/are the major component(s) of all organic compounds in plants?</a:t>
            </a:r>
            <a:br>
              <a:rPr lang="en-US" altLang="en-US" dirty="0" smtClean="0"/>
            </a:br>
            <a:endParaRPr lang="en-US" altLang="en-US" dirty="0" smtClean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carbon</a:t>
            </a:r>
          </a:p>
          <a:p>
            <a:r>
              <a:rPr lang="en-US" altLang="en-US" dirty="0" smtClean="0"/>
              <a:t>hydrogen</a:t>
            </a:r>
          </a:p>
          <a:p>
            <a:r>
              <a:rPr lang="en-US" altLang="en-US" dirty="0" smtClean="0"/>
              <a:t>oxygen</a:t>
            </a:r>
          </a:p>
          <a:p>
            <a:r>
              <a:rPr lang="en-US" altLang="en-US" dirty="0" smtClean="0"/>
              <a:t>sulfur</a:t>
            </a:r>
          </a:p>
          <a:p>
            <a:r>
              <a:rPr lang="en-US" altLang="en-US" dirty="0" smtClean="0"/>
              <a:t>A, B, and C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 © 2016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76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Which of the following elements </a:t>
            </a:r>
            <a:r>
              <a:rPr lang="en-US" altLang="en-US" dirty="0" smtClean="0"/>
              <a:t>is/are </a:t>
            </a:r>
            <a:r>
              <a:rPr lang="en-US" altLang="en-US" dirty="0"/>
              <a:t>the major component(s) of all organic compounds in plants?</a:t>
            </a:r>
            <a:br>
              <a:rPr lang="en-US" altLang="en-US" dirty="0"/>
            </a:br>
            <a:endParaRPr lang="en-US" altLang="en-US" dirty="0" smtClean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carbon</a:t>
            </a:r>
          </a:p>
          <a:p>
            <a:r>
              <a:rPr lang="en-US" altLang="en-US" dirty="0" smtClean="0"/>
              <a:t>hydrogen</a:t>
            </a:r>
          </a:p>
          <a:p>
            <a:r>
              <a:rPr lang="en-US" altLang="en-US" dirty="0" smtClean="0"/>
              <a:t>oxygen</a:t>
            </a:r>
          </a:p>
          <a:p>
            <a:r>
              <a:rPr lang="en-US" altLang="en-US" dirty="0" smtClean="0"/>
              <a:t>sulfur</a:t>
            </a:r>
          </a:p>
          <a:p>
            <a:r>
              <a:rPr lang="en-US" altLang="en-US" b="1" dirty="0" smtClean="0"/>
              <a:t>A, B, and C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 © 2016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136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The texture of soil depends on the size of the soil particles. Which of the </a:t>
            </a:r>
            <a:r>
              <a:rPr lang="en-US" altLang="en-US" dirty="0" smtClean="0"/>
              <a:t>following soil types is incorrectly matched with the size (diameter) of its particles?</a:t>
            </a:r>
            <a:endParaRPr lang="en-US" altLang="en-US" dirty="0" smtClean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sand; 0.02–2 mm</a:t>
            </a:r>
          </a:p>
          <a:p>
            <a:r>
              <a:rPr lang="en-US" altLang="en-US" dirty="0" smtClean="0"/>
              <a:t>silt; 0.0002–0.02 mm</a:t>
            </a:r>
          </a:p>
          <a:p>
            <a:r>
              <a:rPr lang="en-US" altLang="en-US" dirty="0" smtClean="0"/>
              <a:t>clay; less than 0.002 mm</a:t>
            </a:r>
          </a:p>
          <a:p>
            <a:r>
              <a:rPr lang="en-US" altLang="en-US" dirty="0" smtClean="0"/>
              <a:t>both </a:t>
            </a:r>
            <a:r>
              <a:rPr lang="en-US" altLang="en-US" dirty="0"/>
              <a:t>B</a:t>
            </a:r>
            <a:r>
              <a:rPr lang="en-US" altLang="en-US" dirty="0" smtClean="0"/>
              <a:t> and C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 © 2016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04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texture of soil depends on the size of the soil particles. Which of the following soil types is incorrectly matched with the size (diameter) of its particles?</a:t>
            </a:r>
            <a:endParaRPr lang="en-US" altLang="en-US" dirty="0" smtClean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sand; 0.02–2 mm</a:t>
            </a:r>
          </a:p>
          <a:p>
            <a:r>
              <a:rPr lang="en-US" altLang="en-US" b="1" dirty="0"/>
              <a:t>silt; 0.0002–0.02 mm</a:t>
            </a:r>
          </a:p>
          <a:p>
            <a:r>
              <a:rPr lang="en-US" altLang="en-US" dirty="0"/>
              <a:t>clay; less than 0.002 mm</a:t>
            </a:r>
          </a:p>
          <a:p>
            <a:r>
              <a:rPr lang="en-US" altLang="en-US" dirty="0"/>
              <a:t>both </a:t>
            </a:r>
            <a:r>
              <a:rPr lang="en-US" altLang="en-US" dirty="0" smtClean="0"/>
              <a:t>B </a:t>
            </a:r>
            <a:r>
              <a:rPr lang="en-US" altLang="en-US" dirty="0"/>
              <a:t>and </a:t>
            </a:r>
            <a:r>
              <a:rPr lang="en-US" altLang="en-US" dirty="0" smtClean="0"/>
              <a:t>C</a:t>
            </a:r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 © 2016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22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Based on water potential gradient, which of the following is the correct sequence (from high to low water potential) for resource acquisition and transport in vascular plants?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soil </a:t>
            </a:r>
            <a:r>
              <a:rPr lang="en-US" altLang="en-US" dirty="0">
                <a:latin typeface="Arial"/>
                <a:cs typeface="Arial"/>
                <a:sym typeface="Wingdings" pitchFamily="84" charset="2"/>
              </a:rPr>
              <a:t>→</a:t>
            </a:r>
            <a:r>
              <a:rPr lang="en-US" altLang="en-US" dirty="0" smtClean="0"/>
              <a:t> leaf air spaces </a:t>
            </a:r>
            <a:r>
              <a:rPr lang="en-US" altLang="en-US" dirty="0">
                <a:latin typeface="Arial"/>
                <a:cs typeface="Arial"/>
                <a:sym typeface="Wingdings" pitchFamily="84" charset="2"/>
              </a:rPr>
              <a:t>→</a:t>
            </a:r>
            <a:r>
              <a:rPr lang="en-US" altLang="en-US" dirty="0" smtClean="0"/>
              <a:t> outside air</a:t>
            </a:r>
          </a:p>
          <a:p>
            <a:r>
              <a:rPr lang="en-US" altLang="en-US" dirty="0" smtClean="0"/>
              <a:t>leaf air spaces </a:t>
            </a:r>
            <a:r>
              <a:rPr lang="en-US" altLang="en-US" dirty="0" smtClean="0">
                <a:latin typeface="Arial"/>
                <a:cs typeface="Arial"/>
                <a:sym typeface="Wingdings" pitchFamily="84" charset="2"/>
              </a:rPr>
              <a:t>→ </a:t>
            </a:r>
            <a:r>
              <a:rPr lang="en-US" altLang="en-US" dirty="0" smtClean="0">
                <a:sym typeface="Wingdings" pitchFamily="84" charset="2"/>
              </a:rPr>
              <a:t>soil </a:t>
            </a:r>
            <a:r>
              <a:rPr lang="en-US" altLang="en-US" dirty="0">
                <a:latin typeface="Arial"/>
                <a:cs typeface="Arial"/>
                <a:sym typeface="Wingdings" pitchFamily="84" charset="2"/>
              </a:rPr>
              <a:t>→</a:t>
            </a:r>
            <a:r>
              <a:rPr lang="en-US" altLang="en-US" dirty="0" smtClean="0">
                <a:sym typeface="Wingdings" pitchFamily="84" charset="2"/>
              </a:rPr>
              <a:t> outside air</a:t>
            </a:r>
          </a:p>
          <a:p>
            <a:r>
              <a:rPr lang="en-US" altLang="en-US" dirty="0" smtClean="0">
                <a:sym typeface="Wingdings" pitchFamily="84" charset="2"/>
              </a:rPr>
              <a:t>outside air </a:t>
            </a:r>
            <a:r>
              <a:rPr lang="en-US" altLang="en-US" dirty="0">
                <a:latin typeface="Arial"/>
                <a:cs typeface="Arial"/>
                <a:sym typeface="Wingdings" pitchFamily="84" charset="2"/>
              </a:rPr>
              <a:t>→</a:t>
            </a:r>
            <a:r>
              <a:rPr lang="en-US" altLang="en-US" dirty="0" smtClean="0">
                <a:sym typeface="Wingdings" pitchFamily="84" charset="2"/>
              </a:rPr>
              <a:t> soil </a:t>
            </a:r>
            <a:r>
              <a:rPr lang="en-US" altLang="en-US" dirty="0">
                <a:latin typeface="Arial"/>
                <a:cs typeface="Arial"/>
                <a:sym typeface="Wingdings" pitchFamily="84" charset="2"/>
              </a:rPr>
              <a:t>→</a:t>
            </a:r>
            <a:r>
              <a:rPr lang="en-US" altLang="en-US" dirty="0" smtClean="0">
                <a:sym typeface="Wingdings" pitchFamily="84" charset="2"/>
              </a:rPr>
              <a:t> leaf air spaces</a:t>
            </a:r>
          </a:p>
          <a:p>
            <a:r>
              <a:rPr lang="en-US" altLang="en-US" dirty="0" smtClean="0">
                <a:sym typeface="Wingdings" pitchFamily="84" charset="2"/>
              </a:rPr>
              <a:t>outside air </a:t>
            </a:r>
            <a:r>
              <a:rPr lang="en-US" altLang="en-US" dirty="0">
                <a:latin typeface="Arial"/>
                <a:cs typeface="Arial"/>
                <a:sym typeface="Wingdings" pitchFamily="84" charset="2"/>
              </a:rPr>
              <a:t>→</a:t>
            </a:r>
            <a:r>
              <a:rPr lang="en-US" altLang="en-US" dirty="0" smtClean="0">
                <a:sym typeface="Wingdings" pitchFamily="84" charset="2"/>
              </a:rPr>
              <a:t> leaf air spaces </a:t>
            </a:r>
            <a:r>
              <a:rPr lang="en-US" altLang="en-US" dirty="0">
                <a:latin typeface="Arial"/>
                <a:cs typeface="Arial"/>
                <a:sym typeface="Wingdings" pitchFamily="84" charset="2"/>
              </a:rPr>
              <a:t>→</a:t>
            </a:r>
            <a:r>
              <a:rPr lang="en-US" altLang="en-US" dirty="0" smtClean="0">
                <a:sym typeface="Wingdings" pitchFamily="84" charset="2"/>
              </a:rPr>
              <a:t> soil</a:t>
            </a:r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 © 2016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32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Based on water potential gradient, which of the following is the correct sequence (from high to low water potential) for resource acquisition and transport in vascular plants?</a:t>
            </a:r>
            <a:endParaRPr lang="en-US" altLang="en-US" dirty="0" smtClean="0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/>
              <a:t>soil </a:t>
            </a:r>
            <a:r>
              <a:rPr lang="en-US" altLang="en-US" dirty="0">
                <a:latin typeface="Arial"/>
                <a:cs typeface="Arial"/>
                <a:sym typeface="Wingdings" pitchFamily="84" charset="2"/>
              </a:rPr>
              <a:t>→</a:t>
            </a:r>
            <a:r>
              <a:rPr lang="en-US" altLang="en-US" b="1" dirty="0" smtClean="0"/>
              <a:t> </a:t>
            </a:r>
            <a:r>
              <a:rPr lang="en-US" altLang="en-US" b="1" dirty="0"/>
              <a:t>leaf air spaces </a:t>
            </a:r>
            <a:r>
              <a:rPr lang="en-US" altLang="en-US" dirty="0">
                <a:latin typeface="Arial"/>
                <a:cs typeface="Arial"/>
                <a:sym typeface="Wingdings" pitchFamily="84" charset="2"/>
              </a:rPr>
              <a:t>→</a:t>
            </a:r>
            <a:r>
              <a:rPr lang="en-US" altLang="en-US" b="1" dirty="0" smtClean="0"/>
              <a:t> </a:t>
            </a:r>
            <a:r>
              <a:rPr lang="en-US" altLang="en-US" b="1" dirty="0"/>
              <a:t>outside air</a:t>
            </a:r>
          </a:p>
          <a:p>
            <a:r>
              <a:rPr lang="en-US" altLang="en-US" dirty="0"/>
              <a:t>leaf air spaces </a:t>
            </a:r>
            <a:r>
              <a:rPr lang="en-US" altLang="en-US" dirty="0">
                <a:latin typeface="Arial"/>
                <a:cs typeface="Arial"/>
                <a:sym typeface="Wingdings" pitchFamily="84" charset="2"/>
              </a:rPr>
              <a:t>→</a:t>
            </a:r>
            <a:r>
              <a:rPr lang="en-US" altLang="en-US" dirty="0" smtClean="0">
                <a:sym typeface="Wingdings" pitchFamily="84" charset="2"/>
              </a:rPr>
              <a:t> </a:t>
            </a:r>
            <a:r>
              <a:rPr lang="en-US" altLang="en-US" dirty="0">
                <a:sym typeface="Wingdings" pitchFamily="84" charset="2"/>
              </a:rPr>
              <a:t>soil </a:t>
            </a:r>
            <a:r>
              <a:rPr lang="en-US" altLang="en-US" dirty="0">
                <a:latin typeface="Arial"/>
                <a:cs typeface="Arial"/>
                <a:sym typeface="Wingdings" pitchFamily="84" charset="2"/>
              </a:rPr>
              <a:t>→</a:t>
            </a:r>
            <a:r>
              <a:rPr lang="en-US" altLang="en-US" dirty="0" smtClean="0">
                <a:sym typeface="Wingdings" pitchFamily="84" charset="2"/>
              </a:rPr>
              <a:t> </a:t>
            </a:r>
            <a:r>
              <a:rPr lang="en-US" altLang="en-US" dirty="0">
                <a:sym typeface="Wingdings" pitchFamily="84" charset="2"/>
              </a:rPr>
              <a:t>outside air</a:t>
            </a:r>
          </a:p>
          <a:p>
            <a:r>
              <a:rPr lang="en-US" altLang="en-US" dirty="0">
                <a:sym typeface="Wingdings" pitchFamily="84" charset="2"/>
              </a:rPr>
              <a:t>outside air </a:t>
            </a:r>
            <a:r>
              <a:rPr lang="en-US" altLang="en-US" dirty="0">
                <a:latin typeface="Arial"/>
                <a:cs typeface="Arial"/>
                <a:sym typeface="Wingdings" pitchFamily="84" charset="2"/>
              </a:rPr>
              <a:t>→</a:t>
            </a:r>
            <a:r>
              <a:rPr lang="en-US" altLang="en-US" dirty="0" smtClean="0">
                <a:sym typeface="Wingdings" pitchFamily="84" charset="2"/>
              </a:rPr>
              <a:t> </a:t>
            </a:r>
            <a:r>
              <a:rPr lang="en-US" altLang="en-US" dirty="0">
                <a:sym typeface="Wingdings" pitchFamily="84" charset="2"/>
              </a:rPr>
              <a:t>soil </a:t>
            </a:r>
            <a:r>
              <a:rPr lang="en-US" altLang="en-US" dirty="0">
                <a:latin typeface="Arial"/>
                <a:cs typeface="Arial"/>
                <a:sym typeface="Wingdings" pitchFamily="84" charset="2"/>
              </a:rPr>
              <a:t>→</a:t>
            </a:r>
            <a:r>
              <a:rPr lang="en-US" altLang="en-US" dirty="0" smtClean="0">
                <a:sym typeface="Wingdings" pitchFamily="84" charset="2"/>
              </a:rPr>
              <a:t> </a:t>
            </a:r>
            <a:r>
              <a:rPr lang="en-US" altLang="en-US" dirty="0">
                <a:sym typeface="Wingdings" pitchFamily="84" charset="2"/>
              </a:rPr>
              <a:t>leaf air spaces</a:t>
            </a:r>
          </a:p>
          <a:p>
            <a:r>
              <a:rPr lang="en-US" altLang="en-US" dirty="0">
                <a:sym typeface="Wingdings" pitchFamily="84" charset="2"/>
              </a:rPr>
              <a:t>outside air </a:t>
            </a:r>
            <a:r>
              <a:rPr lang="en-US" altLang="en-US" dirty="0">
                <a:latin typeface="Arial"/>
                <a:cs typeface="Arial"/>
                <a:sym typeface="Wingdings" pitchFamily="84" charset="2"/>
              </a:rPr>
              <a:t>→</a:t>
            </a:r>
            <a:r>
              <a:rPr lang="en-US" altLang="en-US" dirty="0" smtClean="0">
                <a:sym typeface="Wingdings" pitchFamily="84" charset="2"/>
              </a:rPr>
              <a:t> </a:t>
            </a:r>
            <a:r>
              <a:rPr lang="en-US" altLang="en-US" dirty="0">
                <a:sym typeface="Wingdings" pitchFamily="84" charset="2"/>
              </a:rPr>
              <a:t>leaf air spaces </a:t>
            </a:r>
            <a:r>
              <a:rPr lang="en-US" altLang="en-US" dirty="0">
                <a:latin typeface="Arial"/>
                <a:cs typeface="Arial"/>
                <a:sym typeface="Wingdings" pitchFamily="84" charset="2"/>
              </a:rPr>
              <a:t>→</a:t>
            </a:r>
            <a:r>
              <a:rPr lang="en-US" altLang="en-US" dirty="0" smtClean="0">
                <a:sym typeface="Wingdings" pitchFamily="84" charset="2"/>
              </a:rPr>
              <a:t> </a:t>
            </a:r>
            <a:r>
              <a:rPr lang="en-US" altLang="en-US" dirty="0">
                <a:sym typeface="Wingdings" pitchFamily="84" charset="2"/>
              </a:rPr>
              <a:t>soil</a:t>
            </a:r>
            <a:endParaRPr lang="en-US" altLang="en-US" dirty="0"/>
          </a:p>
          <a:p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 © 2016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11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Which inequality reflects the correct relationship of water potentials during active daytime photosynthesis in a typical tree?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leaf </a:t>
            </a:r>
            <a:r>
              <a:rPr lang="en-US" altLang="en-US" dirty="0" smtClean="0">
                <a:sym typeface="Symbol" pitchFamily="84" charset="2"/>
              </a:rPr>
              <a:t></a:t>
            </a:r>
            <a:r>
              <a:rPr lang="en-US" altLang="en-US" dirty="0" smtClean="0"/>
              <a:t> &lt; trunk </a:t>
            </a:r>
            <a:r>
              <a:rPr lang="en-US" altLang="en-US" dirty="0" smtClean="0">
                <a:sym typeface="Symbol" pitchFamily="84" charset="2"/>
              </a:rPr>
              <a:t></a:t>
            </a:r>
            <a:r>
              <a:rPr lang="en-US" altLang="en-US" dirty="0" smtClean="0"/>
              <a:t> </a:t>
            </a:r>
            <a:r>
              <a:rPr lang="en-US" altLang="en-US" b="1" dirty="0" smtClean="0">
                <a:sym typeface="Symbol" pitchFamily="84" charset="2"/>
              </a:rPr>
              <a:t></a:t>
            </a:r>
            <a:r>
              <a:rPr lang="en-US" altLang="en-US" dirty="0" smtClean="0"/>
              <a:t> soil </a:t>
            </a:r>
            <a:r>
              <a:rPr lang="en-US" altLang="en-US" dirty="0" smtClean="0">
                <a:sym typeface="Symbol" pitchFamily="84" charset="2"/>
              </a:rPr>
              <a:t></a:t>
            </a:r>
            <a:r>
              <a:rPr lang="en-US" altLang="en-US" dirty="0" smtClean="0"/>
              <a:t> </a:t>
            </a:r>
          </a:p>
          <a:p>
            <a:r>
              <a:rPr lang="en-US" altLang="en-US" dirty="0" smtClean="0"/>
              <a:t>outside air </a:t>
            </a:r>
            <a:r>
              <a:rPr lang="en-US" altLang="en-US" dirty="0" smtClean="0">
                <a:sym typeface="Symbol" pitchFamily="84" charset="2"/>
              </a:rPr>
              <a:t></a:t>
            </a:r>
            <a:r>
              <a:rPr lang="en-US" altLang="en-US" dirty="0" smtClean="0"/>
              <a:t> </a:t>
            </a:r>
            <a:r>
              <a:rPr lang="en-US" altLang="en-US" dirty="0" smtClean="0">
                <a:sym typeface="Symbol" pitchFamily="84" charset="2"/>
              </a:rPr>
              <a:t></a:t>
            </a:r>
            <a:r>
              <a:rPr lang="en-US" altLang="en-US" dirty="0" smtClean="0"/>
              <a:t> leaf mesophyll </a:t>
            </a:r>
            <a:r>
              <a:rPr lang="en-US" altLang="en-US" dirty="0" smtClean="0">
                <a:sym typeface="Symbol" pitchFamily="84" charset="2"/>
              </a:rPr>
              <a:t></a:t>
            </a:r>
            <a:r>
              <a:rPr lang="en-US" altLang="en-US" dirty="0" smtClean="0"/>
              <a:t> </a:t>
            </a:r>
            <a:r>
              <a:rPr lang="en-US" altLang="en-US" b="1" dirty="0" smtClean="0">
                <a:sym typeface="Symbol" pitchFamily="84" charset="2"/>
              </a:rPr>
              <a:t></a:t>
            </a:r>
            <a:r>
              <a:rPr lang="en-US" altLang="en-US" dirty="0" smtClean="0"/>
              <a:t> root </a:t>
            </a:r>
            <a:r>
              <a:rPr lang="en-US" altLang="en-US" dirty="0" smtClean="0">
                <a:sym typeface="Symbol" pitchFamily="84" charset="2"/>
              </a:rPr>
              <a:t></a:t>
            </a:r>
            <a:endParaRPr lang="en-US" altLang="en-US" dirty="0" smtClean="0"/>
          </a:p>
          <a:p>
            <a:r>
              <a:rPr lang="en-US" altLang="en-US" dirty="0" smtClean="0"/>
              <a:t>leaf </a:t>
            </a:r>
            <a:r>
              <a:rPr lang="en-US" altLang="en-US" dirty="0" smtClean="0">
                <a:sym typeface="Symbol" pitchFamily="84" charset="2"/>
              </a:rPr>
              <a:t></a:t>
            </a:r>
            <a:r>
              <a:rPr lang="en-US" altLang="en-US" dirty="0" smtClean="0"/>
              <a:t> </a:t>
            </a:r>
            <a:r>
              <a:rPr lang="en-US" altLang="en-US" dirty="0" smtClean="0">
                <a:sym typeface="Symbol" pitchFamily="84" charset="2"/>
              </a:rPr>
              <a:t></a:t>
            </a:r>
            <a:r>
              <a:rPr lang="en-US" altLang="en-US" dirty="0" smtClean="0"/>
              <a:t> trunk </a:t>
            </a:r>
            <a:r>
              <a:rPr lang="en-US" altLang="en-US" dirty="0" smtClean="0">
                <a:sym typeface="Symbol" pitchFamily="84" charset="2"/>
              </a:rPr>
              <a:t></a:t>
            </a:r>
            <a:r>
              <a:rPr lang="en-US" altLang="en-US" dirty="0" smtClean="0"/>
              <a:t> </a:t>
            </a:r>
            <a:r>
              <a:rPr lang="en-US" altLang="en-US" dirty="0" smtClean="0">
                <a:sym typeface="Symbol" pitchFamily="84" charset="2"/>
              </a:rPr>
              <a:t></a:t>
            </a:r>
            <a:r>
              <a:rPr lang="en-US" altLang="en-US" dirty="0" smtClean="0"/>
              <a:t> soil </a:t>
            </a:r>
            <a:r>
              <a:rPr lang="en-US" altLang="en-US" dirty="0" smtClean="0">
                <a:sym typeface="Symbol" pitchFamily="84" charset="2"/>
              </a:rPr>
              <a:t></a:t>
            </a:r>
            <a:endParaRPr lang="en-US" altLang="en-US" dirty="0" smtClean="0"/>
          </a:p>
          <a:p>
            <a:r>
              <a:rPr lang="en-US" altLang="en-US" dirty="0" smtClean="0"/>
              <a:t>soil </a:t>
            </a:r>
            <a:r>
              <a:rPr lang="en-US" altLang="en-US" dirty="0" smtClean="0">
                <a:sym typeface="Symbol" pitchFamily="84" charset="2"/>
              </a:rPr>
              <a:t></a:t>
            </a:r>
            <a:r>
              <a:rPr lang="en-US" altLang="en-US" dirty="0" smtClean="0"/>
              <a:t> </a:t>
            </a:r>
            <a:r>
              <a:rPr lang="en-US" altLang="en-US" b="1" dirty="0" smtClean="0">
                <a:sym typeface="Symbol" pitchFamily="84" charset="2"/>
              </a:rPr>
              <a:t></a:t>
            </a:r>
            <a:r>
              <a:rPr lang="en-US" altLang="en-US" dirty="0" smtClean="0"/>
              <a:t> root </a:t>
            </a:r>
            <a:r>
              <a:rPr lang="en-US" altLang="en-US" dirty="0" smtClean="0">
                <a:sym typeface="Symbol" pitchFamily="84" charset="2"/>
              </a:rPr>
              <a:t></a:t>
            </a:r>
            <a:r>
              <a:rPr lang="en-US" altLang="en-US" dirty="0" smtClean="0"/>
              <a:t> </a:t>
            </a:r>
            <a:r>
              <a:rPr lang="en-US" altLang="en-US" dirty="0" smtClean="0">
                <a:sym typeface="Symbol" pitchFamily="84" charset="2"/>
              </a:rPr>
              <a:t></a:t>
            </a:r>
            <a:r>
              <a:rPr lang="en-US" altLang="en-US" dirty="0" smtClean="0"/>
              <a:t> leaf </a:t>
            </a:r>
            <a:r>
              <a:rPr lang="en-US" altLang="en-US" dirty="0" smtClean="0">
                <a:sym typeface="Symbol" pitchFamily="84" charset="2"/>
              </a:rPr>
              <a:t>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6362700" y="5183188"/>
            <a:ext cx="16287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endParaRPr lang="en-US" altLang="en-US" sz="18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 © 2016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07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Which inequality reflects the correct relationship of water potentials during active daytime photosynthesis in a typical tree?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smtClean="0"/>
              <a:t>leaf </a:t>
            </a:r>
            <a:r>
              <a:rPr lang="en-US" altLang="en-US" b="1" dirty="0" smtClean="0">
                <a:sym typeface="Symbol" pitchFamily="84" charset="2"/>
              </a:rPr>
              <a:t></a:t>
            </a:r>
            <a:r>
              <a:rPr lang="en-US" altLang="en-US" b="1" dirty="0" smtClean="0"/>
              <a:t> </a:t>
            </a:r>
            <a:r>
              <a:rPr lang="en-US" altLang="en-US" b="1" dirty="0" smtClean="0">
                <a:sym typeface="Symbol" pitchFamily="84" charset="2"/>
              </a:rPr>
              <a:t></a:t>
            </a:r>
            <a:r>
              <a:rPr lang="en-US" altLang="en-US" b="1" dirty="0" smtClean="0"/>
              <a:t> trunk </a:t>
            </a:r>
            <a:r>
              <a:rPr lang="en-US" altLang="en-US" b="1" smtClean="0">
                <a:sym typeface="Symbol" pitchFamily="84" charset="2"/>
              </a:rPr>
              <a:t></a:t>
            </a:r>
            <a:r>
              <a:rPr lang="en-US" altLang="en-US" b="1" smtClean="0"/>
              <a:t> </a:t>
            </a:r>
            <a:r>
              <a:rPr lang="en-US" altLang="en-US" smtClean="0">
                <a:sym typeface="Symbol" pitchFamily="84" charset="2"/>
              </a:rPr>
              <a:t></a:t>
            </a:r>
            <a:r>
              <a:rPr lang="en-US" altLang="en-US" b="1" smtClean="0"/>
              <a:t> </a:t>
            </a:r>
            <a:r>
              <a:rPr lang="en-US" altLang="en-US" b="1" dirty="0" smtClean="0"/>
              <a:t>soil </a:t>
            </a:r>
            <a:r>
              <a:rPr lang="en-US" altLang="en-US" b="1" dirty="0" smtClean="0">
                <a:sym typeface="Symbol" pitchFamily="84" charset="2"/>
              </a:rPr>
              <a:t></a:t>
            </a:r>
            <a:r>
              <a:rPr lang="en-US" altLang="en-US" b="1" dirty="0" smtClean="0"/>
              <a:t> </a:t>
            </a:r>
          </a:p>
          <a:p>
            <a:r>
              <a:rPr lang="en-US" altLang="en-US" smtClean="0"/>
              <a:t>outside </a:t>
            </a:r>
            <a:r>
              <a:rPr lang="en-US" altLang="en-US" dirty="0" smtClean="0"/>
              <a:t>air </a:t>
            </a:r>
            <a:r>
              <a:rPr lang="en-US" altLang="en-US" dirty="0" smtClean="0">
                <a:sym typeface="Symbol" pitchFamily="84" charset="2"/>
              </a:rPr>
              <a:t></a:t>
            </a:r>
            <a:r>
              <a:rPr lang="en-US" altLang="en-US" dirty="0" smtClean="0"/>
              <a:t> </a:t>
            </a:r>
            <a:r>
              <a:rPr lang="en-US" altLang="en-US" dirty="0" smtClean="0">
                <a:sym typeface="Symbol" pitchFamily="84" charset="2"/>
              </a:rPr>
              <a:t></a:t>
            </a:r>
            <a:r>
              <a:rPr lang="en-US" altLang="en-US" dirty="0" smtClean="0"/>
              <a:t> leaf mesophyll </a:t>
            </a:r>
            <a:r>
              <a:rPr lang="en-US" altLang="en-US" smtClean="0">
                <a:sym typeface="Symbol" pitchFamily="84" charset="2"/>
              </a:rPr>
              <a:t></a:t>
            </a:r>
            <a:r>
              <a:rPr lang="en-US" altLang="en-US" smtClean="0"/>
              <a:t> </a:t>
            </a:r>
            <a:r>
              <a:rPr lang="en-US" altLang="en-US" b="1" smtClean="0">
                <a:sym typeface="Symbol" pitchFamily="84" charset="2"/>
              </a:rPr>
              <a:t></a:t>
            </a:r>
            <a:r>
              <a:rPr lang="en-US" altLang="en-US" smtClean="0"/>
              <a:t> </a:t>
            </a:r>
            <a:r>
              <a:rPr lang="en-US" altLang="en-US" dirty="0" smtClean="0"/>
              <a:t>root </a:t>
            </a:r>
            <a:r>
              <a:rPr lang="en-US" altLang="en-US" dirty="0" smtClean="0">
                <a:sym typeface="Symbol" pitchFamily="84" charset="2"/>
              </a:rPr>
              <a:t></a:t>
            </a:r>
            <a:endParaRPr lang="en-US" altLang="en-US" dirty="0" smtClean="0"/>
          </a:p>
          <a:p>
            <a:r>
              <a:rPr lang="en-US" altLang="en-US" dirty="0" smtClean="0"/>
              <a:t>leaf </a:t>
            </a:r>
            <a:r>
              <a:rPr lang="en-US" altLang="en-US" dirty="0" smtClean="0">
                <a:sym typeface="Symbol" pitchFamily="84" charset="2"/>
              </a:rPr>
              <a:t></a:t>
            </a:r>
            <a:r>
              <a:rPr lang="en-US" altLang="en-US" dirty="0" smtClean="0"/>
              <a:t> </a:t>
            </a:r>
            <a:r>
              <a:rPr lang="en-US" altLang="en-US" dirty="0" smtClean="0">
                <a:sym typeface="Symbol" pitchFamily="84" charset="2"/>
              </a:rPr>
              <a:t></a:t>
            </a:r>
            <a:r>
              <a:rPr lang="en-US" altLang="en-US" dirty="0" smtClean="0"/>
              <a:t> trunk </a:t>
            </a:r>
            <a:r>
              <a:rPr lang="en-US" altLang="en-US" dirty="0" smtClean="0">
                <a:sym typeface="Symbol" pitchFamily="84" charset="2"/>
              </a:rPr>
              <a:t></a:t>
            </a:r>
            <a:r>
              <a:rPr lang="en-US" altLang="en-US" dirty="0" smtClean="0"/>
              <a:t> </a:t>
            </a:r>
            <a:r>
              <a:rPr lang="en-US" altLang="en-US" dirty="0" smtClean="0">
                <a:sym typeface="Symbol" pitchFamily="84" charset="2"/>
              </a:rPr>
              <a:t></a:t>
            </a:r>
            <a:r>
              <a:rPr lang="en-US" altLang="en-US" dirty="0" smtClean="0"/>
              <a:t> soil </a:t>
            </a:r>
            <a:r>
              <a:rPr lang="en-US" altLang="en-US" dirty="0" smtClean="0">
                <a:sym typeface="Symbol" pitchFamily="84" charset="2"/>
              </a:rPr>
              <a:t></a:t>
            </a:r>
            <a:endParaRPr lang="en-US" altLang="en-US" dirty="0" smtClean="0"/>
          </a:p>
          <a:p>
            <a:r>
              <a:rPr lang="en-US" altLang="en-US" dirty="0" smtClean="0"/>
              <a:t>soil </a:t>
            </a:r>
            <a:r>
              <a:rPr lang="en-US" altLang="en-US" smtClean="0">
                <a:sym typeface="Symbol" pitchFamily="84" charset="2"/>
              </a:rPr>
              <a:t></a:t>
            </a:r>
            <a:r>
              <a:rPr lang="en-US" altLang="en-US" smtClean="0"/>
              <a:t> </a:t>
            </a:r>
            <a:r>
              <a:rPr lang="en-US" altLang="en-US" b="1" smtClean="0">
                <a:sym typeface="Symbol" pitchFamily="84" charset="2"/>
              </a:rPr>
              <a:t></a:t>
            </a:r>
            <a:r>
              <a:rPr lang="en-US" altLang="en-US" smtClean="0"/>
              <a:t> </a:t>
            </a:r>
            <a:r>
              <a:rPr lang="en-US" altLang="en-US" dirty="0" smtClean="0"/>
              <a:t>root </a:t>
            </a:r>
            <a:r>
              <a:rPr lang="en-US" altLang="en-US" dirty="0" smtClean="0">
                <a:sym typeface="Symbol" pitchFamily="84" charset="2"/>
              </a:rPr>
              <a:t></a:t>
            </a:r>
            <a:r>
              <a:rPr lang="en-US" altLang="en-US" dirty="0" smtClean="0"/>
              <a:t> </a:t>
            </a:r>
            <a:r>
              <a:rPr lang="en-US" altLang="en-US" dirty="0" smtClean="0">
                <a:sym typeface="Symbol" pitchFamily="84" charset="2"/>
              </a:rPr>
              <a:t></a:t>
            </a:r>
            <a:r>
              <a:rPr lang="en-US" altLang="en-US" dirty="0" smtClean="0"/>
              <a:t> leaf </a:t>
            </a:r>
            <a:r>
              <a:rPr lang="en-US" altLang="en-US" dirty="0" smtClean="0">
                <a:sym typeface="Symbol" pitchFamily="84" charset="2"/>
              </a:rPr>
              <a:t>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6362700" y="5183188"/>
            <a:ext cx="16287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endParaRPr lang="en-US" altLang="en-US" sz="18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 © 2016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78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 plants’ transition to land, critical adaptations for survival that arose included all of the following </a:t>
            </a:r>
            <a:r>
              <a:rPr lang="en-US" altLang="en-US" i="1" dirty="0"/>
              <a:t>except</a:t>
            </a:r>
            <a:endParaRPr lang="en-US" altLang="en-US" i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smtClean="0"/>
              <a:t>photosynthesis</a:t>
            </a:r>
            <a:r>
              <a:rPr lang="en-US" altLang="en-US" b="1" dirty="0" smtClean="0"/>
              <a:t>.</a:t>
            </a:r>
          </a:p>
          <a:p>
            <a:r>
              <a:rPr lang="en-US" altLang="en-US" smtClean="0"/>
              <a:t>the </a:t>
            </a:r>
            <a:r>
              <a:rPr lang="en-US" altLang="en-US" dirty="0" smtClean="0"/>
              <a:t>cuticle.</a:t>
            </a:r>
          </a:p>
          <a:p>
            <a:r>
              <a:rPr lang="en-US" altLang="en-US" dirty="0" smtClean="0"/>
              <a:t>stomata.</a:t>
            </a:r>
          </a:p>
          <a:p>
            <a:r>
              <a:rPr lang="en-US" altLang="en-US" dirty="0" smtClean="0"/>
              <a:t>bulk flow.</a:t>
            </a:r>
          </a:p>
          <a:p>
            <a:r>
              <a:rPr lang="en-US" altLang="en-US" dirty="0" smtClean="0"/>
              <a:t>rhizoids.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6362700" y="5183188"/>
            <a:ext cx="16287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endParaRPr lang="en-US" altLang="en-US" sz="18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 © 2016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860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In a changing world, where humans have more than doubled the annual production of nitrogen through fertilizer manufacture and extensive planting of legumes, which of the following is </a:t>
            </a:r>
            <a:r>
              <a:rPr lang="en-US" altLang="en-US" i="1" dirty="0" smtClean="0"/>
              <a:t>not</a:t>
            </a:r>
            <a:r>
              <a:rPr lang="en-US" altLang="en-US" dirty="0" smtClean="0"/>
              <a:t> true?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500" dirty="0"/>
              <a:t>Excess </a:t>
            </a:r>
            <a:r>
              <a:rPr lang="en-US" altLang="en-US" sz="2500" dirty="0" smtClean="0"/>
              <a:t>nitrogen is a boon to agriculture and helps natural ecosystems grow more lushly. </a:t>
            </a:r>
          </a:p>
          <a:p>
            <a:r>
              <a:rPr lang="en-US" altLang="en-US" sz="2500" dirty="0" smtClean="0"/>
              <a:t>There are concomitant changes in the soil in the abundances of nitrifying and denitrifying bacterial communities.</a:t>
            </a:r>
          </a:p>
          <a:p>
            <a:r>
              <a:rPr lang="en-US" altLang="en-US" sz="2500" dirty="0" smtClean="0"/>
              <a:t>Excess nitrogen is leading to overabundance of algal growth in aquatic systems, lowering water quality. </a:t>
            </a:r>
          </a:p>
          <a:p>
            <a:r>
              <a:rPr lang="en-US" altLang="en-US" sz="2500" dirty="0"/>
              <a:t>Excess nitrogen </a:t>
            </a:r>
            <a:r>
              <a:rPr lang="en-US" altLang="en-US" sz="2500" dirty="0" smtClean="0"/>
              <a:t>is bringing about a decrease in the abundance of </a:t>
            </a:r>
            <a:r>
              <a:rPr lang="en-US" altLang="en-US" sz="2500" dirty="0" err="1" smtClean="0"/>
              <a:t>mycorrhizal</a:t>
            </a:r>
            <a:r>
              <a:rPr lang="en-US" altLang="en-US" sz="2500" dirty="0" smtClean="0"/>
              <a:t> fungi in the soil, with potential negative consequences for agriculture.</a:t>
            </a:r>
          </a:p>
          <a:p>
            <a:r>
              <a:rPr lang="en-US" altLang="en-US" sz="2500" dirty="0" smtClean="0"/>
              <a:t>Changing nitrogen inputs can cause loss of biodiversity. 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6362700" y="5183188"/>
            <a:ext cx="16287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endParaRPr lang="en-US" altLang="en-US" sz="18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 © 2016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33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 a changing world, where humans have more than doubled the annual production of nitrogen through fertilizer manufacture and extensive planting of legumes, which of the following is </a:t>
            </a:r>
            <a:r>
              <a:rPr lang="en-US" altLang="en-US" i="1" dirty="0"/>
              <a:t>not</a:t>
            </a:r>
            <a:r>
              <a:rPr lang="en-US" altLang="en-US" dirty="0"/>
              <a:t> true?</a:t>
            </a:r>
            <a:endParaRPr lang="en-US" altLang="en-US" dirty="0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500" b="1" dirty="0"/>
              <a:t>Excess nitrogen is a boon to agriculture and helps natural ecosystems grow more lushly. </a:t>
            </a:r>
          </a:p>
          <a:p>
            <a:r>
              <a:rPr lang="en-US" altLang="en-US" sz="2500" dirty="0"/>
              <a:t>There are concomitant changes in the soil in the abundances of nitrifying and denitrifying bacterial communities.</a:t>
            </a:r>
          </a:p>
          <a:p>
            <a:r>
              <a:rPr lang="en-US" altLang="en-US" sz="2500" dirty="0"/>
              <a:t>Excess nitrogen is leading to overabundance of algal growth in aquatic systems, lowering water quality. </a:t>
            </a:r>
          </a:p>
          <a:p>
            <a:r>
              <a:rPr lang="en-US" altLang="en-US" sz="2500" dirty="0"/>
              <a:t>Excess nitrogen is bringing about a decrease in the abundance of </a:t>
            </a:r>
            <a:r>
              <a:rPr lang="en-US" altLang="en-US" sz="2500" dirty="0" err="1"/>
              <a:t>mycorrhizal</a:t>
            </a:r>
            <a:r>
              <a:rPr lang="en-US" altLang="en-US" sz="2500" dirty="0"/>
              <a:t> fungi in the soil, with potential negative consequences for agriculture.</a:t>
            </a:r>
          </a:p>
          <a:p>
            <a:r>
              <a:rPr lang="en-US" altLang="en-US" sz="2500" dirty="0"/>
              <a:t>Changing nitrogen inputs can cause loss of biodiversity. </a:t>
            </a:r>
          </a:p>
          <a:p>
            <a:endParaRPr lang="en-US" altLang="en-US" sz="2500" dirty="0" smtClean="0"/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6362700" y="5183188"/>
            <a:ext cx="16287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endParaRPr lang="en-US" alt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 © 2016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15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Water can enter roots through two pathways, apoplastic and symplastic routes. How do these pathways differ?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The </a:t>
            </a:r>
            <a:r>
              <a:rPr lang="en-US" altLang="en-US" dirty="0" err="1" smtClean="0"/>
              <a:t>apoplastic</a:t>
            </a:r>
            <a:r>
              <a:rPr lang="en-US" altLang="en-US" dirty="0" smtClean="0"/>
              <a:t> route is for water and the </a:t>
            </a:r>
            <a:r>
              <a:rPr lang="en-US" altLang="en-US" dirty="0" err="1" smtClean="0"/>
              <a:t>symplastic</a:t>
            </a:r>
            <a:r>
              <a:rPr lang="en-US" altLang="en-US" dirty="0" smtClean="0"/>
              <a:t> route is for nutrients.</a:t>
            </a:r>
          </a:p>
          <a:p>
            <a:r>
              <a:rPr lang="en-US" altLang="en-US" dirty="0" smtClean="0"/>
              <a:t>The </a:t>
            </a:r>
            <a:r>
              <a:rPr lang="en-US" altLang="en-US" dirty="0" err="1" smtClean="0"/>
              <a:t>apoplastic</a:t>
            </a:r>
            <a:r>
              <a:rPr lang="en-US" altLang="en-US" dirty="0" smtClean="0"/>
              <a:t> route does not involve transport across a cell membrane, but the </a:t>
            </a:r>
            <a:r>
              <a:rPr lang="en-US" altLang="en-US" dirty="0" err="1" smtClean="0"/>
              <a:t>symplastic</a:t>
            </a:r>
            <a:r>
              <a:rPr lang="en-US" altLang="en-US" dirty="0" smtClean="0"/>
              <a:t> route does.</a:t>
            </a:r>
          </a:p>
          <a:p>
            <a:r>
              <a:rPr lang="en-US" altLang="en-US" dirty="0" smtClean="0"/>
              <a:t>The </a:t>
            </a:r>
            <a:r>
              <a:rPr lang="en-US" altLang="en-US" dirty="0" err="1" smtClean="0"/>
              <a:t>apoplastic</a:t>
            </a:r>
            <a:r>
              <a:rPr lang="en-US" altLang="en-US" dirty="0" smtClean="0"/>
              <a:t> route is for nutrients and the </a:t>
            </a:r>
            <a:r>
              <a:rPr lang="en-US" altLang="en-US" dirty="0" err="1" smtClean="0"/>
              <a:t>symplastic</a:t>
            </a:r>
            <a:r>
              <a:rPr lang="en-US" altLang="en-US" dirty="0" smtClean="0"/>
              <a:t> route is for water.</a:t>
            </a:r>
          </a:p>
          <a:p>
            <a:r>
              <a:rPr lang="en-US" altLang="en-US" dirty="0" smtClean="0"/>
              <a:t>The </a:t>
            </a:r>
            <a:r>
              <a:rPr lang="en-US" altLang="en-US" dirty="0" err="1" smtClean="0"/>
              <a:t>apoplastic</a:t>
            </a:r>
            <a:r>
              <a:rPr lang="en-US" altLang="en-US" dirty="0" smtClean="0"/>
              <a:t> route is used in xylem and the </a:t>
            </a:r>
            <a:r>
              <a:rPr lang="en-US" altLang="en-US" dirty="0" err="1" smtClean="0"/>
              <a:t>symplastic</a:t>
            </a:r>
            <a:r>
              <a:rPr lang="en-US" altLang="en-US" dirty="0" smtClean="0"/>
              <a:t> route in phloem. 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6362700" y="5183188"/>
            <a:ext cx="16287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endParaRPr lang="en-US" altLang="en-US" sz="18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 © 2016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90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Water can enter roots through two pathways, apoplastic and symplastic routes. How do these pathways differ?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The </a:t>
            </a:r>
            <a:r>
              <a:rPr lang="en-US" altLang="en-US" dirty="0" err="1" smtClean="0"/>
              <a:t>apoplastic</a:t>
            </a:r>
            <a:r>
              <a:rPr lang="en-US" altLang="en-US" dirty="0" smtClean="0"/>
              <a:t> route is for water and the </a:t>
            </a:r>
            <a:r>
              <a:rPr lang="en-US" altLang="en-US" dirty="0" err="1" smtClean="0"/>
              <a:t>symplastic</a:t>
            </a:r>
            <a:r>
              <a:rPr lang="en-US" altLang="en-US" dirty="0" smtClean="0"/>
              <a:t> route is for nutrients.</a:t>
            </a:r>
          </a:p>
          <a:p>
            <a:r>
              <a:rPr lang="en-US" altLang="en-US" b="1" smtClean="0"/>
              <a:t>The </a:t>
            </a:r>
            <a:r>
              <a:rPr lang="en-US" altLang="en-US" b="1" dirty="0" err="1" smtClean="0"/>
              <a:t>apoplastic</a:t>
            </a:r>
            <a:r>
              <a:rPr lang="en-US" altLang="en-US" b="1" dirty="0" smtClean="0"/>
              <a:t> route does not involve transport across a cell membrane, but the </a:t>
            </a:r>
            <a:r>
              <a:rPr lang="en-US" altLang="en-US" b="1" dirty="0" err="1" smtClean="0"/>
              <a:t>symplastic</a:t>
            </a:r>
            <a:r>
              <a:rPr lang="en-US" altLang="en-US" b="1" dirty="0" smtClean="0"/>
              <a:t> route does.</a:t>
            </a:r>
          </a:p>
          <a:p>
            <a:r>
              <a:rPr lang="en-US" altLang="en-US" smtClean="0"/>
              <a:t>The </a:t>
            </a:r>
            <a:r>
              <a:rPr lang="en-US" altLang="en-US" dirty="0" err="1" smtClean="0"/>
              <a:t>apoplastic</a:t>
            </a:r>
            <a:r>
              <a:rPr lang="en-US" altLang="en-US" dirty="0" smtClean="0"/>
              <a:t> route is for nutrients and the </a:t>
            </a:r>
            <a:r>
              <a:rPr lang="en-US" altLang="en-US" dirty="0" err="1" smtClean="0"/>
              <a:t>symplastic</a:t>
            </a:r>
            <a:r>
              <a:rPr lang="en-US" altLang="en-US" dirty="0" smtClean="0"/>
              <a:t> route is for water.</a:t>
            </a:r>
          </a:p>
          <a:p>
            <a:r>
              <a:rPr lang="en-US" altLang="en-US" dirty="0" smtClean="0"/>
              <a:t>The </a:t>
            </a:r>
            <a:r>
              <a:rPr lang="en-US" altLang="en-US" dirty="0" err="1" smtClean="0"/>
              <a:t>apoplastic</a:t>
            </a:r>
            <a:r>
              <a:rPr lang="en-US" altLang="en-US" dirty="0" smtClean="0"/>
              <a:t> route is used in xylem and the </a:t>
            </a:r>
            <a:r>
              <a:rPr lang="en-US" altLang="en-US" dirty="0" err="1" smtClean="0"/>
              <a:t>symplastic</a:t>
            </a:r>
            <a:r>
              <a:rPr lang="en-US" altLang="en-US" dirty="0" smtClean="0"/>
              <a:t> route in phloem. 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6362700" y="5183188"/>
            <a:ext cx="16287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endParaRPr lang="en-US" altLang="en-US" sz="18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 © 2016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9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arrangement of _____ on a stem is known as phyllotaxy.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leaves</a:t>
            </a:r>
          </a:p>
          <a:p>
            <a:r>
              <a:rPr lang="en-US" altLang="en-US" smtClean="0"/>
              <a:t>branches</a:t>
            </a:r>
          </a:p>
          <a:p>
            <a:r>
              <a:rPr lang="en-US" altLang="en-US" smtClean="0"/>
              <a:t>flowers</a:t>
            </a:r>
          </a:p>
          <a:p>
            <a:r>
              <a:rPr lang="en-US" altLang="en-US" smtClean="0"/>
              <a:t>fruits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 © 2016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462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arrangement of _____ on a stem is known as phyllotaxy.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smtClean="0"/>
              <a:t>leaves</a:t>
            </a:r>
            <a:endParaRPr lang="en-US" altLang="en-US" b="1" dirty="0" smtClean="0"/>
          </a:p>
          <a:p>
            <a:r>
              <a:rPr lang="en-US" altLang="en-US" smtClean="0"/>
              <a:t>branches</a:t>
            </a:r>
            <a:endParaRPr lang="en-US" altLang="en-US" dirty="0" smtClean="0"/>
          </a:p>
          <a:p>
            <a:r>
              <a:rPr lang="en-US" altLang="en-US" dirty="0" smtClean="0"/>
              <a:t>flowers</a:t>
            </a:r>
          </a:p>
          <a:p>
            <a:r>
              <a:rPr lang="en-US" altLang="en-US" dirty="0" smtClean="0"/>
              <a:t>fruits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 © 2016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69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Mutualistic associations between roots and _____ are called </a:t>
            </a:r>
            <a:r>
              <a:rPr lang="en-US" altLang="en-US" dirty="0" err="1" smtClean="0"/>
              <a:t>mycorrhizae</a:t>
            </a:r>
            <a:r>
              <a:rPr lang="en-US" altLang="en-US" dirty="0" smtClean="0"/>
              <a:t>.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bacteria</a:t>
            </a:r>
          </a:p>
          <a:p>
            <a:r>
              <a:rPr lang="en-US" altLang="en-US" smtClean="0"/>
              <a:t>algae</a:t>
            </a:r>
          </a:p>
          <a:p>
            <a:r>
              <a:rPr lang="en-US" altLang="en-US" smtClean="0"/>
              <a:t>fungi</a:t>
            </a:r>
          </a:p>
          <a:p>
            <a:r>
              <a:rPr lang="en-US" altLang="en-US" smtClean="0"/>
              <a:t>stems</a:t>
            </a:r>
          </a:p>
          <a:p>
            <a:endParaRPr lang="en-US" alt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 © 2016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04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Mutualistic associations between roots and _____ are called </a:t>
            </a:r>
            <a:r>
              <a:rPr lang="en-US" altLang="en-US" dirty="0" err="1"/>
              <a:t>mycorrhizae</a:t>
            </a:r>
            <a:r>
              <a:rPr lang="en-US" altLang="en-US" dirty="0"/>
              <a:t>.</a:t>
            </a:r>
            <a:endParaRPr lang="en-US" altLang="en-US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bacteria</a:t>
            </a:r>
          </a:p>
          <a:p>
            <a:r>
              <a:rPr lang="en-US" altLang="en-US" dirty="0" smtClean="0"/>
              <a:t>algae</a:t>
            </a:r>
          </a:p>
          <a:p>
            <a:r>
              <a:rPr lang="en-US" altLang="en-US" b="1" smtClean="0"/>
              <a:t>fungi</a:t>
            </a:r>
            <a:endParaRPr lang="en-US" altLang="en-US" b="1" dirty="0" smtClean="0"/>
          </a:p>
          <a:p>
            <a:r>
              <a:rPr lang="en-US" altLang="en-US" smtClean="0"/>
              <a:t>stems</a:t>
            </a:r>
            <a:endParaRPr lang="en-US" alt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 © 2016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92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Which of the following is/are part(s) of the apoplast of a cell? 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cell walls</a:t>
            </a:r>
          </a:p>
          <a:p>
            <a:r>
              <a:rPr lang="en-US" altLang="en-US" dirty="0" smtClean="0"/>
              <a:t>extracellular spaces</a:t>
            </a:r>
          </a:p>
          <a:p>
            <a:r>
              <a:rPr lang="en-US" altLang="en-US" dirty="0" smtClean="0"/>
              <a:t>vessel elements</a:t>
            </a:r>
          </a:p>
          <a:p>
            <a:r>
              <a:rPr lang="en-US" altLang="en-US" dirty="0" err="1" smtClean="0"/>
              <a:t>tracheids</a:t>
            </a:r>
            <a:endParaRPr lang="en-US" altLang="en-US" dirty="0" smtClean="0"/>
          </a:p>
          <a:p>
            <a:r>
              <a:rPr lang="en-US" altLang="en-US" dirty="0" smtClean="0"/>
              <a:t>all of the above</a:t>
            </a:r>
          </a:p>
          <a:p>
            <a:endParaRPr lang="en-US" alt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 © 2016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72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Which of the following is/are part(s) of the apoplast of a cell? 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cell walls</a:t>
            </a:r>
          </a:p>
          <a:p>
            <a:r>
              <a:rPr lang="en-US" altLang="en-US" dirty="0"/>
              <a:t>extracellular spaces</a:t>
            </a:r>
          </a:p>
          <a:p>
            <a:r>
              <a:rPr lang="en-US" altLang="en-US" dirty="0"/>
              <a:t>vessel elements</a:t>
            </a:r>
          </a:p>
          <a:p>
            <a:r>
              <a:rPr lang="en-US" altLang="en-US" dirty="0" err="1"/>
              <a:t>tracheids</a:t>
            </a:r>
            <a:endParaRPr lang="en-US" altLang="en-US" dirty="0"/>
          </a:p>
          <a:p>
            <a:r>
              <a:rPr lang="en-US" altLang="en-US" b="1" dirty="0"/>
              <a:t>all of the </a:t>
            </a:r>
            <a:r>
              <a:rPr lang="en-US" altLang="en-US" b="1" dirty="0" smtClean="0"/>
              <a:t>above</a:t>
            </a:r>
            <a:endParaRPr lang="en-US" alt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 © 2016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20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GAMESHOW" val="False"/>
  <p:tag name="PPTVERSION" val="XP"/>
</p:tagLst>
</file>

<file path=ppt/theme/theme1.xml><?xml version="1.0" encoding="utf-8"?>
<a:theme xmlns:a="http://schemas.openxmlformats.org/drawingml/2006/main" name="BIF2e_Clicker_Template">
  <a:themeElements>
    <a:clrScheme name="1_CC4eActiveLectureQuestions 15">
      <a:dk1>
        <a:srgbClr val="000000"/>
      </a:dk1>
      <a:lt1>
        <a:srgbClr val="FFFFFF"/>
      </a:lt1>
      <a:dk2>
        <a:srgbClr val="0060AF"/>
      </a:dk2>
      <a:lt2>
        <a:srgbClr val="000000"/>
      </a:lt2>
      <a:accent1>
        <a:srgbClr val="F7955A"/>
      </a:accent1>
      <a:accent2>
        <a:srgbClr val="009247"/>
      </a:accent2>
      <a:accent3>
        <a:srgbClr val="FFFFFF"/>
      </a:accent3>
      <a:accent4>
        <a:srgbClr val="000000"/>
      </a:accent4>
      <a:accent5>
        <a:srgbClr val="FAC8B5"/>
      </a:accent5>
      <a:accent6>
        <a:srgbClr val="00843F"/>
      </a:accent6>
      <a:hlink>
        <a:srgbClr val="009999"/>
      </a:hlink>
      <a:folHlink>
        <a:srgbClr val="99CC00"/>
      </a:folHlink>
    </a:clrScheme>
    <a:fontScheme name="Custom 2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CC4eActiveLectureQuestion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13">
        <a:dk1>
          <a:srgbClr val="000000"/>
        </a:dk1>
        <a:lt1>
          <a:srgbClr val="FFFFFF"/>
        </a:lt1>
        <a:dk2>
          <a:srgbClr val="005472"/>
        </a:dk2>
        <a:lt2>
          <a:srgbClr val="00000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14">
        <a:dk1>
          <a:srgbClr val="000000"/>
        </a:dk1>
        <a:lt1>
          <a:srgbClr val="FFFFFF"/>
        </a:lt1>
        <a:dk2>
          <a:srgbClr val="333399"/>
        </a:dk2>
        <a:lt2>
          <a:srgbClr val="000000"/>
        </a:lt2>
        <a:accent1>
          <a:srgbClr val="B7DAB8"/>
        </a:accent1>
        <a:accent2>
          <a:srgbClr val="005472"/>
        </a:accent2>
        <a:accent3>
          <a:srgbClr val="FFFFFF"/>
        </a:accent3>
        <a:accent4>
          <a:srgbClr val="000000"/>
        </a:accent4>
        <a:accent5>
          <a:srgbClr val="D8EAD8"/>
        </a:accent5>
        <a:accent6>
          <a:srgbClr val="004B67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15">
        <a:dk1>
          <a:srgbClr val="000000"/>
        </a:dk1>
        <a:lt1>
          <a:srgbClr val="FFFFFF"/>
        </a:lt1>
        <a:dk2>
          <a:srgbClr val="0060AF"/>
        </a:dk2>
        <a:lt2>
          <a:srgbClr val="000000"/>
        </a:lt2>
        <a:accent1>
          <a:srgbClr val="F7955A"/>
        </a:accent1>
        <a:accent2>
          <a:srgbClr val="009247"/>
        </a:accent2>
        <a:accent3>
          <a:srgbClr val="FFFFFF"/>
        </a:accent3>
        <a:accent4>
          <a:srgbClr val="000000"/>
        </a:accent4>
        <a:accent5>
          <a:srgbClr val="FAC8B5"/>
        </a:accent5>
        <a:accent6>
          <a:srgbClr val="00843F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IF2e_Clicker_Template" id="{E27C271B-F905-4E53-9637-7F905E2639B8}" vid="{9B04F184-6B16-4A18-A4BB-2C00D305D9A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BIF2e_Clicker_Template</Template>
  <TotalTime>14096</TotalTime>
  <Words>2064</Words>
  <Application>Microsoft Office PowerPoint</Application>
  <PresentationFormat>On-screen Show (4:3)</PresentationFormat>
  <Paragraphs>257</Paragraphs>
  <Slides>33</Slides>
  <Notes>33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ＭＳ Ｐゴシック</vt:lpstr>
      <vt:lpstr>Arial</vt:lpstr>
      <vt:lpstr>Symbol</vt:lpstr>
      <vt:lpstr>Times New Roman</vt:lpstr>
      <vt:lpstr>Wingdings</vt:lpstr>
      <vt:lpstr>BIF2e_Clicker_Template</vt:lpstr>
      <vt:lpstr>PowerPoint Presentation</vt:lpstr>
      <vt:lpstr>In plants’ transition to land, critical adaptations for survival that arose included all of the following except</vt:lpstr>
      <vt:lpstr>In plants’ transition to land, critical adaptations for survival that arose included all of the following except</vt:lpstr>
      <vt:lpstr>The arrangement of _____ on a stem is known as phyllotaxy.</vt:lpstr>
      <vt:lpstr>The arrangement of _____ on a stem is known as phyllotaxy.</vt:lpstr>
      <vt:lpstr>Mutualistic associations between roots and _____ are called mycorrhizae.</vt:lpstr>
      <vt:lpstr>Mutualistic associations between roots and _____ are called mycorrhizae.</vt:lpstr>
      <vt:lpstr>Which of the following is/are part(s) of the apoplast of a cell? </vt:lpstr>
      <vt:lpstr>Which of the following is/are part(s) of the apoplast of a cell? </vt:lpstr>
      <vt:lpstr>The difference between macronutrients and micronutrients is that</vt:lpstr>
      <vt:lpstr>The difference between macronutrients and micronutrients is that</vt:lpstr>
      <vt:lpstr>Legumes (such as soybeans) commonly obtain their nitrogen through a mutualistic association with</vt:lpstr>
      <vt:lpstr>Legumes (such as soybeans) commonly obtain their nitrogen through a mutualistic association with</vt:lpstr>
      <vt:lpstr>About ____% of a plant’s water escapes through the stomata, although the stomata account for just ____% of the external leaf surface.</vt:lpstr>
      <vt:lpstr>About ____% of a plant’s water escapes through the stomata, although the stomata account for just ____% of the external leaf surface.</vt:lpstr>
      <vt:lpstr>Which statement most accurately reflects the interaction between plants and the soil in the rhizosphere in which they grow?</vt:lpstr>
      <vt:lpstr>Which statement most accurately reflects the interaction between plants and the soil in the rhizosphere in which they grow?</vt:lpstr>
      <vt:lpstr>The basis of transpirational pull in the xylem is</vt:lpstr>
      <vt:lpstr>The basis of transpirational pull in the xylem is</vt:lpstr>
      <vt:lpstr>Which of the following has the highest water potential? </vt:lpstr>
      <vt:lpstr>Which of the following has the highest water potential? </vt:lpstr>
      <vt:lpstr>Which of the following elements is/are the major component(s) of all organic compounds in plants? </vt:lpstr>
      <vt:lpstr>Which of the following elements is/are the major component(s) of all organic compounds in plants? </vt:lpstr>
      <vt:lpstr>The texture of soil depends on the size of the soil particles. Which of the following soil types is incorrectly matched with the size (diameter) of its particles?</vt:lpstr>
      <vt:lpstr>The texture of soil depends on the size of the soil particles. Which of the following soil types is incorrectly matched with the size (diameter) of its particles?</vt:lpstr>
      <vt:lpstr>Based on water potential gradient, which of the following is the correct sequence (from high to low water potential) for resource acquisition and transport in vascular plants?</vt:lpstr>
      <vt:lpstr>Based on water potential gradient, which of the following is the correct sequence (from high to low water potential) for resource acquisition and transport in vascular plants?</vt:lpstr>
      <vt:lpstr>Which inequality reflects the correct relationship of water potentials during active daytime photosynthesis in a typical tree?</vt:lpstr>
      <vt:lpstr>Which inequality reflects the correct relationship of water potentials during active daytime photosynthesis in a typical tree?</vt:lpstr>
      <vt:lpstr>In a changing world, where humans have more than doubled the annual production of nitrogen through fertilizer manufacture and extensive planting of legumes, which of the following is not true?</vt:lpstr>
      <vt:lpstr>In a changing world, where humans have more than doubled the annual production of nitrogen through fertilizer manufacture and extensive planting of legumes, which of the following is not true?</vt:lpstr>
      <vt:lpstr>Water can enter roots through two pathways, apoplastic and symplastic routes. How do these pathways differ?</vt:lpstr>
      <vt:lpstr>Water can enter roots through two pathways, apoplastic and symplastic routes. How do these pathways differ?</vt:lpstr>
    </vt:vector>
  </TitlesOfParts>
  <Manager/>
  <Company>Pearson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Christopher Delgado</dc:creator>
  <cp:keywords/>
  <dc:description/>
  <cp:lastModifiedBy>Jennifer Hastings</cp:lastModifiedBy>
  <cp:revision>680</cp:revision>
  <cp:lastPrinted>2005-03-24T12:52:04Z</cp:lastPrinted>
  <dcterms:created xsi:type="dcterms:W3CDTF">2010-10-31T21:38:30Z</dcterms:created>
  <dcterms:modified xsi:type="dcterms:W3CDTF">2015-11-03T17:16:30Z</dcterms:modified>
  <cp:category/>
</cp:coreProperties>
</file>