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8" r:id="rId1"/>
  </p:sldMasterIdLst>
  <p:notesMasterIdLst>
    <p:notesMasterId r:id="rId37"/>
  </p:notesMasterIdLst>
  <p:handoutMasterIdLst>
    <p:handoutMasterId r:id="rId38"/>
  </p:handoutMasterIdLst>
  <p:sldIdLst>
    <p:sldId id="359" r:id="rId2"/>
    <p:sldId id="360" r:id="rId3"/>
    <p:sldId id="361" r:id="rId4"/>
    <p:sldId id="362" r:id="rId5"/>
    <p:sldId id="363" r:id="rId6"/>
    <p:sldId id="364" r:id="rId7"/>
    <p:sldId id="365" r:id="rId8"/>
    <p:sldId id="366" r:id="rId9"/>
    <p:sldId id="367" r:id="rId10"/>
    <p:sldId id="368" r:id="rId11"/>
    <p:sldId id="369" r:id="rId12"/>
    <p:sldId id="370" r:id="rId13"/>
    <p:sldId id="371" r:id="rId14"/>
    <p:sldId id="372" r:id="rId15"/>
    <p:sldId id="373" r:id="rId16"/>
    <p:sldId id="374" r:id="rId17"/>
    <p:sldId id="375" r:id="rId18"/>
    <p:sldId id="376" r:id="rId19"/>
    <p:sldId id="377" r:id="rId20"/>
    <p:sldId id="378" r:id="rId21"/>
    <p:sldId id="379" r:id="rId22"/>
    <p:sldId id="380" r:id="rId23"/>
    <p:sldId id="381" r:id="rId24"/>
    <p:sldId id="382" r:id="rId25"/>
    <p:sldId id="383" r:id="rId26"/>
    <p:sldId id="384" r:id="rId27"/>
    <p:sldId id="385" r:id="rId28"/>
    <p:sldId id="386" r:id="rId29"/>
    <p:sldId id="387" r:id="rId30"/>
    <p:sldId id="388" r:id="rId31"/>
    <p:sldId id="389" r:id="rId32"/>
    <p:sldId id="390" r:id="rId33"/>
    <p:sldId id="391" r:id="rId34"/>
    <p:sldId id="392" r:id="rId35"/>
    <p:sldId id="393" r:id="rId36"/>
  </p:sldIdLst>
  <p:sldSz cx="9144000" cy="6858000" type="screen4x3"/>
  <p:notesSz cx="6858000" cy="9144000"/>
  <p:custDataLst>
    <p:tags r:id="rId39"/>
  </p:custDataLst>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5"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 Chisnell" initials="AC" lastIdx="1" clrIdx="0">
    <p:extLst>
      <p:ext uri="{19B8F6BF-5375-455C-9EA6-DF929625EA0E}">
        <p15:presenceInfo xmlns:p15="http://schemas.microsoft.com/office/powerpoint/2012/main" userId="S-1-5-21-70022950-1981359576-782984527-11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9D209"/>
    <a:srgbClr val="990066"/>
    <a:srgbClr val="0051A2"/>
    <a:srgbClr val="9D0016"/>
    <a:srgbClr val="F9E33B"/>
    <a:srgbClr val="ABA49A"/>
    <a:srgbClr val="F6C932"/>
    <a:srgbClr val="4747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00" autoAdjust="0"/>
    <p:restoredTop sz="86187" autoAdjust="0"/>
  </p:normalViewPr>
  <p:slideViewPr>
    <p:cSldViewPr snapToGrid="0">
      <p:cViewPr varScale="1">
        <p:scale>
          <a:sx n="75" d="100"/>
          <a:sy n="75" d="100"/>
        </p:scale>
        <p:origin x="72" y="4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7" d="100"/>
          <a:sy n="57" d="100"/>
        </p:scale>
        <p:origin x="180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2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4628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250F4C01-04A6-4224-BA79-280EE4A08F45}" type="slidenum">
              <a:rPr lang="en-US" altLang="en-US"/>
              <a:pPr/>
              <a:t>‹#›</a:t>
            </a:fld>
            <a:endParaRPr lang="en-US" altLang="en-US"/>
          </a:p>
        </p:txBody>
      </p:sp>
    </p:spTree>
    <p:extLst>
      <p:ext uri="{BB962C8B-B14F-4D97-AF65-F5344CB8AC3E}">
        <p14:creationId xmlns:p14="http://schemas.microsoft.com/office/powerpoint/2010/main" val="31312556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8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8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8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F41C6CE0-6459-4002-B0FC-B0226444FE77}" type="slidenum">
              <a:rPr lang="en-US" altLang="en-US"/>
              <a:pPr/>
              <a:t>‹#›</a:t>
            </a:fld>
            <a:endParaRPr lang="en-US" altLang="en-US"/>
          </a:p>
        </p:txBody>
      </p:sp>
    </p:spTree>
    <p:extLst>
      <p:ext uri="{BB962C8B-B14F-4D97-AF65-F5344CB8AC3E}">
        <p14:creationId xmlns:p14="http://schemas.microsoft.com/office/powerpoint/2010/main" val="1710571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1</a:t>
            </a:fld>
            <a:endParaRPr lang="en-US" altLang="en-US"/>
          </a:p>
        </p:txBody>
      </p:sp>
    </p:spTree>
    <p:extLst>
      <p:ext uri="{BB962C8B-B14F-4D97-AF65-F5344CB8AC3E}">
        <p14:creationId xmlns:p14="http://schemas.microsoft.com/office/powerpoint/2010/main" val="1239583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17FDF108-08A0-4947-8F52-8728F06D4F8A}" type="slidenum">
              <a:rPr lang="en-US" altLang="en-US"/>
              <a:pPr algn="r">
                <a:spcBef>
                  <a:spcPct val="0"/>
                </a:spcBef>
              </a:pPr>
              <a:t>10</a:t>
            </a:fld>
            <a:endParaRPr lang="en-US" alt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 The challenges to diatoms’ survival are sinking below the photic zone (the zone where there is enough light for photosynthesis) and surviving in low nutrient conditions. The provision of ample nutrients to aquatic communities produces a rapid increase in diatom abundance (a bloom).</a:t>
            </a:r>
          </a:p>
        </p:txBody>
      </p:sp>
    </p:spTree>
    <p:extLst>
      <p:ext uri="{BB962C8B-B14F-4D97-AF65-F5344CB8AC3E}">
        <p14:creationId xmlns:p14="http://schemas.microsoft.com/office/powerpoint/2010/main" val="8214585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65181FE4-72B0-4D98-90B1-3E5C6E462892}" type="slidenum">
              <a:rPr lang="en-US" altLang="en-US"/>
              <a:pPr algn="r">
                <a:spcBef>
                  <a:spcPct val="0"/>
                </a:spcBef>
              </a:pPr>
              <a:t>11</a:t>
            </a:fld>
            <a:endParaRPr lang="en-US" alt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6622049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012A90BF-0CD8-465F-BF08-05B388CFE8C0}" type="slidenum">
              <a:rPr lang="en-US" altLang="en-US"/>
              <a:pPr algn="r">
                <a:spcBef>
                  <a:spcPct val="0"/>
                </a:spcBef>
              </a:pPr>
              <a:t>12</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 Red tides are caused by blooms in dinoflagellates,</a:t>
            </a:r>
            <a:r>
              <a:rPr lang="en-US" altLang="en-US" baseline="0" dirty="0" smtClean="0">
                <a:latin typeface="Times New Roman" pitchFamily="84" charset="0"/>
                <a:ea typeface="ＭＳ Ｐゴシック" pitchFamily="84" charset="-128"/>
              </a:rPr>
              <a:t> which move by means of flagella.</a:t>
            </a:r>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234933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B74EE9B9-039B-4206-9096-E19CC44ACE8D}" type="slidenum">
              <a:rPr lang="en-US" altLang="en-US"/>
              <a:pPr algn="r">
                <a:spcBef>
                  <a:spcPct val="0"/>
                </a:spcBef>
              </a:pPr>
              <a:t>13</a:t>
            </a:fld>
            <a:endParaRPr lang="en-US" alt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40361839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D82B3277-B7E6-4408-9B2B-6635E7D1DD69}" type="slidenum">
              <a:rPr lang="en-US" altLang="en-US"/>
              <a:pPr algn="r">
                <a:spcBef>
                  <a:spcPct val="0"/>
                </a:spcBef>
              </a:pPr>
              <a:t>14</a:t>
            </a:fld>
            <a:endParaRPr lang="en-US" alt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 Chloroplasts and mitochondria have their own DNA. The nuclear membrane, Golgi apparatus, and ER are all thought to have evolved from </a:t>
            </a:r>
            <a:r>
              <a:rPr lang="en-US" altLang="en-US" dirty="0" err="1" smtClean="0">
                <a:latin typeface="Times New Roman" pitchFamily="84" charset="0"/>
                <a:ea typeface="ＭＳ Ｐゴシック" pitchFamily="84" charset="-128"/>
              </a:rPr>
              <a:t>infoldings</a:t>
            </a:r>
            <a:r>
              <a:rPr lang="en-US" altLang="en-US" dirty="0" smtClean="0">
                <a:latin typeface="Times New Roman" pitchFamily="84" charset="0"/>
                <a:ea typeface="ＭＳ Ｐゴシック" pitchFamily="84" charset="-128"/>
              </a:rPr>
              <a:t> of the membrane.</a:t>
            </a:r>
          </a:p>
        </p:txBody>
      </p:sp>
    </p:spTree>
    <p:extLst>
      <p:ext uri="{BB962C8B-B14F-4D97-AF65-F5344CB8AC3E}">
        <p14:creationId xmlns:p14="http://schemas.microsoft.com/office/powerpoint/2010/main" val="13662162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D1193B9E-C9B3-4F25-92E4-905C15504929}" type="slidenum">
              <a:rPr lang="en-US" altLang="en-US"/>
              <a:pPr algn="r">
                <a:spcBef>
                  <a:spcPct val="0"/>
                </a:spcBef>
              </a:pPr>
              <a:t>15</a:t>
            </a:fld>
            <a:endParaRPr lang="en-US" alt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41959345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76F63A25-FA28-45B5-B3F0-7EC26F6BE31C}" type="slidenum">
              <a:rPr lang="en-US" altLang="en-US"/>
              <a:pPr algn="r">
                <a:spcBef>
                  <a:spcPct val="0"/>
                </a:spcBef>
              </a:pPr>
              <a:t>16</a:t>
            </a:fld>
            <a:endParaRPr lang="en-US" alt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 Chloroplasts and mitochondria have their own circular DNA molecules</a:t>
            </a:r>
            <a:r>
              <a:rPr lang="en-US" altLang="en-US" baseline="0" dirty="0" smtClean="0">
                <a:latin typeface="Times New Roman" pitchFamily="84" charset="0"/>
                <a:ea typeface="ＭＳ Ｐゴシック" pitchFamily="84" charset="-128"/>
              </a:rPr>
              <a:t> similar to bacterial DNA molecules</a:t>
            </a:r>
            <a:r>
              <a:rPr lang="en-US" altLang="en-US" dirty="0" smtClean="0">
                <a:latin typeface="Times New Roman" pitchFamily="84" charset="0"/>
                <a:ea typeface="ＭＳ Ｐゴシック" pitchFamily="84" charset="-128"/>
              </a:rPr>
              <a:t>. </a:t>
            </a:r>
          </a:p>
        </p:txBody>
      </p:sp>
    </p:spTree>
    <p:extLst>
      <p:ext uri="{BB962C8B-B14F-4D97-AF65-F5344CB8AC3E}">
        <p14:creationId xmlns:p14="http://schemas.microsoft.com/office/powerpoint/2010/main" val="20740837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76F63A25-FA28-45B5-B3F0-7EC26F6BE31C}" type="slidenum">
              <a:rPr lang="en-US" altLang="en-US"/>
              <a:pPr algn="r">
                <a:spcBef>
                  <a:spcPct val="0"/>
                </a:spcBef>
              </a:pPr>
              <a:t>17</a:t>
            </a:fld>
            <a:endParaRPr lang="en-US" alt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1358720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61A58CA3-A235-45BD-B15A-6FF4F5125B27}" type="slidenum">
              <a:rPr lang="en-US" altLang="en-US"/>
              <a:pPr algn="r">
                <a:spcBef>
                  <a:spcPct val="0"/>
                </a:spcBef>
              </a:pPr>
              <a:t>18</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 According to genomic studies, the host cell that engulfed the alpha </a:t>
            </a:r>
            <a:r>
              <a:rPr lang="en-US" altLang="en-US" dirty="0" err="1" smtClean="0">
                <a:latin typeface="Times New Roman" pitchFamily="84" charset="0"/>
                <a:ea typeface="ＭＳ Ｐゴシック" pitchFamily="84" charset="-128"/>
              </a:rPr>
              <a:t>proteobacterium</a:t>
            </a:r>
            <a:r>
              <a:rPr lang="en-US" altLang="en-US" dirty="0" smtClean="0">
                <a:latin typeface="Times New Roman" pitchFamily="84" charset="0"/>
                <a:ea typeface="ＭＳ Ｐゴシック" pitchFamily="84" charset="-128"/>
              </a:rPr>
              <a:t> that gave rise to the mitochondrion was of archaeal lineage, or else could have diverged</a:t>
            </a:r>
            <a:r>
              <a:rPr lang="en-US" altLang="en-US" baseline="0" dirty="0" smtClean="0">
                <a:latin typeface="Times New Roman" pitchFamily="84" charset="0"/>
                <a:ea typeface="ＭＳ Ｐゴシック" pitchFamily="84" charset="-128"/>
              </a:rPr>
              <a:t> from its archaeal ancestor and been a </a:t>
            </a:r>
            <a:r>
              <a:rPr lang="en-US" altLang="en-US" baseline="0" dirty="0" err="1" smtClean="0">
                <a:latin typeface="Times New Roman" pitchFamily="84" charset="0"/>
                <a:ea typeface="ＭＳ Ｐゴシック" pitchFamily="84" charset="-128"/>
              </a:rPr>
              <a:t>protoeukaryote</a:t>
            </a:r>
            <a:r>
              <a:rPr lang="en-US" altLang="en-US" baseline="0" dirty="0" smtClean="0">
                <a:latin typeface="Times New Roman" pitchFamily="84" charset="0"/>
                <a:ea typeface="ＭＳ Ｐゴシック" pitchFamily="84" charset="-128"/>
              </a:rPr>
              <a:t> with an endomembrane system and a cytoskeleton.</a:t>
            </a:r>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9976053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61A58CA3-A235-45BD-B15A-6FF4F5125B27}" type="slidenum">
              <a:rPr lang="en-US" altLang="en-US"/>
              <a:pPr algn="r">
                <a:spcBef>
                  <a:spcPct val="0"/>
                </a:spcBef>
              </a:pPr>
              <a:t>19</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060431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15C6515D-5BAA-425F-B325-8369C1E86A5A}" type="slidenum">
              <a:rPr lang="en-US" altLang="en-US"/>
              <a:pPr algn="r">
                <a:spcBef>
                  <a:spcPct val="0"/>
                </a:spcBef>
              </a:pPr>
              <a:t>2</a:t>
            </a:fld>
            <a:endParaRPr lang="en-US" alt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A. This question can be used to start a discussion on the evolution of eukaryotic cells and the concept of serial endosymbiosis.</a:t>
            </a:r>
          </a:p>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7472211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2F6D1874-A58D-4EBB-956D-F1C3326A8D27}" type="slidenum">
              <a:rPr lang="en-US" altLang="en-US"/>
              <a:pPr algn="r">
                <a:spcBef>
                  <a:spcPct val="0"/>
                </a:spcBef>
              </a:pPr>
              <a:t>20</a:t>
            </a:fld>
            <a:endParaRPr lang="en-US" alt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B. </a:t>
            </a:r>
            <a:r>
              <a:rPr lang="en-US" altLang="en-US" dirty="0" err="1" smtClean="0">
                <a:latin typeface="Times New Roman" pitchFamily="84" charset="0"/>
                <a:ea typeface="ＭＳ Ｐゴシック" pitchFamily="84" charset="-128"/>
              </a:rPr>
              <a:t>Chlorarachniophytes</a:t>
            </a:r>
            <a:r>
              <a:rPr lang="en-US" altLang="en-US" dirty="0" smtClean="0">
                <a:latin typeface="Times New Roman" pitchFamily="84" charset="0"/>
                <a:ea typeface="ＭＳ Ｐゴシック" pitchFamily="84" charset="-128"/>
              </a:rPr>
              <a:t> evolved from a eukaryote that engulfed another eukaryote,</a:t>
            </a:r>
            <a:r>
              <a:rPr lang="en-US" altLang="en-US" baseline="0" dirty="0" smtClean="0">
                <a:latin typeface="Times New Roman" pitchFamily="84" charset="0"/>
                <a:ea typeface="ＭＳ Ｐゴシック" pitchFamily="84" charset="-128"/>
              </a:rPr>
              <a:t> and their plastids are surrounded by four membranes; two inner membranes are the inner and outer membranes of the ancient cyanobacterium, the third membrane is derived from the engulfed alga’s plasma membrane, and the outermost membrane is derived from the membrane of the heterotrophic eukaryote’s food vacuole.</a:t>
            </a:r>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1680438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2F6D1874-A58D-4EBB-956D-F1C3326A8D27}" type="slidenum">
              <a:rPr lang="en-US" altLang="en-US"/>
              <a:pPr algn="r">
                <a:spcBef>
                  <a:spcPct val="0"/>
                </a:spcBef>
              </a:pPr>
              <a:t>21</a:t>
            </a:fld>
            <a:endParaRPr lang="en-US" alt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0450090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FF26FE8E-781B-4E11-B55F-B345A5BBBBCB}" type="slidenum">
              <a:rPr lang="en-US" altLang="en-US"/>
              <a:pPr algn="r">
                <a:spcBef>
                  <a:spcPct val="0"/>
                </a:spcBef>
              </a:pPr>
              <a:t>22</a:t>
            </a:fld>
            <a:endParaRPr lang="en-US" alt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D. </a:t>
            </a:r>
            <a:r>
              <a:rPr lang="en-US" altLang="en-US" dirty="0" err="1" smtClean="0">
                <a:latin typeface="Times New Roman" pitchFamily="84" charset="0"/>
                <a:ea typeface="ＭＳ Ｐゴシック" pitchFamily="84" charset="-128"/>
              </a:rPr>
              <a:t>Multicellularity</a:t>
            </a:r>
            <a:r>
              <a:rPr lang="en-US" altLang="en-US" dirty="0" smtClean="0">
                <a:latin typeface="Times New Roman" pitchFamily="84" charset="0"/>
                <a:ea typeface="ＭＳ Ｐゴシック" pitchFamily="84" charset="-128"/>
              </a:rPr>
              <a:t> in </a:t>
            </a:r>
            <a:r>
              <a:rPr lang="en-US" altLang="en-US" i="1" dirty="0" err="1" smtClean="0">
                <a:latin typeface="Times New Roman" pitchFamily="84" charset="0"/>
                <a:ea typeface="ＭＳ Ｐゴシック" pitchFamily="84" charset="-128"/>
              </a:rPr>
              <a:t>Volvox</a:t>
            </a:r>
            <a:r>
              <a:rPr lang="en-US" altLang="en-US" i="1" dirty="0" smtClean="0">
                <a:latin typeface="Times New Roman" pitchFamily="84" charset="0"/>
                <a:ea typeface="ＭＳ Ｐゴシック" pitchFamily="84" charset="-128"/>
              </a:rPr>
              <a:t> </a:t>
            </a:r>
            <a:r>
              <a:rPr lang="en-US" altLang="en-US" i="0" dirty="0" smtClean="0">
                <a:latin typeface="Times New Roman" pitchFamily="84" charset="0"/>
                <a:ea typeface="ＭＳ Ｐゴシック" pitchFamily="84" charset="-128"/>
              </a:rPr>
              <a:t>originated mostly</a:t>
            </a:r>
            <a:r>
              <a:rPr lang="en-US" altLang="en-US" i="0" baseline="0" dirty="0" smtClean="0">
                <a:latin typeface="Times New Roman" pitchFamily="84" charset="0"/>
                <a:ea typeface="ＭＳ Ｐゴシック" pitchFamily="84" charset="-128"/>
              </a:rPr>
              <a:t> from the co-opting of genes used for other purposes in </a:t>
            </a:r>
            <a:r>
              <a:rPr lang="en-US" altLang="en-US" i="0" baseline="0" dirty="0" err="1" smtClean="0">
                <a:latin typeface="Times New Roman" pitchFamily="84" charset="0"/>
                <a:ea typeface="ＭＳ Ｐゴシック" pitchFamily="84" charset="-128"/>
              </a:rPr>
              <a:t>choanoflagellates</a:t>
            </a:r>
            <a:r>
              <a:rPr lang="en-US" altLang="en-US" i="0" baseline="0" dirty="0" smtClean="0">
                <a:latin typeface="Times New Roman" pitchFamily="84" charset="0"/>
                <a:ea typeface="ＭＳ Ｐゴシック" pitchFamily="84" charset="-128"/>
              </a:rPr>
              <a:t>, such as the CCD domain.</a:t>
            </a:r>
            <a:endParaRPr lang="en-US" altLang="en-US" i="0"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9880624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FF26FE8E-781B-4E11-B55F-B345A5BBBBCB}" type="slidenum">
              <a:rPr lang="en-US" altLang="en-US"/>
              <a:pPr algn="r">
                <a:spcBef>
                  <a:spcPct val="0"/>
                </a:spcBef>
              </a:pPr>
              <a:t>23</a:t>
            </a:fld>
            <a:endParaRPr lang="en-US" alt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i="0"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840038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F36BD119-C0FA-4D73-A721-E676975E95CC}" type="slidenum">
              <a:rPr lang="en-US" altLang="en-US"/>
              <a:pPr algn="r">
                <a:spcBef>
                  <a:spcPct val="0"/>
                </a:spcBef>
              </a:pPr>
              <a:t>24</a:t>
            </a:fld>
            <a:endParaRPr lang="en-US" alt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 Diatoms, a member of the </a:t>
            </a:r>
            <a:r>
              <a:rPr lang="en-US" altLang="en-US" dirty="0" err="1" smtClean="0">
                <a:latin typeface="Times New Roman" pitchFamily="84" charset="0"/>
                <a:ea typeface="ＭＳ Ｐゴシック" pitchFamily="84" charset="-128"/>
              </a:rPr>
              <a:t>supergroup</a:t>
            </a:r>
            <a:r>
              <a:rPr lang="en-US" altLang="en-US" baseline="0" dirty="0" smtClean="0">
                <a:latin typeface="Times New Roman" pitchFamily="84" charset="0"/>
                <a:ea typeface="ＭＳ Ｐゴシック" pitchFamily="84" charset="-128"/>
              </a:rPr>
              <a:t> SAR (</a:t>
            </a:r>
            <a:r>
              <a:rPr lang="en-US" altLang="en-US" baseline="0" dirty="0" err="1" smtClean="0">
                <a:latin typeface="Times New Roman" pitchFamily="84" charset="0"/>
                <a:ea typeface="ＭＳ Ｐゴシック" pitchFamily="84" charset="-128"/>
              </a:rPr>
              <a:t>Stramenopila</a:t>
            </a:r>
            <a:r>
              <a:rPr lang="en-US" altLang="en-US" baseline="0" dirty="0" smtClean="0">
                <a:latin typeface="Times New Roman" pitchFamily="84" charset="0"/>
                <a:ea typeface="ＭＳ Ｐゴシック" pitchFamily="84" charset="-128"/>
              </a:rPr>
              <a:t>, </a:t>
            </a:r>
            <a:r>
              <a:rPr lang="en-US" altLang="en-US" baseline="0" dirty="0" err="1" smtClean="0">
                <a:latin typeface="Times New Roman" pitchFamily="84" charset="0"/>
                <a:ea typeface="ＭＳ Ｐゴシック" pitchFamily="84" charset="-128"/>
              </a:rPr>
              <a:t>Alveolata</a:t>
            </a:r>
            <a:r>
              <a:rPr lang="en-US" altLang="en-US" baseline="0" dirty="0" smtClean="0">
                <a:latin typeface="Times New Roman" pitchFamily="84" charset="0"/>
                <a:ea typeface="ＭＳ Ｐゴシック" pitchFamily="84" charset="-128"/>
              </a:rPr>
              <a:t>, </a:t>
            </a:r>
            <a:r>
              <a:rPr lang="en-US" altLang="en-US" baseline="0" dirty="0" err="1" smtClean="0">
                <a:latin typeface="Times New Roman" pitchFamily="84" charset="0"/>
                <a:ea typeface="ＭＳ Ｐゴシック" pitchFamily="84" charset="-128"/>
              </a:rPr>
              <a:t>Rhizaria</a:t>
            </a:r>
            <a:r>
              <a:rPr lang="en-US" altLang="en-US" baseline="0" dirty="0" smtClean="0">
                <a:latin typeface="Times New Roman" pitchFamily="84" charset="0"/>
                <a:ea typeface="ＭＳ Ｐゴシック" pitchFamily="84" charset="-128"/>
              </a:rPr>
              <a:t>), are </a:t>
            </a:r>
            <a:r>
              <a:rPr lang="en-US" altLang="en-US" dirty="0" err="1" smtClean="0">
                <a:latin typeface="Times New Roman" pitchFamily="84" charset="0"/>
                <a:ea typeface="ＭＳ Ｐゴシック" pitchFamily="84" charset="-128"/>
              </a:rPr>
              <a:t>stramenopiles</a:t>
            </a:r>
            <a:r>
              <a:rPr lang="en-US" altLang="en-US" baseline="0" dirty="0" smtClean="0">
                <a:latin typeface="Times New Roman" pitchFamily="84" charset="0"/>
                <a:ea typeface="ＭＳ Ｐゴシック" pitchFamily="84" charset="-128"/>
              </a:rPr>
              <a:t> that were formerly classified within the kingdom Protista. Their plastids are enclosed by four membranes.</a:t>
            </a:r>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7695391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F36BD119-C0FA-4D73-A721-E676975E95CC}" type="slidenum">
              <a:rPr lang="en-US" altLang="en-US"/>
              <a:pPr algn="r">
                <a:spcBef>
                  <a:spcPct val="0"/>
                </a:spcBef>
              </a:pPr>
              <a:t>25</a:t>
            </a:fld>
            <a:endParaRPr lang="en-US" alt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9642639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4D7129E0-72D7-4309-B194-0192EDB0BFF1}" type="slidenum">
              <a:rPr lang="en-US" altLang="en-US"/>
              <a:pPr algn="r">
                <a:spcBef>
                  <a:spcPct val="0"/>
                </a:spcBef>
              </a:pPr>
              <a:t>26</a:t>
            </a:fld>
            <a:endParaRPr lang="en-US" alt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A. </a:t>
            </a:r>
            <a:r>
              <a:rPr lang="en-US" altLang="en-US" dirty="0" err="1" smtClean="0">
                <a:latin typeface="Times New Roman" pitchFamily="84" charset="0"/>
                <a:ea typeface="ＭＳ Ｐゴシック" pitchFamily="84" charset="-128"/>
              </a:rPr>
              <a:t>Diplomonads</a:t>
            </a:r>
            <a:r>
              <a:rPr lang="en-US" altLang="en-US" dirty="0" smtClean="0">
                <a:latin typeface="Times New Roman" pitchFamily="84" charset="0"/>
                <a:ea typeface="ＭＳ Ｐゴシック" pitchFamily="84" charset="-128"/>
              </a:rPr>
              <a:t> and </a:t>
            </a:r>
            <a:r>
              <a:rPr lang="en-US" altLang="en-US" dirty="0" err="1" smtClean="0">
                <a:latin typeface="Times New Roman" pitchFamily="84" charset="0"/>
                <a:ea typeface="ＭＳ Ｐゴシック" pitchFamily="84" charset="-128"/>
              </a:rPr>
              <a:t>parabasalids</a:t>
            </a:r>
            <a:r>
              <a:rPr lang="en-US" altLang="en-US" dirty="0" smtClean="0">
                <a:latin typeface="Times New Roman" pitchFamily="84" charset="0"/>
                <a:ea typeface="ＭＳ Ｐゴシック" pitchFamily="84" charset="-128"/>
              </a:rPr>
              <a:t> have highly reduced mitochondria called </a:t>
            </a:r>
            <a:r>
              <a:rPr lang="en-US" altLang="en-US" i="1" dirty="0" err="1" smtClean="0">
                <a:latin typeface="Times New Roman" pitchFamily="84" charset="0"/>
                <a:ea typeface="ＭＳ Ｐゴシック" pitchFamily="84" charset="-128"/>
              </a:rPr>
              <a:t>mitosomes</a:t>
            </a:r>
            <a:r>
              <a:rPr lang="en-US" altLang="en-US" dirty="0" smtClean="0">
                <a:latin typeface="Times New Roman" pitchFamily="84" charset="0"/>
                <a:ea typeface="ＭＳ Ｐゴシック" pitchFamily="84" charset="-128"/>
              </a:rPr>
              <a:t> and </a:t>
            </a:r>
            <a:r>
              <a:rPr lang="en-US" altLang="en-US" i="1" dirty="0" err="1" smtClean="0">
                <a:latin typeface="Times New Roman" pitchFamily="84" charset="0"/>
                <a:ea typeface="ＭＳ Ｐゴシック" pitchFamily="84" charset="-128"/>
              </a:rPr>
              <a:t>hydrogenosomes</a:t>
            </a:r>
            <a:r>
              <a:rPr lang="en-US" altLang="en-US" dirty="0" smtClean="0">
                <a:latin typeface="Times New Roman" pitchFamily="84" charset="0"/>
                <a:ea typeface="ＭＳ Ｐゴシック" pitchFamily="84" charset="-128"/>
              </a:rPr>
              <a:t>, respectively, and were thought to lack mitochondria</a:t>
            </a:r>
            <a:r>
              <a:rPr lang="en-US" altLang="en-US" baseline="0" dirty="0" smtClean="0">
                <a:latin typeface="Times New Roman" pitchFamily="84" charset="0"/>
                <a:ea typeface="ＭＳ Ｐゴシック" pitchFamily="84" charset="-128"/>
              </a:rPr>
              <a:t> altogether until recently</a:t>
            </a:r>
            <a:r>
              <a:rPr lang="en-US" altLang="en-US" dirty="0" smtClean="0">
                <a:latin typeface="Times New Roman" pitchFamily="84" charset="0"/>
                <a:ea typeface="ＭＳ Ｐゴシック" pitchFamily="84" charset="-128"/>
              </a:rPr>
              <a:t>. Most are found in anaerobic environments.</a:t>
            </a:r>
          </a:p>
        </p:txBody>
      </p:sp>
    </p:spTree>
    <p:extLst>
      <p:ext uri="{BB962C8B-B14F-4D97-AF65-F5344CB8AC3E}">
        <p14:creationId xmlns:p14="http://schemas.microsoft.com/office/powerpoint/2010/main" val="7094970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4D7129E0-72D7-4309-B194-0192EDB0BFF1}" type="slidenum">
              <a:rPr lang="en-US" altLang="en-US"/>
              <a:pPr algn="r">
                <a:spcBef>
                  <a:spcPct val="0"/>
                </a:spcBef>
              </a:pPr>
              <a:t>27</a:t>
            </a:fld>
            <a:endParaRPr lang="en-US" alt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5081335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80485D8B-83EC-4F73-93BD-77FA6ECAC737}" type="slidenum">
              <a:rPr lang="en-US" altLang="en-US"/>
              <a:pPr algn="r">
                <a:spcBef>
                  <a:spcPct val="0"/>
                </a:spcBef>
              </a:pPr>
              <a:t>28</a:t>
            </a:fld>
            <a:endParaRPr lang="en-US" alt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 Taxa with separate</a:t>
            </a:r>
            <a:r>
              <a:rPr lang="en-US" altLang="en-US" baseline="0" dirty="0" smtClean="0">
                <a:latin typeface="Times New Roman" pitchFamily="84" charset="0"/>
                <a:ea typeface="ＭＳ Ｐゴシック" pitchFamily="84" charset="-128"/>
              </a:rPr>
              <a:t> genes represent the ancestral condition. The groups showing the derived character (gene fusion) share a more recent common ancestor than any of them does with </a:t>
            </a:r>
            <a:r>
              <a:rPr lang="en-US" altLang="en-US" baseline="0" dirty="0" err="1" smtClean="0">
                <a:latin typeface="Times New Roman" pitchFamily="84" charset="0"/>
                <a:ea typeface="ＭＳ Ｐゴシック" pitchFamily="84" charset="-128"/>
              </a:rPr>
              <a:t>Unikonta</a:t>
            </a:r>
            <a:r>
              <a:rPr lang="en-US" altLang="en-US" baseline="0" dirty="0" smtClean="0">
                <a:latin typeface="Times New Roman" pitchFamily="84" charset="0"/>
                <a:ea typeface="ＭＳ Ｐゴシック" pitchFamily="84" charset="-128"/>
              </a:rPr>
              <a:t>.</a:t>
            </a:r>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9848836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80485D8B-83EC-4F73-93BD-77FA6ECAC737}" type="slidenum">
              <a:rPr lang="en-US" altLang="en-US"/>
              <a:pPr algn="r">
                <a:spcBef>
                  <a:spcPct val="0"/>
                </a:spcBef>
              </a:pPr>
              <a:t>29</a:t>
            </a:fld>
            <a:endParaRPr lang="en-US" alt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551397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81429803-EEA7-4A3F-862D-8DFC4CEF9BF0}" type="slidenum">
              <a:rPr lang="en-US" altLang="en-US"/>
              <a:pPr algn="r">
                <a:spcBef>
                  <a:spcPct val="0"/>
                </a:spcBef>
              </a:pPr>
              <a:t>3</a:t>
            </a:fld>
            <a:endParaRPr lang="en-US" alt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9472319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6E6B8EE7-3FE8-4219-ADA0-3C54F2B73C42}" type="slidenum">
              <a:rPr lang="en-US" altLang="en-US"/>
              <a:pPr algn="r">
                <a:spcBef>
                  <a:spcPct val="0"/>
                </a:spcBef>
              </a:pPr>
              <a:t>30</a:t>
            </a:fld>
            <a:endParaRPr lang="en-US" alt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 </a:t>
            </a:r>
            <a:r>
              <a:rPr lang="en-US" altLang="en-US" dirty="0" err="1" smtClean="0">
                <a:latin typeface="Times New Roman" pitchFamily="84" charset="0"/>
                <a:ea typeface="ＭＳ Ｐゴシック" pitchFamily="84" charset="-128"/>
              </a:rPr>
              <a:t>Dinoflagellates</a:t>
            </a:r>
            <a:r>
              <a:rPr lang="en-US" altLang="en-US" dirty="0" smtClean="0">
                <a:latin typeface="Times New Roman" pitchFamily="84" charset="0"/>
                <a:ea typeface="ＭＳ Ｐゴシック" pitchFamily="84" charset="-128"/>
              </a:rPr>
              <a:t> are food-providing symbiotic partners of reef-building corals. Wood–digesting </a:t>
            </a:r>
            <a:r>
              <a:rPr lang="en-US" altLang="en-US" dirty="0" err="1" smtClean="0">
                <a:latin typeface="Times New Roman" pitchFamily="84" charset="0"/>
                <a:ea typeface="ＭＳ Ｐゴシック" pitchFamily="84" charset="-128"/>
              </a:rPr>
              <a:t>protists</a:t>
            </a:r>
            <a:r>
              <a:rPr lang="en-US" altLang="en-US" dirty="0" smtClean="0">
                <a:latin typeface="Times New Roman" pitchFamily="84" charset="0"/>
                <a:ea typeface="ＭＳ Ｐゴシック" pitchFamily="84" charset="-128"/>
              </a:rPr>
              <a:t> inhabit the gut of many termite species.</a:t>
            </a:r>
          </a:p>
        </p:txBody>
      </p:sp>
    </p:spTree>
    <p:extLst>
      <p:ext uri="{BB962C8B-B14F-4D97-AF65-F5344CB8AC3E}">
        <p14:creationId xmlns:p14="http://schemas.microsoft.com/office/powerpoint/2010/main" val="6178813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6E6B8EE7-3FE8-4219-ADA0-3C54F2B73C42}" type="slidenum">
              <a:rPr lang="en-US" altLang="en-US"/>
              <a:pPr algn="r">
                <a:spcBef>
                  <a:spcPct val="0"/>
                </a:spcBef>
              </a:pPr>
              <a:t>31</a:t>
            </a:fld>
            <a:endParaRPr lang="en-US" alt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41877105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F05ED7BD-D338-4327-A507-DA5D824572CF}" type="slidenum">
              <a:rPr lang="en-US" altLang="en-US"/>
              <a:pPr algn="r">
                <a:spcBef>
                  <a:spcPct val="0"/>
                </a:spcBef>
              </a:pPr>
              <a:t>32</a:t>
            </a:fld>
            <a:endParaRPr lang="en-US" alt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B. In</a:t>
            </a:r>
            <a:r>
              <a:rPr lang="en-US" altLang="en-US" baseline="0" dirty="0" smtClean="0">
                <a:latin typeface="Times New Roman" pitchFamily="84" charset="0"/>
                <a:ea typeface="ＭＳ Ｐゴシック" pitchFamily="84" charset="-128"/>
              </a:rPr>
              <a:t> most of the regions in which SST have increased since 1950, the concentration of chlorophyll (an index for biomass and growth of marine producers) has decreased over the same time period.</a:t>
            </a:r>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5174597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F05ED7BD-D338-4327-A507-DA5D824572CF}" type="slidenum">
              <a:rPr lang="en-US" altLang="en-US"/>
              <a:pPr algn="r">
                <a:spcBef>
                  <a:spcPct val="0"/>
                </a:spcBef>
              </a:pPr>
              <a:t>33</a:t>
            </a:fld>
            <a:endParaRPr lang="en-US" alt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414802358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A518F1F9-4BD5-4076-A822-A73BACD1ED51}" type="slidenum">
              <a:rPr lang="en-US" altLang="en-US"/>
              <a:pPr algn="r">
                <a:spcBef>
                  <a:spcPct val="0"/>
                </a:spcBef>
              </a:pPr>
              <a:t>34</a:t>
            </a:fld>
            <a:endParaRPr lang="en-US" alt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latin typeface="Times New Roman" pitchFamily="84" charset="0"/>
                <a:ea typeface="ＭＳ Ｐゴシック" pitchFamily="84" charset="-128"/>
              </a:rPr>
              <a:t>Answer: C. The </a:t>
            </a:r>
            <a:r>
              <a:rPr lang="en-US" altLang="en-US" dirty="0" err="1" smtClean="0">
                <a:latin typeface="Times New Roman" pitchFamily="84" charset="0"/>
                <a:ea typeface="ＭＳ Ｐゴシック" pitchFamily="84" charset="-128"/>
              </a:rPr>
              <a:t>sporozoites</a:t>
            </a:r>
            <a:r>
              <a:rPr lang="en-US" altLang="en-US" dirty="0" smtClean="0">
                <a:latin typeface="Times New Roman" pitchFamily="84" charset="0"/>
                <a:ea typeface="ＭＳ Ｐゴシック" pitchFamily="84" charset="-128"/>
              </a:rPr>
              <a:t> in an infected person’s liver become </a:t>
            </a:r>
            <a:r>
              <a:rPr lang="en-US" altLang="en-US" dirty="0" err="1" smtClean="0">
                <a:latin typeface="Times New Roman" pitchFamily="84" charset="0"/>
                <a:ea typeface="ＭＳ Ｐゴシック" pitchFamily="84" charset="-128"/>
              </a:rPr>
              <a:t>merozoites</a:t>
            </a:r>
            <a:r>
              <a:rPr lang="en-US" altLang="en-US" dirty="0" smtClean="0">
                <a:latin typeface="Times New Roman" pitchFamily="84" charset="0"/>
                <a:ea typeface="ＭＳ Ｐゴシック" pitchFamily="84" charset="-128"/>
              </a:rPr>
              <a:t> after cell division. The</a:t>
            </a:r>
            <a:r>
              <a:rPr lang="en-US" altLang="en-US" baseline="0" dirty="0" smtClean="0">
                <a:latin typeface="Times New Roman" pitchFamily="84" charset="0"/>
                <a:ea typeface="ＭＳ Ｐゴシック" pitchFamily="84" charset="-128"/>
              </a:rPr>
              <a:t> </a:t>
            </a:r>
            <a:r>
              <a:rPr lang="en-US" altLang="en-US" baseline="0" dirty="0" err="1" smtClean="0">
                <a:latin typeface="Times New Roman" pitchFamily="84" charset="0"/>
                <a:ea typeface="ＭＳ Ｐゴシック" pitchFamily="84" charset="-128"/>
              </a:rPr>
              <a:t>merozoites</a:t>
            </a:r>
            <a:r>
              <a:rPr lang="en-US" altLang="en-US" baseline="0" dirty="0" smtClean="0">
                <a:latin typeface="Times New Roman" pitchFamily="84" charset="0"/>
                <a:ea typeface="ＭＳ Ｐゴシック" pitchFamily="84" charset="-128"/>
              </a:rPr>
              <a:t> contain a modified plastid (</a:t>
            </a:r>
            <a:r>
              <a:rPr lang="en-US" altLang="en-US" baseline="0" dirty="0" err="1" smtClean="0">
                <a:latin typeface="Times New Roman" pitchFamily="84" charset="0"/>
                <a:ea typeface="ＭＳ Ｐゴシック" pitchFamily="84" charset="-128"/>
              </a:rPr>
              <a:t>apicoplast</a:t>
            </a:r>
            <a:r>
              <a:rPr lang="en-US" altLang="en-US" baseline="0" dirty="0" smtClean="0">
                <a:latin typeface="Times New Roman" pitchFamily="84" charset="0"/>
                <a:ea typeface="ＭＳ Ｐゴシック" pitchFamily="84" charset="-128"/>
              </a:rPr>
              <a:t>) that synthesizes a chemical that the malaria-causing parasite needs for survival.</a:t>
            </a:r>
            <a:endParaRPr lang="en-US" altLang="en-US" dirty="0" smtClean="0">
              <a:latin typeface="Times New Roman" pitchFamily="84" charset="0"/>
              <a:ea typeface="ＭＳ Ｐゴシック" pitchFamily="84" charset="-128"/>
            </a:endParaRPr>
          </a:p>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7000401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A518F1F9-4BD5-4076-A822-A73BACD1ED51}" type="slidenum">
              <a:rPr lang="en-US" altLang="en-US"/>
              <a:pPr algn="r">
                <a:spcBef>
                  <a:spcPct val="0"/>
                </a:spcBef>
              </a:pPr>
              <a:t>35</a:t>
            </a:fld>
            <a:endParaRPr lang="en-US" alt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628112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20498288-3177-4A5C-B794-4E976141291F}" type="slidenum">
              <a:rPr lang="en-US" altLang="en-US"/>
              <a:pPr algn="r">
                <a:spcBef>
                  <a:spcPct val="0"/>
                </a:spcBef>
              </a:pPr>
              <a:t>4</a:t>
            </a:fld>
            <a:endParaRPr lang="en-US" alt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E</a:t>
            </a:r>
          </a:p>
        </p:txBody>
      </p:sp>
    </p:spTree>
    <p:extLst>
      <p:ext uri="{BB962C8B-B14F-4D97-AF65-F5344CB8AC3E}">
        <p14:creationId xmlns:p14="http://schemas.microsoft.com/office/powerpoint/2010/main" val="1141994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14AB5D23-AF6B-4010-BD36-9D1240D26BB5}" type="slidenum">
              <a:rPr lang="en-US" altLang="en-US"/>
              <a:pPr algn="r">
                <a:spcBef>
                  <a:spcPct val="0"/>
                </a:spcBef>
              </a:pPr>
              <a:t>5</a:t>
            </a:fld>
            <a:endParaRPr lang="en-US" alt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4250053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D171827D-9A9D-4DE4-96B6-E6B1679E02ED}" type="slidenum">
              <a:rPr lang="en-US" altLang="en-US"/>
              <a:pPr algn="r">
                <a:spcBef>
                  <a:spcPct val="0"/>
                </a:spcBef>
              </a:pPr>
              <a:t>6</a:t>
            </a:fld>
            <a:endParaRPr lang="en-US" alt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D. This question is designed to begin a discussion of eukaryotic diversity in general and </a:t>
            </a:r>
            <a:r>
              <a:rPr lang="en-US" altLang="en-US" dirty="0" err="1" smtClean="0">
                <a:latin typeface="Times New Roman" pitchFamily="84" charset="0"/>
                <a:ea typeface="ＭＳ Ｐゴシック" pitchFamily="84" charset="-128"/>
              </a:rPr>
              <a:t>protist</a:t>
            </a:r>
            <a:r>
              <a:rPr lang="en-US" altLang="en-US" dirty="0" smtClean="0">
                <a:latin typeface="Times New Roman" pitchFamily="84" charset="0"/>
                <a:ea typeface="ＭＳ Ｐゴシック" pitchFamily="84" charset="-128"/>
              </a:rPr>
              <a:t> diversity specifically.</a:t>
            </a:r>
          </a:p>
        </p:txBody>
      </p:sp>
    </p:spTree>
    <p:extLst>
      <p:ext uri="{BB962C8B-B14F-4D97-AF65-F5344CB8AC3E}">
        <p14:creationId xmlns:p14="http://schemas.microsoft.com/office/powerpoint/2010/main" val="20043469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143BC227-7332-4128-AD37-A22E170D502A}" type="slidenum">
              <a:rPr lang="en-US" altLang="en-US"/>
              <a:pPr algn="r">
                <a:spcBef>
                  <a:spcPct val="0"/>
                </a:spcBef>
              </a:pPr>
              <a:t>7</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301553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9A9AE7F5-A481-411E-B3B7-E69F0F8EB86C}" type="slidenum">
              <a:rPr lang="en-US" altLang="en-US"/>
              <a:pPr algn="r">
                <a:spcBef>
                  <a:spcPct val="0"/>
                </a:spcBef>
              </a:pPr>
              <a:t>8</a:t>
            </a:fld>
            <a:endParaRPr lang="en-US" alt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A. This question is designed to begin a discussion of serial endosymbiosis. This could then lead to a discussion of secondary endosymbiosis.</a:t>
            </a:r>
          </a:p>
        </p:txBody>
      </p:sp>
    </p:spTree>
    <p:extLst>
      <p:ext uri="{BB962C8B-B14F-4D97-AF65-F5344CB8AC3E}">
        <p14:creationId xmlns:p14="http://schemas.microsoft.com/office/powerpoint/2010/main" val="31722530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Times New Roman" pitchFamily="84" charset="0"/>
                <a:ea typeface="ＭＳ Ｐゴシック" pitchFamily="84" charset="-128"/>
              </a:defRPr>
            </a:lvl1pPr>
            <a:lvl2pPr marL="742950" indent="-285750" eaLnBrk="0" hangingPunct="0">
              <a:spcBef>
                <a:spcPct val="30000"/>
              </a:spcBef>
              <a:defRPr sz="1200">
                <a:solidFill>
                  <a:schemeClr val="tx1"/>
                </a:solidFill>
                <a:latin typeface="Times New Roman" pitchFamily="84" charset="0"/>
                <a:ea typeface="ＭＳ Ｐゴシック" pitchFamily="84" charset="-128"/>
              </a:defRPr>
            </a:lvl2pPr>
            <a:lvl3pPr marL="1143000" indent="-228600" eaLnBrk="0" hangingPunct="0">
              <a:spcBef>
                <a:spcPct val="30000"/>
              </a:spcBef>
              <a:defRPr sz="1200">
                <a:solidFill>
                  <a:schemeClr val="tx1"/>
                </a:solidFill>
                <a:latin typeface="Times New Roman" pitchFamily="84" charset="0"/>
                <a:ea typeface="ＭＳ Ｐゴシック" pitchFamily="84" charset="-128"/>
              </a:defRPr>
            </a:lvl3pPr>
            <a:lvl4pPr marL="1600200" indent="-228600" eaLnBrk="0" hangingPunct="0">
              <a:spcBef>
                <a:spcPct val="30000"/>
              </a:spcBef>
              <a:defRPr sz="1200">
                <a:solidFill>
                  <a:schemeClr val="tx1"/>
                </a:solidFill>
                <a:latin typeface="Times New Roman" pitchFamily="84" charset="0"/>
                <a:ea typeface="ＭＳ Ｐゴシック" pitchFamily="84" charset="-128"/>
              </a:defRPr>
            </a:lvl4pPr>
            <a:lvl5pPr marL="2057400" indent="-228600" eaLnBrk="0" hangingPunct="0">
              <a:spcBef>
                <a:spcPct val="30000"/>
              </a:spcBef>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spcBef>
                <a:spcPct val="0"/>
              </a:spcBef>
            </a:pPr>
            <a:fld id="{0F423FF8-8B08-469E-A511-D484D5DF7CF5}" type="slidenum">
              <a:rPr lang="en-US" altLang="en-US"/>
              <a:pPr algn="r">
                <a:spcBef>
                  <a:spcPct val="0"/>
                </a:spcBef>
              </a:pPr>
              <a:t>9</a:t>
            </a:fld>
            <a:endParaRPr lang="en-US" alt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399743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1" b="29966"/>
          <a:stretch/>
        </p:blipFill>
        <p:spPr>
          <a:xfrm>
            <a:off x="0" y="1006891"/>
            <a:ext cx="9144000" cy="5308183"/>
          </a:xfrm>
          <a:prstGeom prst="rect">
            <a:avLst/>
          </a:prstGeom>
        </p:spPr>
      </p:pic>
      <p:sp>
        <p:nvSpPr>
          <p:cNvPr id="5" name="TextBox 4"/>
          <p:cNvSpPr txBox="1">
            <a:spLocks noChangeArrowheads="1"/>
          </p:cNvSpPr>
          <p:nvPr/>
        </p:nvSpPr>
        <p:spPr bwMode="auto">
          <a:xfrm>
            <a:off x="0" y="0"/>
            <a:ext cx="9144000" cy="615553"/>
          </a:xfrm>
          <a:prstGeom prst="rect">
            <a:avLst/>
          </a:prstGeom>
          <a:solidFill>
            <a:schemeClr val="tx1"/>
          </a:solidFill>
          <a:ln>
            <a:noFill/>
          </a:ln>
          <a:extLst>
            <a:ext uri="{91240B29-F687-4F45-9708-019B960494DF}">
              <a14:hiddenLine xmlns:a14="http://schemas.microsoft.com/office/drawing/2010/main" w="9525">
                <a:solidFill>
                  <a:srgbClr val="F6C932"/>
                </a:solidFill>
                <a:miter lim="800000"/>
                <a:headEnd/>
                <a:tailEnd/>
              </a14:hiddenLine>
            </a:ext>
          </a:extLst>
        </p:spPr>
        <p:txBody>
          <a:bodyPr>
            <a:spAutoFit/>
          </a:bodyP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3000" b="0" dirty="0" smtClean="0">
                <a:solidFill>
                  <a:srgbClr val="ABA49A"/>
                </a:solidFill>
                <a:latin typeface="Times New Roman" pitchFamily="84" charset="0"/>
                <a:cs typeface="Times New Roman" pitchFamily="84" charset="0"/>
              </a:rPr>
              <a:t>CAMPBELL</a:t>
            </a:r>
            <a:r>
              <a:rPr lang="en-US" sz="3200" b="1" dirty="0" smtClean="0">
                <a:solidFill>
                  <a:srgbClr val="ABA49A"/>
                </a:solidFill>
                <a:latin typeface="Times New Roman" pitchFamily="84" charset="0"/>
                <a:cs typeface="Times New Roman" pitchFamily="84" charset="0"/>
              </a:rPr>
              <a:t> </a:t>
            </a:r>
            <a:r>
              <a:rPr lang="en-US" sz="3400" b="0" dirty="0" smtClean="0">
                <a:solidFill>
                  <a:schemeClr val="tx2">
                    <a:lumMod val="40000"/>
                    <a:lumOff val="60000"/>
                  </a:schemeClr>
                </a:solidFill>
                <a:latin typeface="Times New Roman" pitchFamily="84" charset="0"/>
                <a:cs typeface="Times New Roman" pitchFamily="84" charset="0"/>
              </a:rPr>
              <a:t>BIOLOGY IN FOCUS</a:t>
            </a:r>
            <a:endParaRPr lang="en-US" sz="1200" b="0" dirty="0" smtClean="0">
              <a:solidFill>
                <a:schemeClr val="tx2">
                  <a:lumMod val="40000"/>
                  <a:lumOff val="60000"/>
                </a:schemeClr>
              </a:solidFill>
              <a:latin typeface="Times New Roman" pitchFamily="84" charset="0"/>
              <a:cs typeface="Times New Roman" pitchFamily="84" charset="0"/>
            </a:endParaRPr>
          </a:p>
        </p:txBody>
      </p:sp>
      <p:sp>
        <p:nvSpPr>
          <p:cNvPr id="6" name="Text Box 14"/>
          <p:cNvSpPr txBox="1">
            <a:spLocks noChangeArrowheads="1"/>
          </p:cNvSpPr>
          <p:nvPr/>
        </p:nvSpPr>
        <p:spPr bwMode="auto">
          <a:xfrm>
            <a:off x="0" y="6315075"/>
            <a:ext cx="9144000" cy="5397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spcBef>
                <a:spcPct val="50000"/>
              </a:spcBef>
              <a:defRPr/>
            </a:pPr>
            <a:r>
              <a:rPr lang="en-US" sz="900" dirty="0" smtClean="0">
                <a:solidFill>
                  <a:schemeClr val="bg1"/>
                </a:solidFill>
              </a:rPr>
              <a:t>     © 2016 Pearson Education, Inc.</a:t>
            </a:r>
            <a:endParaRPr lang="en-US" dirty="0" smtClean="0">
              <a:solidFill>
                <a:schemeClr val="bg1"/>
              </a:solidFill>
            </a:endParaRPr>
          </a:p>
        </p:txBody>
      </p:sp>
      <p:sp>
        <p:nvSpPr>
          <p:cNvPr id="7" name="Text Box 35"/>
          <p:cNvSpPr txBox="1">
            <a:spLocks noChangeArrowheads="1"/>
          </p:cNvSpPr>
          <p:nvPr/>
        </p:nvSpPr>
        <p:spPr bwMode="auto">
          <a:xfrm>
            <a:off x="0" y="614363"/>
            <a:ext cx="9144000" cy="338554"/>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1600" cap="all" baseline="0" dirty="0" err="1" smtClean="0">
                <a:solidFill>
                  <a:srgbClr val="ABA49A"/>
                </a:solidFill>
                <a:latin typeface="Times New Roman" pitchFamily="84" charset="0"/>
                <a:cs typeface="Times New Roman" pitchFamily="84" charset="0"/>
              </a:rPr>
              <a:t>Urry</a:t>
            </a:r>
            <a:r>
              <a:rPr lang="en-US" sz="1600" cap="all" baseline="0" dirty="0" smtClean="0">
                <a:solidFill>
                  <a:srgbClr val="ABA49A"/>
                </a:solidFill>
                <a:latin typeface="Times New Roman" pitchFamily="84" charset="0"/>
                <a:cs typeface="Times New Roman" pitchFamily="84" charset="0"/>
              </a:rPr>
              <a:t>  •  Cain  •  Wasserman  •  </a:t>
            </a:r>
            <a:r>
              <a:rPr lang="en-US" sz="1600" cap="all" baseline="0" dirty="0" err="1" smtClean="0">
                <a:solidFill>
                  <a:srgbClr val="ABA49A"/>
                </a:solidFill>
                <a:latin typeface="Times New Roman" pitchFamily="84" charset="0"/>
                <a:cs typeface="Times New Roman" pitchFamily="84" charset="0"/>
              </a:rPr>
              <a:t>Minorsky</a:t>
            </a:r>
            <a:r>
              <a:rPr lang="en-US" sz="1600" cap="all" baseline="0" dirty="0" smtClean="0">
                <a:solidFill>
                  <a:srgbClr val="ABA49A"/>
                </a:solidFill>
                <a:latin typeface="Times New Roman" pitchFamily="84" charset="0"/>
                <a:cs typeface="Times New Roman" pitchFamily="84" charset="0"/>
              </a:rPr>
              <a:t>   •  Reece</a:t>
            </a:r>
          </a:p>
        </p:txBody>
      </p:sp>
      <p:sp>
        <p:nvSpPr>
          <p:cNvPr id="8" name="Text Box 6"/>
          <p:cNvSpPr txBox="1">
            <a:spLocks noChangeArrowheads="1"/>
          </p:cNvSpPr>
          <p:nvPr/>
        </p:nvSpPr>
        <p:spPr bwMode="auto">
          <a:xfrm>
            <a:off x="149047" y="5146766"/>
            <a:ext cx="5381625" cy="1093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defRPr/>
            </a:pPr>
            <a:r>
              <a:rPr lang="en-US" sz="1400" b="1" dirty="0" smtClean="0">
                <a:solidFill>
                  <a:schemeClr val="bg1"/>
                </a:solidFill>
                <a:effectLst>
                  <a:outerShdw blurRad="38100" dist="38100" dir="2700000" algn="tl">
                    <a:srgbClr val="000000">
                      <a:alpha val="43137"/>
                    </a:srgbClr>
                  </a:outerShdw>
                </a:effectLst>
              </a:rPr>
              <a:t>Questions prepared</a:t>
            </a:r>
            <a:r>
              <a:rPr lang="en-US" sz="1400" b="1" baseline="0" dirty="0" smtClean="0">
                <a:solidFill>
                  <a:schemeClr val="bg1"/>
                </a:solidFill>
                <a:effectLst>
                  <a:outerShdw blurRad="38100" dist="38100" dir="2700000" algn="tl">
                    <a:srgbClr val="000000">
                      <a:alpha val="43137"/>
                    </a:srgbClr>
                  </a:outerShdw>
                </a:effectLst>
              </a:rPr>
              <a:t> </a:t>
            </a:r>
            <a:r>
              <a:rPr lang="en-US" sz="1400" b="1" dirty="0" smtClean="0">
                <a:solidFill>
                  <a:schemeClr val="bg1"/>
                </a:solidFill>
                <a:effectLst>
                  <a:outerShdw blurRad="38100" dist="38100" dir="2700000" algn="tl">
                    <a:srgbClr val="000000">
                      <a:alpha val="43137"/>
                    </a:srgbClr>
                  </a:outerShdw>
                </a:effectLst>
              </a:rPr>
              <a:t>by </a:t>
            </a:r>
          </a:p>
          <a:p>
            <a:pPr algn="l">
              <a:defRPr/>
            </a:pPr>
            <a:r>
              <a:rPr lang="en-US" sz="1400" b="1" dirty="0" smtClean="0">
                <a:solidFill>
                  <a:schemeClr val="bg1"/>
                </a:solidFill>
                <a:effectLst>
                  <a:outerShdw blurRad="38100" dist="38100" dir="2700000" algn="tl">
                    <a:srgbClr val="000000">
                      <a:alpha val="43137"/>
                    </a:srgbClr>
                  </a:outerShdw>
                </a:effectLst>
              </a:rPr>
              <a:t>Douglas </a:t>
            </a:r>
            <a:r>
              <a:rPr lang="en-US" sz="1400" b="1" dirty="0" err="1" smtClean="0">
                <a:solidFill>
                  <a:schemeClr val="bg1"/>
                </a:solidFill>
                <a:effectLst>
                  <a:outerShdw blurRad="38100" dist="38100" dir="2700000" algn="tl">
                    <a:srgbClr val="000000">
                      <a:alpha val="43137"/>
                    </a:srgbClr>
                  </a:outerShdw>
                </a:effectLst>
              </a:rPr>
              <a:t>Darnowski</a:t>
            </a:r>
            <a:r>
              <a:rPr lang="en-US" sz="1400" b="1" dirty="0" smtClean="0">
                <a:solidFill>
                  <a:schemeClr val="bg1"/>
                </a:solidFill>
                <a:effectLst>
                  <a:outerShdw blurRad="38100" dist="38100" dir="2700000" algn="tl">
                    <a:srgbClr val="000000">
                      <a:alpha val="43137"/>
                    </a:srgbClr>
                  </a:outerShdw>
                </a:effectLst>
              </a:rPr>
              <a:t>, Indiana University Southeast</a:t>
            </a:r>
          </a:p>
          <a:p>
            <a:pPr algn="l">
              <a:defRPr/>
            </a:pPr>
            <a:r>
              <a:rPr lang="en-US" sz="1400" b="1" dirty="0" smtClean="0">
                <a:solidFill>
                  <a:schemeClr val="bg1"/>
                </a:solidFill>
                <a:effectLst>
                  <a:outerShdw blurRad="38100" dist="38100" dir="2700000" algn="tl">
                    <a:srgbClr val="000000">
                      <a:alpha val="43137"/>
                    </a:srgbClr>
                  </a:outerShdw>
                </a:effectLst>
              </a:rPr>
              <a:t>James </a:t>
            </a:r>
            <a:r>
              <a:rPr lang="en-US" sz="1400" b="1" dirty="0" err="1" smtClean="0">
                <a:solidFill>
                  <a:schemeClr val="bg1"/>
                </a:solidFill>
                <a:effectLst>
                  <a:outerShdw blurRad="38100" dist="38100" dir="2700000" algn="tl">
                    <a:srgbClr val="000000">
                      <a:alpha val="43137"/>
                    </a:srgbClr>
                  </a:outerShdw>
                </a:effectLst>
              </a:rPr>
              <a:t>Langeland</a:t>
            </a:r>
            <a:r>
              <a:rPr lang="en-US" sz="1400" b="1" dirty="0" smtClean="0">
                <a:solidFill>
                  <a:schemeClr val="bg1"/>
                </a:solidFill>
                <a:effectLst>
                  <a:outerShdw blurRad="38100" dist="38100" dir="2700000" algn="tl">
                    <a:srgbClr val="000000">
                      <a:alpha val="43137"/>
                    </a:srgbClr>
                  </a:outerShdw>
                </a:effectLst>
              </a:rPr>
              <a:t>, Kalamazoo</a:t>
            </a:r>
            <a:r>
              <a:rPr lang="en-US" sz="1400" b="1" baseline="0" dirty="0" smtClean="0">
                <a:solidFill>
                  <a:schemeClr val="bg1"/>
                </a:solidFill>
                <a:effectLst>
                  <a:outerShdw blurRad="38100" dist="38100" dir="2700000" algn="tl">
                    <a:srgbClr val="000000">
                      <a:alpha val="43137"/>
                    </a:srgbClr>
                  </a:outerShdw>
                </a:effectLst>
              </a:rPr>
              <a:t> College</a:t>
            </a:r>
          </a:p>
          <a:p>
            <a:pPr algn="l">
              <a:defRPr/>
            </a:pPr>
            <a:r>
              <a:rPr lang="en-US" sz="1400" b="1" baseline="0" dirty="0" err="1" smtClean="0">
                <a:solidFill>
                  <a:schemeClr val="bg1"/>
                </a:solidFill>
                <a:effectLst>
                  <a:outerShdw blurRad="38100" dist="38100" dir="2700000" algn="tl">
                    <a:srgbClr val="000000">
                      <a:alpha val="43137"/>
                    </a:srgbClr>
                  </a:outerShdw>
                </a:effectLst>
              </a:rPr>
              <a:t>Murty</a:t>
            </a:r>
            <a:r>
              <a:rPr lang="en-US" sz="1400" b="1" baseline="0" dirty="0" smtClean="0">
                <a:solidFill>
                  <a:schemeClr val="bg1"/>
                </a:solidFill>
                <a:effectLst>
                  <a:outerShdw blurRad="38100" dist="38100" dir="2700000" algn="tl">
                    <a:srgbClr val="000000">
                      <a:alpha val="43137"/>
                    </a:srgbClr>
                  </a:outerShdw>
                </a:effectLst>
              </a:rPr>
              <a:t> S. </a:t>
            </a:r>
            <a:r>
              <a:rPr lang="en-US" sz="1400" b="1" baseline="0" dirty="0" err="1" smtClean="0">
                <a:solidFill>
                  <a:schemeClr val="bg1"/>
                </a:solidFill>
                <a:effectLst>
                  <a:outerShdw blurRad="38100" dist="38100" dir="2700000" algn="tl">
                    <a:srgbClr val="000000">
                      <a:alpha val="43137"/>
                    </a:srgbClr>
                  </a:outerShdw>
                </a:effectLst>
              </a:rPr>
              <a:t>Kambhampati</a:t>
            </a:r>
            <a:r>
              <a:rPr lang="en-US" sz="1400" b="1" baseline="0" dirty="0" smtClean="0">
                <a:solidFill>
                  <a:schemeClr val="bg1"/>
                </a:solidFill>
                <a:effectLst>
                  <a:outerShdw blurRad="38100" dist="38100" dir="2700000" algn="tl">
                    <a:srgbClr val="000000">
                      <a:alpha val="43137"/>
                    </a:srgbClr>
                  </a:outerShdw>
                </a:effectLst>
              </a:rPr>
              <a:t>, Southern University at New Orleans</a:t>
            </a:r>
          </a:p>
          <a:p>
            <a:pPr algn="l">
              <a:defRPr/>
            </a:pPr>
            <a:r>
              <a:rPr lang="en-US" sz="1400" b="1" baseline="0" dirty="0" smtClean="0">
                <a:solidFill>
                  <a:schemeClr val="bg1"/>
                </a:solidFill>
                <a:effectLst>
                  <a:outerShdw blurRad="38100" dist="38100" dir="2700000" algn="tl">
                    <a:srgbClr val="000000">
                      <a:alpha val="43137"/>
                    </a:srgbClr>
                  </a:outerShdw>
                </a:effectLst>
              </a:rPr>
              <a:t>Roberta </a:t>
            </a:r>
            <a:r>
              <a:rPr lang="en-US" sz="1400" b="1" baseline="0" dirty="0" err="1" smtClean="0">
                <a:solidFill>
                  <a:schemeClr val="bg1"/>
                </a:solidFill>
                <a:effectLst>
                  <a:outerShdw blurRad="38100" dist="38100" dir="2700000" algn="tl">
                    <a:srgbClr val="000000">
                      <a:alpha val="43137"/>
                    </a:srgbClr>
                  </a:outerShdw>
                </a:effectLst>
              </a:rPr>
              <a:t>Batorsky</a:t>
            </a:r>
            <a:r>
              <a:rPr lang="en-US" sz="1400" b="1" baseline="0" dirty="0" smtClean="0">
                <a:solidFill>
                  <a:schemeClr val="bg1"/>
                </a:solidFill>
                <a:effectLst>
                  <a:outerShdw blurRad="38100" dist="38100" dir="2700000" algn="tl">
                    <a:srgbClr val="000000">
                      <a:alpha val="43137"/>
                    </a:srgbClr>
                  </a:outerShdw>
                </a:effectLst>
              </a:rPr>
              <a:t>, Temple University</a:t>
            </a:r>
            <a:r>
              <a:rPr lang="en-US" sz="1400" b="1" dirty="0" smtClean="0">
                <a:solidFill>
                  <a:schemeClr val="bg1"/>
                </a:solidFill>
                <a:effectLst>
                  <a:outerShdw blurRad="38100" dist="38100" dir="2700000" algn="tl">
                    <a:srgbClr val="000000">
                      <a:alpha val="43137"/>
                    </a:srgbClr>
                  </a:outerShdw>
                </a:effectLst>
              </a:rPr>
              <a:t> </a:t>
            </a:r>
          </a:p>
        </p:txBody>
      </p:sp>
      <p:sp>
        <p:nvSpPr>
          <p:cNvPr id="3" name="TextBox 2"/>
          <p:cNvSpPr txBox="1"/>
          <p:nvPr/>
        </p:nvSpPr>
        <p:spPr>
          <a:xfrm>
            <a:off x="6953250" y="6400284"/>
            <a:ext cx="2101857" cy="369332"/>
          </a:xfrm>
          <a:prstGeom prst="rect">
            <a:avLst/>
          </a:prstGeom>
          <a:noFill/>
        </p:spPr>
        <p:txBody>
          <a:bodyPr wrap="none" rtlCol="0">
            <a:spAutoFit/>
          </a:bodyPr>
          <a:lstStyle/>
          <a:p>
            <a:pPr algn="r"/>
            <a:r>
              <a:rPr lang="en-US" sz="1800" dirty="0" smtClean="0">
                <a:solidFill>
                  <a:schemeClr val="tx2">
                    <a:lumMod val="40000"/>
                    <a:lumOff val="60000"/>
                  </a:schemeClr>
                </a:solidFill>
                <a:latin typeface="+mj-lt"/>
              </a:rPr>
              <a:t>SECOND EDITION</a:t>
            </a:r>
            <a:endParaRPr lang="en-US" sz="1800" dirty="0">
              <a:solidFill>
                <a:schemeClr val="tx2">
                  <a:lumMod val="40000"/>
                  <a:lumOff val="60000"/>
                </a:schemeClr>
              </a:solidFill>
              <a:latin typeface="+mj-lt"/>
            </a:endParaRPr>
          </a:p>
        </p:txBody>
      </p:sp>
      <p:sp>
        <p:nvSpPr>
          <p:cNvPr id="11" name="Text Placeholder 10"/>
          <p:cNvSpPr>
            <a:spLocks noGrp="1"/>
          </p:cNvSpPr>
          <p:nvPr>
            <p:ph type="body" sz="quarter" idx="11"/>
          </p:nvPr>
        </p:nvSpPr>
        <p:spPr>
          <a:xfrm>
            <a:off x="340408" y="3117669"/>
            <a:ext cx="4310062" cy="1732913"/>
          </a:xfrm>
        </p:spPr>
        <p:txBody>
          <a:bodyPr/>
          <a:lstStyle>
            <a:lvl1pPr marL="57150" indent="0">
              <a:buNone/>
              <a:defRPr sz="4000" b="1">
                <a:solidFill>
                  <a:schemeClr val="bg1"/>
                </a:solidFill>
                <a:effectLst>
                  <a:outerShdw blurRad="38100" dist="38100" dir="2700000" algn="tl">
                    <a:srgbClr val="000000">
                      <a:alpha val="43137"/>
                    </a:srgbClr>
                  </a:outerShdw>
                </a:effectLst>
                <a:latin typeface="+mj-lt"/>
              </a:defRPr>
            </a:lvl1pPr>
            <a:lvl2pPr marL="458787" indent="0">
              <a:buNone/>
              <a:defRPr sz="4000" b="1">
                <a:effectLst>
                  <a:outerShdw blurRad="38100" dist="38100" dir="2700000" algn="tl">
                    <a:srgbClr val="000000">
                      <a:alpha val="43137"/>
                    </a:srgbClr>
                  </a:outerShdw>
                </a:effectLst>
                <a:latin typeface="+mj-lt"/>
              </a:defRPr>
            </a:lvl2pPr>
            <a:lvl3pPr marL="917575" indent="0">
              <a:buNone/>
              <a:defRPr sz="4000" b="1">
                <a:effectLst>
                  <a:outerShdw blurRad="38100" dist="38100" dir="2700000" algn="tl">
                    <a:srgbClr val="000000">
                      <a:alpha val="43137"/>
                    </a:srgbClr>
                  </a:outerShdw>
                </a:effectLst>
                <a:latin typeface="+mj-lt"/>
              </a:defRPr>
            </a:lvl3pPr>
            <a:lvl4pPr marL="1366837" indent="0">
              <a:buNone/>
              <a:defRPr sz="4000" b="1">
                <a:effectLst>
                  <a:outerShdw blurRad="38100" dist="38100" dir="2700000" algn="tl">
                    <a:srgbClr val="000000">
                      <a:alpha val="43137"/>
                    </a:srgbClr>
                  </a:outerShdw>
                </a:effectLst>
                <a:latin typeface="+mj-lt"/>
              </a:defRPr>
            </a:lvl4pPr>
            <a:lvl5pPr marL="1824037" indent="0">
              <a:buNone/>
              <a:defRPr sz="4000" b="1">
                <a:effectLst>
                  <a:outerShdw blurRad="38100" dist="38100" dir="2700000" algn="tl">
                    <a:srgbClr val="000000">
                      <a:alpha val="43137"/>
                    </a:srgbClr>
                  </a:outerShdw>
                </a:effectLst>
                <a:latin typeface="+mj-lt"/>
              </a:defRPr>
            </a:lvl5pPr>
          </a:lstStyle>
          <a:p>
            <a:pPr lvl="0"/>
            <a:r>
              <a:rPr lang="en-US" smtClean="0"/>
              <a:t>Click to edit Master text styles</a:t>
            </a:r>
          </a:p>
        </p:txBody>
      </p:sp>
      <p:sp>
        <p:nvSpPr>
          <p:cNvPr id="13" name="Text Placeholder 12"/>
          <p:cNvSpPr>
            <a:spLocks noGrp="1"/>
          </p:cNvSpPr>
          <p:nvPr>
            <p:ph type="body" sz="quarter" idx="12"/>
          </p:nvPr>
        </p:nvSpPr>
        <p:spPr>
          <a:xfrm>
            <a:off x="296863" y="1219200"/>
            <a:ext cx="3517491" cy="2201863"/>
          </a:xfrm>
        </p:spPr>
        <p:txBody>
          <a:bodyPr/>
          <a:lstStyle>
            <a:lvl1pPr marL="57150" indent="0">
              <a:buNone/>
              <a:defRPr sz="12000">
                <a:solidFill>
                  <a:schemeClr val="bg1"/>
                </a:solidFill>
                <a:effectLst>
                  <a:outerShdw blurRad="38100" dist="38100" dir="2700000" algn="tl">
                    <a:srgbClr val="000000">
                      <a:alpha val="43137"/>
                    </a:srgbClr>
                  </a:outerShdw>
                </a:effectLst>
                <a:latin typeface="+mj-lt"/>
              </a:defRPr>
            </a:lvl1pPr>
          </a:lstStyle>
          <a:p>
            <a:pPr lvl="0"/>
            <a:r>
              <a:rPr lang="en-US" smtClean="0"/>
              <a:t>Click to edit Master text styles</a:t>
            </a:r>
          </a:p>
        </p:txBody>
      </p:sp>
    </p:spTree>
    <p:extLst>
      <p:ext uri="{BB962C8B-B14F-4D97-AF65-F5344CB8AC3E}">
        <p14:creationId xmlns:p14="http://schemas.microsoft.com/office/powerpoint/2010/main" val="169565033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 and 2 line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424592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202100"/>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550126"/>
            <a:ext cx="8775700" cy="480304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18957452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4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593986"/>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915886"/>
            <a:ext cx="8775700" cy="443728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675160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2"/>
            <a:ext cx="8775700" cy="1985871"/>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2307771"/>
            <a:ext cx="8775700" cy="4045404"/>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141933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4" name="Straight Connector 3"/>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3870491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3" name="Straight Connector 2"/>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06494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182563" y="182563"/>
            <a:ext cx="8775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smtClean="0"/>
              <a:t>Click to edit Master title style</a:t>
            </a:r>
          </a:p>
        </p:txBody>
      </p:sp>
      <p:sp>
        <p:nvSpPr>
          <p:cNvPr id="1027" name="Rectangle 8"/>
          <p:cNvSpPr>
            <a:spLocks noGrp="1" noChangeArrowheads="1"/>
          </p:cNvSpPr>
          <p:nvPr>
            <p:ph type="body" idx="1"/>
          </p:nvPr>
        </p:nvSpPr>
        <p:spPr bwMode="auto">
          <a:xfrm>
            <a:off x="144463" y="1123950"/>
            <a:ext cx="87757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37160" bIns="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spTree>
    <p:extLst>
      <p:ext uri="{BB962C8B-B14F-4D97-AF65-F5344CB8AC3E}">
        <p14:creationId xmlns:p14="http://schemas.microsoft.com/office/powerpoint/2010/main" val="4090097572"/>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3" r:id="rId3"/>
    <p:sldLayoutId id="2147483704" r:id="rId4"/>
    <p:sldLayoutId id="2147483705" r:id="rId5"/>
    <p:sldLayoutId id="2147483701" r:id="rId6"/>
    <p:sldLayoutId id="2147483702" r:id="rId7"/>
  </p:sldLayoutIdLst>
  <p:timing>
    <p:tnLst>
      <p:par>
        <p:cTn id="1" dur="indefinite" restart="never" nodeType="tmRoot"/>
      </p:par>
    </p:tnLst>
  </p:timing>
  <p:hf sldNum="0" hdr="0" dt="0"/>
  <p:txStyles>
    <p:titleStyle>
      <a:lvl1pPr marL="0" indent="0" algn="l" rtl="0" eaLnBrk="1" fontAlgn="base" hangingPunct="1">
        <a:lnSpc>
          <a:spcPct val="90000"/>
        </a:lnSpc>
        <a:spcBef>
          <a:spcPct val="0"/>
        </a:spcBef>
        <a:spcAft>
          <a:spcPct val="0"/>
        </a:spcAft>
        <a:defRPr sz="2800" b="1">
          <a:solidFill>
            <a:schemeClr val="tx2"/>
          </a:solidFill>
          <a:latin typeface="+mj-lt"/>
          <a:ea typeface="+mj-ea"/>
          <a:cs typeface="+mj-cs"/>
        </a:defRPr>
      </a:lvl1pPr>
      <a:lvl2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2pPr>
      <a:lvl3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3pPr>
      <a:lvl4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4pPr>
      <a:lvl5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5pPr>
      <a:lvl6pPr marL="9080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6pPr>
      <a:lvl7pPr marL="13652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7pPr>
      <a:lvl8pPr marL="18224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8pPr>
      <a:lvl9pPr marL="22796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9pPr>
    </p:titleStyle>
    <p:bodyStyle>
      <a:lvl1pPr marL="400050" indent="-342900"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1pPr>
      <a:lvl2pPr marL="800100" indent="-341313"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2pPr>
      <a:lvl3pPr marL="1257300" indent="-339725" algn="l" rtl="0" eaLnBrk="1" fontAlgn="base" hangingPunct="1">
        <a:spcBef>
          <a:spcPts val="0"/>
        </a:spcBef>
        <a:spcAft>
          <a:spcPct val="20000"/>
        </a:spcAft>
        <a:buClr>
          <a:schemeClr val="tx2"/>
        </a:buClr>
        <a:buFont typeface="Wingdings" panose="05000000000000000000" pitchFamily="2" charset="2"/>
        <a:buChar char="§"/>
        <a:defRPr sz="2400">
          <a:solidFill>
            <a:schemeClr val="tx1"/>
          </a:solidFill>
          <a:latin typeface="Arial" charset="0"/>
          <a:ea typeface="+mn-ea"/>
          <a:cs typeface="+mn-cs"/>
        </a:defRPr>
      </a:lvl3pPr>
      <a:lvl4pPr marL="1714500" indent="-347663" algn="l" rtl="0" eaLnBrk="1" fontAlgn="base" hangingPunct="1">
        <a:spcBef>
          <a:spcPts val="0"/>
        </a:spcBef>
        <a:spcAft>
          <a:spcPct val="20000"/>
        </a:spcAft>
        <a:buClr>
          <a:schemeClr val="tx2"/>
        </a:buClr>
        <a:buFont typeface="Wingdings" panose="05000000000000000000" pitchFamily="2" charset="2"/>
        <a:buChar char="§"/>
        <a:tabLst/>
        <a:defRPr sz="2200">
          <a:solidFill>
            <a:schemeClr val="tx1"/>
          </a:solidFill>
          <a:latin typeface="Arial" charset="0"/>
          <a:ea typeface="+mn-ea"/>
          <a:cs typeface="+mn-cs"/>
        </a:defRPr>
      </a:lvl4pPr>
      <a:lvl5pPr marL="2171700" indent="-347663" algn="l" rtl="0" eaLnBrk="1" fontAlgn="base" hangingPunct="1">
        <a:spcBef>
          <a:spcPts val="0"/>
        </a:spcBef>
        <a:spcAft>
          <a:spcPct val="20000"/>
        </a:spcAft>
        <a:buClr>
          <a:schemeClr val="tx2"/>
        </a:buClr>
        <a:buFont typeface="Wingdings" panose="05000000000000000000" pitchFamily="2" charset="2"/>
        <a:buChar char="§"/>
        <a:defRPr sz="2200">
          <a:solidFill>
            <a:schemeClr val="tx1"/>
          </a:solidFill>
          <a:latin typeface="Arial" charset="0"/>
          <a:ea typeface="+mn-ea"/>
          <a:cs typeface="+mn-cs"/>
        </a:defRPr>
      </a:lvl5pPr>
      <a:lvl6pPr marL="33162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6pPr>
      <a:lvl7pPr marL="37734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7pPr>
      <a:lvl8pPr marL="42306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8pPr>
      <a:lvl9pPr marL="46878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altLang="en-US" dirty="0"/>
              <a:t>The Origin and Diversification of Eukaryotes</a:t>
            </a:r>
          </a:p>
        </p:txBody>
      </p:sp>
      <p:sp>
        <p:nvSpPr>
          <p:cNvPr id="3" name="Text Placeholder 2"/>
          <p:cNvSpPr>
            <a:spLocks noGrp="1"/>
          </p:cNvSpPr>
          <p:nvPr>
            <p:ph type="body" sz="quarter" idx="12"/>
          </p:nvPr>
        </p:nvSpPr>
        <p:spPr/>
        <p:txBody>
          <a:bodyPr/>
          <a:lstStyle/>
          <a:p>
            <a:r>
              <a:rPr lang="en-US" smtClean="0"/>
              <a:t>25</a:t>
            </a:r>
            <a:endParaRPr lang="en-US" dirty="0"/>
          </a:p>
        </p:txBody>
      </p:sp>
    </p:spTree>
    <p:extLst>
      <p:ext uri="{BB962C8B-B14F-4D97-AF65-F5344CB8AC3E}">
        <p14:creationId xmlns:p14="http://schemas.microsoft.com/office/powerpoint/2010/main" val="3987044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dirty="0" smtClean="0"/>
              <a:t>Diatoms, a type of phytoplankton, are surrounded by relatively dense silica cases and lack flagella. Consequently, what is their greatest challenge to survival?</a:t>
            </a:r>
          </a:p>
        </p:txBody>
      </p:sp>
      <p:sp>
        <p:nvSpPr>
          <p:cNvPr id="7" name="Content Placeholder 6"/>
          <p:cNvSpPr>
            <a:spLocks noGrp="1"/>
          </p:cNvSpPr>
          <p:nvPr>
            <p:ph idx="1"/>
          </p:nvPr>
        </p:nvSpPr>
        <p:spPr/>
        <p:txBody>
          <a:bodyPr/>
          <a:lstStyle/>
          <a:p>
            <a:pPr marL="495300" indent="-495300">
              <a:defRPr/>
            </a:pPr>
            <a:r>
              <a:rPr lang="en-US" altLang="en-US" dirty="0"/>
              <a:t>withstanding </a:t>
            </a:r>
            <a:r>
              <a:rPr lang="en-US" altLang="en-US" dirty="0" smtClean="0"/>
              <a:t>pressure</a:t>
            </a:r>
            <a:endParaRPr lang="en-US" altLang="en-US" dirty="0"/>
          </a:p>
          <a:p>
            <a:pPr marL="495300" indent="-495300">
              <a:defRPr/>
            </a:pPr>
            <a:r>
              <a:rPr lang="en-US" altLang="en-US" dirty="0"/>
              <a:t>being eaten by a variety of </a:t>
            </a:r>
            <a:r>
              <a:rPr lang="en-US" altLang="en-US" dirty="0" err="1"/>
              <a:t>protists</a:t>
            </a:r>
            <a:r>
              <a:rPr lang="en-US" altLang="en-US" dirty="0"/>
              <a:t> and </a:t>
            </a:r>
            <a:r>
              <a:rPr lang="en-US" altLang="en-US" dirty="0" smtClean="0"/>
              <a:t>invertebrates</a:t>
            </a:r>
            <a:endParaRPr lang="en-US" altLang="en-US" dirty="0"/>
          </a:p>
          <a:p>
            <a:pPr marL="495300" indent="-495300">
              <a:defRPr/>
            </a:pPr>
            <a:r>
              <a:rPr lang="en-US" altLang="en-US" dirty="0"/>
              <a:t>surviving in low nutrient </a:t>
            </a:r>
            <a:r>
              <a:rPr lang="en-US" altLang="en-US" dirty="0" smtClean="0"/>
              <a:t>concentrations</a:t>
            </a:r>
            <a:endParaRPr lang="en-US" altLang="en-US" dirty="0"/>
          </a:p>
          <a:p>
            <a:pPr marL="495300" indent="-495300">
              <a:defRPr/>
            </a:pPr>
            <a:r>
              <a:rPr lang="en-US" altLang="en-US" dirty="0"/>
              <a:t>sinking below the photic </a:t>
            </a:r>
            <a:r>
              <a:rPr lang="en-US" altLang="en-US" dirty="0" smtClean="0"/>
              <a:t>zone</a:t>
            </a:r>
            <a:endParaRPr lang="en-US" altLang="en-US" dirty="0"/>
          </a:p>
          <a:p>
            <a:pPr marL="495300" indent="-495300">
              <a:defRPr/>
            </a:pPr>
            <a:r>
              <a:rPr lang="en-US" altLang="en-US" dirty="0"/>
              <a:t>C and </a:t>
            </a:r>
            <a:r>
              <a:rPr lang="en-US" altLang="en-US" dirty="0" smtClean="0"/>
              <a:t>D</a:t>
            </a:r>
            <a:endParaRPr lang="en-US" dirty="0"/>
          </a:p>
        </p:txBody>
      </p:sp>
      <p:sp>
        <p:nvSpPr>
          <p:cNvPr id="14339"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5100813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14" name="Rectangle 2"/>
          <p:cNvSpPr>
            <a:spLocks noGrp="1" noChangeArrowheads="1"/>
          </p:cNvSpPr>
          <p:nvPr>
            <p:ph type="title"/>
          </p:nvPr>
        </p:nvSpPr>
        <p:spPr>
          <a:xfrm>
            <a:off x="182563" y="182563"/>
            <a:ext cx="8775700" cy="1593986"/>
          </a:xfrm>
        </p:spPr>
        <p:txBody>
          <a:bodyPr/>
          <a:lstStyle/>
          <a:p>
            <a:r>
              <a:rPr lang="en-US" altLang="en-US" dirty="0" smtClean="0"/>
              <a:t>Diatoms, a type of phytoplankton, are surrounded by relatively dense silica cases and lack flagella. Consequently, what is their greatest challenge to survival?</a:t>
            </a:r>
          </a:p>
        </p:txBody>
      </p:sp>
      <p:sp>
        <p:nvSpPr>
          <p:cNvPr id="15" name="Content Placeholder 6"/>
          <p:cNvSpPr>
            <a:spLocks noGrp="1"/>
          </p:cNvSpPr>
          <p:nvPr>
            <p:ph idx="1"/>
          </p:nvPr>
        </p:nvSpPr>
        <p:spPr>
          <a:xfrm>
            <a:off x="144463" y="1915886"/>
            <a:ext cx="8775700" cy="4437289"/>
          </a:xfrm>
        </p:spPr>
        <p:txBody>
          <a:bodyPr/>
          <a:lstStyle/>
          <a:p>
            <a:pPr marL="495300" indent="-495300">
              <a:defRPr/>
            </a:pPr>
            <a:r>
              <a:rPr lang="en-US" altLang="en-US" dirty="0"/>
              <a:t>withstanding </a:t>
            </a:r>
            <a:r>
              <a:rPr lang="en-US" altLang="en-US" dirty="0" smtClean="0"/>
              <a:t>pressure</a:t>
            </a:r>
            <a:endParaRPr lang="en-US" altLang="en-US" dirty="0"/>
          </a:p>
          <a:p>
            <a:pPr marL="495300" indent="-495300">
              <a:defRPr/>
            </a:pPr>
            <a:r>
              <a:rPr lang="en-US" altLang="en-US" dirty="0"/>
              <a:t>being eaten by a variety of </a:t>
            </a:r>
            <a:r>
              <a:rPr lang="en-US" altLang="en-US" dirty="0" err="1"/>
              <a:t>protists</a:t>
            </a:r>
            <a:r>
              <a:rPr lang="en-US" altLang="en-US" dirty="0"/>
              <a:t> and </a:t>
            </a:r>
            <a:r>
              <a:rPr lang="en-US" altLang="en-US" dirty="0" smtClean="0"/>
              <a:t>invertebrates</a:t>
            </a:r>
            <a:endParaRPr lang="en-US" altLang="en-US" dirty="0"/>
          </a:p>
          <a:p>
            <a:pPr marL="495300" indent="-495300">
              <a:defRPr/>
            </a:pPr>
            <a:r>
              <a:rPr lang="en-US" altLang="en-US" dirty="0"/>
              <a:t>surviving in low nutrient </a:t>
            </a:r>
            <a:r>
              <a:rPr lang="en-US" altLang="en-US" dirty="0" smtClean="0"/>
              <a:t>concentrations</a:t>
            </a:r>
            <a:endParaRPr lang="en-US" altLang="en-US" dirty="0"/>
          </a:p>
          <a:p>
            <a:pPr marL="495300" indent="-495300">
              <a:defRPr/>
            </a:pPr>
            <a:r>
              <a:rPr lang="en-US" altLang="en-US" dirty="0"/>
              <a:t>sinking below the photic </a:t>
            </a:r>
            <a:r>
              <a:rPr lang="en-US" altLang="en-US" dirty="0" smtClean="0"/>
              <a:t>zone</a:t>
            </a:r>
            <a:endParaRPr lang="en-US" altLang="en-US" dirty="0"/>
          </a:p>
          <a:p>
            <a:pPr marL="495300" indent="-495300">
              <a:defRPr/>
            </a:pPr>
            <a:r>
              <a:rPr lang="en-US" altLang="en-US" b="1" dirty="0"/>
              <a:t>C and </a:t>
            </a:r>
            <a:r>
              <a:rPr lang="en-US" altLang="en-US" b="1" dirty="0" smtClean="0"/>
              <a:t>D</a:t>
            </a:r>
            <a:endParaRPr lang="en-US" b="1"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4196360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dirty="0" smtClean="0"/>
              <a:t>Which is an incorrect statement about “red tides”?</a:t>
            </a:r>
            <a:br>
              <a:rPr lang="en-US" altLang="en-US" dirty="0" smtClean="0"/>
            </a:br>
            <a:endParaRPr lang="en-US" altLang="en-US" dirty="0" smtClean="0"/>
          </a:p>
        </p:txBody>
      </p:sp>
      <p:sp>
        <p:nvSpPr>
          <p:cNvPr id="8" name="Content Placeholder 7"/>
          <p:cNvSpPr>
            <a:spLocks noGrp="1"/>
          </p:cNvSpPr>
          <p:nvPr>
            <p:ph idx="1"/>
          </p:nvPr>
        </p:nvSpPr>
        <p:spPr/>
        <p:txBody>
          <a:bodyPr/>
          <a:lstStyle/>
          <a:p>
            <a:r>
              <a:rPr lang="en-US" altLang="en-US" dirty="0" smtClean="0"/>
              <a:t>They cause massive fish kills.</a:t>
            </a:r>
          </a:p>
          <a:p>
            <a:r>
              <a:rPr lang="en-US" altLang="en-US" dirty="0" smtClean="0"/>
              <a:t>They are produced by periods of explosive growth, or blooms.</a:t>
            </a:r>
          </a:p>
          <a:p>
            <a:r>
              <a:rPr lang="en-US" altLang="en-US" dirty="0" smtClean="0"/>
              <a:t>Coastal waters change color due to pigments within plastids.</a:t>
            </a:r>
          </a:p>
          <a:p>
            <a:r>
              <a:rPr lang="en-US" altLang="en-US" dirty="0" err="1" smtClean="0"/>
              <a:t>Molluscs</a:t>
            </a:r>
            <a:r>
              <a:rPr lang="en-US" altLang="en-US" dirty="0" smtClean="0"/>
              <a:t> may accumulate toxins that cause illness in humans who consume them.</a:t>
            </a:r>
          </a:p>
          <a:p>
            <a:r>
              <a:rPr lang="en-US" altLang="en-US" dirty="0" smtClean="0"/>
              <a:t>They are caused by </a:t>
            </a:r>
            <a:r>
              <a:rPr lang="en-US" altLang="en-US" dirty="0" err="1" smtClean="0"/>
              <a:t>protists</a:t>
            </a:r>
            <a:r>
              <a:rPr lang="en-US" altLang="en-US" dirty="0" smtClean="0"/>
              <a:t>, which move by means of cilia.</a:t>
            </a:r>
          </a:p>
          <a:p>
            <a:endParaRPr lang="en-US"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4077513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p:cNvSpPr>
            <a:spLocks noGrp="1" noChangeArrowheads="1"/>
          </p:cNvSpPr>
          <p:nvPr>
            <p:ph type="title"/>
          </p:nvPr>
        </p:nvSpPr>
        <p:spPr>
          <a:xfrm>
            <a:off x="182563" y="182563"/>
            <a:ext cx="8775700" cy="822325"/>
          </a:xfrm>
        </p:spPr>
        <p:txBody>
          <a:bodyPr/>
          <a:lstStyle/>
          <a:p>
            <a:r>
              <a:rPr lang="en-US" altLang="en-US" dirty="0" smtClean="0"/>
              <a:t>Which is an incorrect statement about “red tides”?</a:t>
            </a:r>
            <a:br>
              <a:rPr lang="en-US" altLang="en-US" dirty="0" smtClean="0"/>
            </a:br>
            <a:endParaRPr lang="en-US" altLang="en-US" dirty="0" smtClean="0"/>
          </a:p>
        </p:txBody>
      </p:sp>
      <p:sp>
        <p:nvSpPr>
          <p:cNvPr id="11" name="Content Placeholder 7"/>
          <p:cNvSpPr>
            <a:spLocks noGrp="1"/>
          </p:cNvSpPr>
          <p:nvPr>
            <p:ph idx="1"/>
          </p:nvPr>
        </p:nvSpPr>
        <p:spPr>
          <a:xfrm>
            <a:off x="144463" y="1123950"/>
            <a:ext cx="8775700" cy="5229225"/>
          </a:xfrm>
        </p:spPr>
        <p:txBody>
          <a:bodyPr/>
          <a:lstStyle/>
          <a:p>
            <a:r>
              <a:rPr lang="en-US" altLang="en-US" dirty="0" smtClean="0"/>
              <a:t>They cause massive fish kills.</a:t>
            </a:r>
          </a:p>
          <a:p>
            <a:r>
              <a:rPr lang="en-US" altLang="en-US" dirty="0" smtClean="0"/>
              <a:t>They are produced by periods of explosive growth, or blooms.</a:t>
            </a:r>
          </a:p>
          <a:p>
            <a:r>
              <a:rPr lang="en-US" altLang="en-US" dirty="0" smtClean="0"/>
              <a:t>Coastal waters change color due to pigments within plastids.</a:t>
            </a:r>
          </a:p>
          <a:p>
            <a:r>
              <a:rPr lang="en-US" altLang="en-US" dirty="0" err="1" smtClean="0"/>
              <a:t>Molluscs</a:t>
            </a:r>
            <a:r>
              <a:rPr lang="en-US" altLang="en-US" dirty="0" smtClean="0"/>
              <a:t> may accumulate toxins that cause illness in humans who consume them.</a:t>
            </a:r>
          </a:p>
          <a:p>
            <a:r>
              <a:rPr lang="en-US" altLang="en-US" b="1" dirty="0" smtClean="0"/>
              <a:t>They are caused by </a:t>
            </a:r>
            <a:r>
              <a:rPr lang="en-US" altLang="en-US" b="1" dirty="0" err="1" smtClean="0"/>
              <a:t>protists</a:t>
            </a:r>
            <a:r>
              <a:rPr lang="en-US" altLang="en-US" b="1" dirty="0" smtClean="0"/>
              <a:t>, which move by means of cilia.</a:t>
            </a:r>
          </a:p>
          <a:p>
            <a:endParaRPr lang="en-US"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8117296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smtClean="0"/>
              <a:t>Which of the following most likely arose from endosymbiosis?</a:t>
            </a:r>
          </a:p>
        </p:txBody>
      </p:sp>
      <p:sp>
        <p:nvSpPr>
          <p:cNvPr id="22531" name="Rectangle 3"/>
          <p:cNvSpPr>
            <a:spLocks noGrp="1" noChangeArrowheads="1"/>
          </p:cNvSpPr>
          <p:nvPr>
            <p:ph idx="1"/>
          </p:nvPr>
        </p:nvSpPr>
        <p:spPr/>
        <p:txBody>
          <a:bodyPr/>
          <a:lstStyle/>
          <a:p>
            <a:r>
              <a:rPr lang="en-US" altLang="en-US" smtClean="0"/>
              <a:t>nuclear membrane and Golgi apparatus</a:t>
            </a:r>
          </a:p>
          <a:p>
            <a:r>
              <a:rPr lang="en-US" altLang="en-US" smtClean="0"/>
              <a:t>ER and chloroplasts</a:t>
            </a:r>
          </a:p>
          <a:p>
            <a:r>
              <a:rPr lang="en-US" altLang="en-US" smtClean="0"/>
              <a:t>chloroplasts and mitochondria</a:t>
            </a:r>
          </a:p>
          <a:p>
            <a:r>
              <a:rPr lang="en-US" altLang="en-US" smtClean="0"/>
              <a:t>mitochondria and Golgi apparatus</a:t>
            </a:r>
            <a:endParaRPr lang="en-US" altLang="en-US" dirty="0" smtClean="0"/>
          </a:p>
        </p:txBody>
      </p:sp>
      <p:sp>
        <p:nvSpPr>
          <p:cNvPr id="2253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40675741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smtClean="0"/>
              <a:t>Which of the following most likely arose from endosymbiosis?</a:t>
            </a:r>
          </a:p>
        </p:txBody>
      </p:sp>
      <p:sp>
        <p:nvSpPr>
          <p:cNvPr id="23555" name="Rectangle 3"/>
          <p:cNvSpPr>
            <a:spLocks noGrp="1" noChangeArrowheads="1"/>
          </p:cNvSpPr>
          <p:nvPr>
            <p:ph idx="1"/>
          </p:nvPr>
        </p:nvSpPr>
        <p:spPr/>
        <p:txBody>
          <a:bodyPr/>
          <a:lstStyle/>
          <a:p>
            <a:r>
              <a:rPr lang="en-US" altLang="en-US" smtClean="0"/>
              <a:t>nuclear membrane and Golgi apparatus</a:t>
            </a:r>
          </a:p>
          <a:p>
            <a:r>
              <a:rPr lang="en-US" altLang="en-US" smtClean="0"/>
              <a:t>ER and chloroplasts</a:t>
            </a:r>
          </a:p>
          <a:p>
            <a:r>
              <a:rPr lang="en-US" altLang="en-US" b="1" smtClean="0"/>
              <a:t>chloroplasts and mitochondria</a:t>
            </a:r>
            <a:endParaRPr lang="en-US" altLang="en-US" smtClean="0"/>
          </a:p>
          <a:p>
            <a:r>
              <a:rPr lang="en-US" altLang="en-US" smtClean="0"/>
              <a:t>mitochondria and Golgi apparatus</a:t>
            </a:r>
          </a:p>
        </p:txBody>
      </p:sp>
      <p:sp>
        <p:nvSpPr>
          <p:cNvPr id="2355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8989984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smtClean="0"/>
              <a:t>Which of the following evidence supports the endosymbiotic origin of mitochondria and plastids?</a:t>
            </a:r>
            <a:endParaRPr lang="en-US" altLang="en-US" dirty="0" smtClean="0"/>
          </a:p>
        </p:txBody>
      </p:sp>
      <p:sp>
        <p:nvSpPr>
          <p:cNvPr id="24579" name="Rectangle 3"/>
          <p:cNvSpPr>
            <a:spLocks noGrp="1" noChangeArrowheads="1"/>
          </p:cNvSpPr>
          <p:nvPr>
            <p:ph idx="1"/>
          </p:nvPr>
        </p:nvSpPr>
        <p:spPr/>
        <p:txBody>
          <a:bodyPr/>
          <a:lstStyle/>
          <a:p>
            <a:r>
              <a:rPr lang="en-US" altLang="en-US" smtClean="0"/>
              <a:t>Not all eukaryotes have plastids.</a:t>
            </a:r>
          </a:p>
          <a:p>
            <a:r>
              <a:rPr lang="en-US" altLang="en-US" smtClean="0"/>
              <a:t>Eukaryotes are combination organisms.</a:t>
            </a:r>
          </a:p>
          <a:p>
            <a:r>
              <a:rPr lang="en-US" altLang="en-US" smtClean="0"/>
              <a:t>Chloroplasts and mitochondria have their own DNA similar to bacterial chromosomes.</a:t>
            </a:r>
          </a:p>
          <a:p>
            <a:r>
              <a:rPr lang="en-US" altLang="en-US" smtClean="0"/>
              <a:t>The most basal eukaryotic lineage consists of organisms without conventional mitochondria.</a:t>
            </a:r>
            <a:endParaRPr lang="en-US" altLang="en-US" dirty="0" smtClean="0"/>
          </a:p>
        </p:txBody>
      </p:sp>
      <p:sp>
        <p:nvSpPr>
          <p:cNvPr id="2458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40329119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smtClean="0"/>
              <a:t>Which of the following evidence supports the endosymbiotic origin of mitochondria and plastids?</a:t>
            </a:r>
          </a:p>
        </p:txBody>
      </p:sp>
      <p:sp>
        <p:nvSpPr>
          <p:cNvPr id="24579" name="Rectangle 3"/>
          <p:cNvSpPr>
            <a:spLocks noGrp="1" noChangeArrowheads="1"/>
          </p:cNvSpPr>
          <p:nvPr>
            <p:ph idx="1"/>
          </p:nvPr>
        </p:nvSpPr>
        <p:spPr/>
        <p:txBody>
          <a:bodyPr/>
          <a:lstStyle/>
          <a:p>
            <a:r>
              <a:rPr lang="en-US" altLang="en-US" smtClean="0"/>
              <a:t>Not all eukaryotes have plastids.</a:t>
            </a:r>
          </a:p>
          <a:p>
            <a:r>
              <a:rPr lang="en-US" altLang="en-US" smtClean="0"/>
              <a:t>Eukaryotes are combination organisms.</a:t>
            </a:r>
          </a:p>
          <a:p>
            <a:r>
              <a:rPr lang="en-US" altLang="en-US" b="1" smtClean="0"/>
              <a:t>Chloroplasts and mitochondria have their own DNA similar to bacterial chromosomes.</a:t>
            </a:r>
          </a:p>
          <a:p>
            <a:r>
              <a:rPr lang="en-US" altLang="en-US" smtClean="0"/>
              <a:t>The most basal eukaryotic lineage consists of organisms without conventional mitochondria.</a:t>
            </a:r>
            <a:endParaRPr lang="en-US" altLang="en-US" dirty="0" smtClean="0"/>
          </a:p>
        </p:txBody>
      </p:sp>
      <p:sp>
        <p:nvSpPr>
          <p:cNvPr id="2458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175462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smtClean="0"/>
              <a:t>What is the identity of the host cell that ultimately led to the origin of the eukaryotes?</a:t>
            </a:r>
            <a:endParaRPr lang="en-US" altLang="en-US" dirty="0" smtClean="0"/>
          </a:p>
        </p:txBody>
      </p:sp>
      <p:sp>
        <p:nvSpPr>
          <p:cNvPr id="25603" name="Rectangle 3"/>
          <p:cNvSpPr>
            <a:spLocks noGrp="1" noChangeArrowheads="1"/>
          </p:cNvSpPr>
          <p:nvPr>
            <p:ph idx="1"/>
          </p:nvPr>
        </p:nvSpPr>
        <p:spPr/>
        <p:txBody>
          <a:bodyPr/>
          <a:lstStyle/>
          <a:p>
            <a:r>
              <a:rPr lang="en-US" altLang="en-US" dirty="0" smtClean="0"/>
              <a:t>an </a:t>
            </a:r>
            <a:r>
              <a:rPr lang="en-US" altLang="en-US" dirty="0" err="1" smtClean="0"/>
              <a:t>archaean</a:t>
            </a:r>
            <a:endParaRPr lang="en-US" altLang="en-US" dirty="0" smtClean="0"/>
          </a:p>
          <a:p>
            <a:r>
              <a:rPr lang="en-US" altLang="en-US" dirty="0" smtClean="0"/>
              <a:t>a </a:t>
            </a:r>
            <a:r>
              <a:rPr lang="en-US" altLang="en-US" dirty="0" err="1" smtClean="0"/>
              <a:t>protoeukaryote</a:t>
            </a:r>
            <a:endParaRPr lang="en-US" altLang="en-US" dirty="0" smtClean="0"/>
          </a:p>
          <a:p>
            <a:r>
              <a:rPr lang="en-US" altLang="en-US" dirty="0" smtClean="0"/>
              <a:t>A or B</a:t>
            </a:r>
          </a:p>
          <a:p>
            <a:r>
              <a:rPr lang="en-US" altLang="en-US" dirty="0" smtClean="0"/>
              <a:t>a photosynthetic </a:t>
            </a:r>
            <a:r>
              <a:rPr lang="en-US" altLang="en-US" dirty="0" err="1" smtClean="0"/>
              <a:t>cyanobacterium</a:t>
            </a:r>
            <a:endParaRPr lang="en-US" altLang="en-US" dirty="0" smtClean="0"/>
          </a:p>
        </p:txBody>
      </p:sp>
      <p:sp>
        <p:nvSpPr>
          <p:cNvPr id="2560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8490410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smtClean="0"/>
              <a:t>What is the identity of the host cell that ultimately led to the origin of the eukaryotes?</a:t>
            </a:r>
            <a:endParaRPr lang="en-US" altLang="en-US" dirty="0" smtClean="0"/>
          </a:p>
        </p:txBody>
      </p:sp>
      <p:sp>
        <p:nvSpPr>
          <p:cNvPr id="25603" name="Rectangle 3"/>
          <p:cNvSpPr>
            <a:spLocks noGrp="1" noChangeArrowheads="1"/>
          </p:cNvSpPr>
          <p:nvPr>
            <p:ph idx="1"/>
          </p:nvPr>
        </p:nvSpPr>
        <p:spPr/>
        <p:txBody>
          <a:bodyPr/>
          <a:lstStyle/>
          <a:p>
            <a:r>
              <a:rPr lang="en-US" altLang="en-US" dirty="0" smtClean="0"/>
              <a:t>an </a:t>
            </a:r>
            <a:r>
              <a:rPr lang="en-US" altLang="en-US" dirty="0" err="1" smtClean="0"/>
              <a:t>archaean</a:t>
            </a:r>
            <a:endParaRPr lang="en-US" altLang="en-US" dirty="0" smtClean="0"/>
          </a:p>
          <a:p>
            <a:r>
              <a:rPr lang="en-US" altLang="en-US" dirty="0" smtClean="0"/>
              <a:t>a </a:t>
            </a:r>
            <a:r>
              <a:rPr lang="en-US" altLang="en-US" dirty="0" err="1" smtClean="0"/>
              <a:t>protoeukaryote</a:t>
            </a:r>
            <a:endParaRPr lang="en-US" altLang="en-US" dirty="0" smtClean="0"/>
          </a:p>
          <a:p>
            <a:r>
              <a:rPr lang="en-US" altLang="en-US" b="1" dirty="0" smtClean="0"/>
              <a:t>A or B</a:t>
            </a:r>
          </a:p>
          <a:p>
            <a:r>
              <a:rPr lang="en-US" altLang="en-US" dirty="0" smtClean="0"/>
              <a:t>a photosynthetic </a:t>
            </a:r>
            <a:r>
              <a:rPr lang="en-US" altLang="en-US" dirty="0" err="1" smtClean="0"/>
              <a:t>cyanobacterium</a:t>
            </a:r>
            <a:endParaRPr lang="en-US" altLang="en-US" dirty="0" smtClean="0"/>
          </a:p>
        </p:txBody>
      </p:sp>
      <p:sp>
        <p:nvSpPr>
          <p:cNvPr id="2560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6883281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dirty="0" smtClean="0"/>
              <a:t>If the mitochondria and chloroplasts in eukaryotic cells resulted from endosymbiosis, what features might we expect these organelles to contain?</a:t>
            </a:r>
          </a:p>
        </p:txBody>
      </p:sp>
      <p:sp>
        <p:nvSpPr>
          <p:cNvPr id="6147" name="Rectangle 3"/>
          <p:cNvSpPr>
            <a:spLocks noGrp="1" noChangeArrowheads="1"/>
          </p:cNvSpPr>
          <p:nvPr>
            <p:ph idx="1"/>
          </p:nvPr>
        </p:nvSpPr>
        <p:spPr/>
        <p:txBody>
          <a:bodyPr/>
          <a:lstStyle/>
          <a:p>
            <a:r>
              <a:rPr lang="en-US" altLang="en-US" smtClean="0"/>
              <a:t>a plasma membrane, DNA, and ribosomes</a:t>
            </a:r>
          </a:p>
          <a:p>
            <a:r>
              <a:rPr lang="en-US" altLang="en-US" smtClean="0"/>
              <a:t>a plasma membrane, nucleus, and ribosomes</a:t>
            </a:r>
          </a:p>
          <a:p>
            <a:r>
              <a:rPr lang="en-US" altLang="en-US" smtClean="0"/>
              <a:t>nucleus, DNA, and ribosomes</a:t>
            </a:r>
          </a:p>
          <a:p>
            <a:r>
              <a:rPr lang="en-US" altLang="en-US" smtClean="0"/>
              <a:t>a plasma membrane, nucleus, and cilia</a:t>
            </a:r>
          </a:p>
          <a:p>
            <a:r>
              <a:rPr lang="en-US" altLang="en-US" smtClean="0"/>
              <a:t>nucleus, ribosomes, and cilia</a:t>
            </a:r>
          </a:p>
        </p:txBody>
      </p:sp>
      <p:sp>
        <p:nvSpPr>
          <p:cNvPr id="614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6474143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dirty="0" smtClean="0"/>
              <a:t>A difference between primary and secondary endosymbiosis is that</a:t>
            </a:r>
          </a:p>
        </p:txBody>
      </p:sp>
      <p:sp>
        <p:nvSpPr>
          <p:cNvPr id="26627" name="Rectangle 3"/>
          <p:cNvSpPr>
            <a:spLocks noGrp="1" noChangeArrowheads="1"/>
          </p:cNvSpPr>
          <p:nvPr>
            <p:ph idx="1"/>
          </p:nvPr>
        </p:nvSpPr>
        <p:spPr/>
        <p:txBody>
          <a:bodyPr/>
          <a:lstStyle/>
          <a:p>
            <a:r>
              <a:rPr lang="en-US" altLang="en-US" dirty="0" smtClean="0"/>
              <a:t>secondary endosymbiosis involves ingestion of a bacterium by a eukaryotic cell.</a:t>
            </a:r>
          </a:p>
          <a:p>
            <a:r>
              <a:rPr lang="en-US" altLang="en-US" dirty="0" smtClean="0"/>
              <a:t>cells resulting from secondary endosymbiosis may have plastids surrounded by four membranes.</a:t>
            </a:r>
          </a:p>
          <a:p>
            <a:r>
              <a:rPr lang="en-US" altLang="en-US" dirty="0" smtClean="0"/>
              <a:t>the descendants of primary </a:t>
            </a:r>
            <a:r>
              <a:rPr lang="en-US" altLang="en-US" dirty="0" err="1" smtClean="0"/>
              <a:t>endosymbionts</a:t>
            </a:r>
            <a:r>
              <a:rPr lang="en-US" altLang="en-US" dirty="0" smtClean="0"/>
              <a:t> were </a:t>
            </a:r>
            <a:r>
              <a:rPr lang="en-US" altLang="en-US" dirty="0" err="1" smtClean="0"/>
              <a:t>nonphotosynthetic</a:t>
            </a:r>
            <a:r>
              <a:rPr lang="en-US" altLang="en-US" dirty="0" smtClean="0"/>
              <a:t>.</a:t>
            </a:r>
          </a:p>
          <a:p>
            <a:r>
              <a:rPr lang="en-US" altLang="en-US" dirty="0" smtClean="0"/>
              <a:t>secondary endosymbiosis takes place only in prokaryotes.</a:t>
            </a:r>
          </a:p>
          <a:p>
            <a:endParaRPr lang="en-US" altLang="en-US" dirty="0" smtClean="0"/>
          </a:p>
          <a:p>
            <a:endParaRPr lang="en-US" altLang="en-US" dirty="0" smtClean="0"/>
          </a:p>
        </p:txBody>
      </p:sp>
      <p:sp>
        <p:nvSpPr>
          <p:cNvPr id="2662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1791212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9" name="Rectangle 2"/>
          <p:cNvSpPr>
            <a:spLocks noGrp="1" noChangeArrowheads="1"/>
          </p:cNvSpPr>
          <p:nvPr>
            <p:ph type="title"/>
          </p:nvPr>
        </p:nvSpPr>
        <p:spPr>
          <a:xfrm>
            <a:off x="182563" y="182563"/>
            <a:ext cx="8775700" cy="822325"/>
          </a:xfrm>
        </p:spPr>
        <p:txBody>
          <a:bodyPr/>
          <a:lstStyle/>
          <a:p>
            <a:r>
              <a:rPr lang="en-US" altLang="en-US" dirty="0" smtClean="0"/>
              <a:t>A difference between primary and secondary endosymbiosis is that</a:t>
            </a:r>
          </a:p>
        </p:txBody>
      </p:sp>
      <p:sp>
        <p:nvSpPr>
          <p:cNvPr id="10" name="Rectangle 3"/>
          <p:cNvSpPr>
            <a:spLocks noGrp="1" noChangeArrowheads="1"/>
          </p:cNvSpPr>
          <p:nvPr>
            <p:ph idx="1"/>
          </p:nvPr>
        </p:nvSpPr>
        <p:spPr>
          <a:xfrm>
            <a:off x="144463" y="1123950"/>
            <a:ext cx="8775700" cy="5229225"/>
          </a:xfrm>
        </p:spPr>
        <p:txBody>
          <a:bodyPr/>
          <a:lstStyle/>
          <a:p>
            <a:r>
              <a:rPr lang="en-US" altLang="en-US" dirty="0" smtClean="0"/>
              <a:t>secondary endosymbiosis involves ingestion of a bacterium by a eukaryotic cell.</a:t>
            </a:r>
          </a:p>
          <a:p>
            <a:r>
              <a:rPr lang="en-US" altLang="en-US" b="1" dirty="0" smtClean="0"/>
              <a:t>cells resulting from secondary endosymbiosis may have plastids surrounded by four membranes.</a:t>
            </a:r>
          </a:p>
          <a:p>
            <a:r>
              <a:rPr lang="en-US" altLang="en-US" dirty="0" smtClean="0"/>
              <a:t>the descendants of primary </a:t>
            </a:r>
            <a:r>
              <a:rPr lang="en-US" altLang="en-US" dirty="0" err="1" smtClean="0"/>
              <a:t>endosymbionts</a:t>
            </a:r>
            <a:r>
              <a:rPr lang="en-US" altLang="en-US" dirty="0" smtClean="0"/>
              <a:t> were </a:t>
            </a:r>
            <a:r>
              <a:rPr lang="en-US" altLang="en-US" dirty="0" err="1" smtClean="0"/>
              <a:t>nonphotosynthetic</a:t>
            </a:r>
            <a:r>
              <a:rPr lang="en-US" altLang="en-US" dirty="0" smtClean="0"/>
              <a:t>.</a:t>
            </a:r>
          </a:p>
          <a:p>
            <a:r>
              <a:rPr lang="en-US" altLang="en-US" dirty="0" smtClean="0"/>
              <a:t>secondary endosymbiosis takes place only in prokaryotes.</a:t>
            </a:r>
          </a:p>
          <a:p>
            <a:endParaRPr lang="en-US" altLang="en-US" dirty="0" smtClean="0"/>
          </a:p>
          <a:p>
            <a:endParaRPr lang="en-US" altLang="en-US" dirty="0" smtClean="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7883603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en-US" smtClean="0"/>
              <a:t>Which of the following was not a step in the origin of multicellular animals?</a:t>
            </a:r>
            <a:endParaRPr lang="en-US" altLang="en-US" dirty="0" smtClean="0"/>
          </a:p>
        </p:txBody>
      </p:sp>
      <p:sp>
        <p:nvSpPr>
          <p:cNvPr id="27651" name="Rectangle 3"/>
          <p:cNvSpPr>
            <a:spLocks noGrp="1" noChangeArrowheads="1"/>
          </p:cNvSpPr>
          <p:nvPr>
            <p:ph idx="1"/>
          </p:nvPr>
        </p:nvSpPr>
        <p:spPr/>
        <p:txBody>
          <a:bodyPr/>
          <a:lstStyle/>
          <a:p>
            <a:r>
              <a:rPr lang="en-US" altLang="en-US" smtClean="0"/>
              <a:t>Cells needed to evolve new ways to adhere (attach).</a:t>
            </a:r>
          </a:p>
          <a:p>
            <a:r>
              <a:rPr lang="en-US" altLang="en-US" smtClean="0"/>
              <a:t>Cells needed to evolve new ways to signal (communicate).</a:t>
            </a:r>
          </a:p>
          <a:p>
            <a:r>
              <a:rPr lang="en-US" altLang="en-US" smtClean="0"/>
              <a:t>Cells needed to evolve new ways of using proteins or parts of proteins encoded by genes used for other purposes.</a:t>
            </a:r>
          </a:p>
          <a:p>
            <a:r>
              <a:rPr lang="en-US" altLang="en-US" smtClean="0"/>
              <a:t>Cells needed to evolve a genetic toolkit composed of many novel genes.</a:t>
            </a:r>
            <a:endParaRPr lang="en-US" altLang="en-US" dirty="0" smtClean="0"/>
          </a:p>
        </p:txBody>
      </p:sp>
      <p:sp>
        <p:nvSpPr>
          <p:cNvPr id="2765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0271169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en-US" smtClean="0"/>
              <a:t>Which of the following was not a step in the origin of multicellular animals?</a:t>
            </a:r>
            <a:endParaRPr lang="en-US" altLang="en-US" dirty="0" smtClean="0"/>
          </a:p>
        </p:txBody>
      </p:sp>
      <p:sp>
        <p:nvSpPr>
          <p:cNvPr id="27651" name="Rectangle 3"/>
          <p:cNvSpPr>
            <a:spLocks noGrp="1" noChangeArrowheads="1"/>
          </p:cNvSpPr>
          <p:nvPr>
            <p:ph idx="1"/>
          </p:nvPr>
        </p:nvSpPr>
        <p:spPr/>
        <p:txBody>
          <a:bodyPr/>
          <a:lstStyle/>
          <a:p>
            <a:r>
              <a:rPr lang="en-US" altLang="en-US" dirty="0" smtClean="0"/>
              <a:t>Cells needed to evolve new ways to adhere (attach)</a:t>
            </a:r>
          </a:p>
          <a:p>
            <a:r>
              <a:rPr lang="en-US" altLang="en-US" dirty="0" smtClean="0"/>
              <a:t>Cells needed to evolve new ways to signal (communicate).</a:t>
            </a:r>
          </a:p>
          <a:p>
            <a:r>
              <a:rPr lang="en-US" altLang="en-US" dirty="0" smtClean="0"/>
              <a:t>Cells needed to evolve new ways of using proteins or parts of proteins encoded by genes used for other purposes.</a:t>
            </a:r>
          </a:p>
          <a:p>
            <a:r>
              <a:rPr lang="en-US" altLang="en-US" b="1" dirty="0" smtClean="0"/>
              <a:t>Cells needed to evolve a genetic toolkit composed of many novel genes.</a:t>
            </a:r>
            <a:endParaRPr lang="en-US" altLang="en-US" dirty="0" smtClean="0"/>
          </a:p>
        </p:txBody>
      </p:sp>
      <p:sp>
        <p:nvSpPr>
          <p:cNvPr id="2765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3273068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smtClean="0"/>
              <a:t>Which of the following groups of eukaryotes was formerly classified in the kingdom Protista?</a:t>
            </a:r>
            <a:endParaRPr lang="en-US" altLang="en-US" dirty="0" smtClean="0"/>
          </a:p>
        </p:txBody>
      </p:sp>
      <p:sp>
        <p:nvSpPr>
          <p:cNvPr id="28675" name="Rectangle 3"/>
          <p:cNvSpPr>
            <a:spLocks noGrp="1" noChangeArrowheads="1"/>
          </p:cNvSpPr>
          <p:nvPr>
            <p:ph idx="1"/>
          </p:nvPr>
        </p:nvSpPr>
        <p:spPr/>
        <p:txBody>
          <a:bodyPr/>
          <a:lstStyle/>
          <a:p>
            <a:r>
              <a:rPr lang="en-US" altLang="en-US" smtClean="0"/>
              <a:t>fungi</a:t>
            </a:r>
          </a:p>
          <a:p>
            <a:r>
              <a:rPr lang="en-US" altLang="en-US" smtClean="0"/>
              <a:t>animals</a:t>
            </a:r>
          </a:p>
          <a:p>
            <a:r>
              <a:rPr lang="en-US" altLang="en-US" smtClean="0"/>
              <a:t>diatoms</a:t>
            </a:r>
          </a:p>
          <a:p>
            <a:r>
              <a:rPr lang="en-US" altLang="en-US" smtClean="0"/>
              <a:t>land plants</a:t>
            </a:r>
          </a:p>
          <a:p>
            <a:endParaRPr lang="en-US" altLang="en-US" dirty="0" smtClean="0"/>
          </a:p>
        </p:txBody>
      </p:sp>
      <p:sp>
        <p:nvSpPr>
          <p:cNvPr id="2867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3909063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smtClean="0"/>
              <a:t>Which of the following groups of eukaryotes was formerly classified in the kingdom Protista?</a:t>
            </a:r>
            <a:endParaRPr lang="en-US" altLang="en-US" dirty="0" smtClean="0"/>
          </a:p>
        </p:txBody>
      </p:sp>
      <p:sp>
        <p:nvSpPr>
          <p:cNvPr id="28675" name="Rectangle 3"/>
          <p:cNvSpPr>
            <a:spLocks noGrp="1" noChangeArrowheads="1"/>
          </p:cNvSpPr>
          <p:nvPr>
            <p:ph idx="1"/>
          </p:nvPr>
        </p:nvSpPr>
        <p:spPr/>
        <p:txBody>
          <a:bodyPr/>
          <a:lstStyle/>
          <a:p>
            <a:r>
              <a:rPr lang="en-US" altLang="en-US" smtClean="0"/>
              <a:t>fungi</a:t>
            </a:r>
          </a:p>
          <a:p>
            <a:r>
              <a:rPr lang="en-US" altLang="en-US" smtClean="0"/>
              <a:t>animals</a:t>
            </a:r>
          </a:p>
          <a:p>
            <a:r>
              <a:rPr lang="en-US" altLang="en-US" b="1" smtClean="0"/>
              <a:t>diatoms</a:t>
            </a:r>
          </a:p>
          <a:p>
            <a:r>
              <a:rPr lang="en-US" altLang="en-US" smtClean="0"/>
              <a:t>land plants</a:t>
            </a:r>
          </a:p>
          <a:p>
            <a:endParaRPr lang="en-US" altLang="en-US" dirty="0" smtClean="0"/>
          </a:p>
        </p:txBody>
      </p:sp>
      <p:sp>
        <p:nvSpPr>
          <p:cNvPr id="2867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8571251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dirty="0" smtClean="0"/>
              <a:t>Until recently, the </a:t>
            </a:r>
            <a:r>
              <a:rPr lang="en-US" altLang="en-US" dirty="0" err="1" smtClean="0"/>
              <a:t>protists</a:t>
            </a:r>
            <a:r>
              <a:rPr lang="en-US" altLang="en-US" dirty="0" smtClean="0"/>
              <a:t> in which two groups were thought to lack mitochondria?</a:t>
            </a:r>
          </a:p>
        </p:txBody>
      </p:sp>
      <p:sp>
        <p:nvSpPr>
          <p:cNvPr id="29699" name="Rectangle 3"/>
          <p:cNvSpPr>
            <a:spLocks noGrp="1" noChangeArrowheads="1"/>
          </p:cNvSpPr>
          <p:nvPr>
            <p:ph idx="1"/>
          </p:nvPr>
        </p:nvSpPr>
        <p:spPr/>
        <p:txBody>
          <a:bodyPr/>
          <a:lstStyle/>
          <a:p>
            <a:r>
              <a:rPr lang="en-US" altLang="en-US" dirty="0" err="1" smtClean="0"/>
              <a:t>diplomonads</a:t>
            </a:r>
            <a:r>
              <a:rPr lang="en-US" altLang="en-US" dirty="0" smtClean="0"/>
              <a:t> and </a:t>
            </a:r>
            <a:r>
              <a:rPr lang="en-US" altLang="en-US" dirty="0" err="1" smtClean="0"/>
              <a:t>parabasalids</a:t>
            </a:r>
            <a:endParaRPr lang="en-US" altLang="en-US" dirty="0" smtClean="0"/>
          </a:p>
          <a:p>
            <a:r>
              <a:rPr lang="en-US" altLang="en-US" dirty="0" smtClean="0"/>
              <a:t>diatoms and brown algae</a:t>
            </a:r>
          </a:p>
          <a:p>
            <a:r>
              <a:rPr lang="en-US" altLang="en-US" dirty="0" err="1" smtClean="0"/>
              <a:t>chlorophytes</a:t>
            </a:r>
            <a:r>
              <a:rPr lang="en-US" altLang="en-US" dirty="0" smtClean="0"/>
              <a:t> and </a:t>
            </a:r>
            <a:r>
              <a:rPr lang="en-US" altLang="en-US" dirty="0" err="1" smtClean="0"/>
              <a:t>charophytes</a:t>
            </a:r>
            <a:endParaRPr lang="en-US" altLang="en-US" dirty="0" smtClean="0"/>
          </a:p>
          <a:p>
            <a:r>
              <a:rPr lang="en-US" altLang="en-US" dirty="0" err="1" smtClean="0"/>
              <a:t>tubulinids</a:t>
            </a:r>
            <a:r>
              <a:rPr lang="en-US" altLang="en-US" dirty="0" smtClean="0"/>
              <a:t> and slime molds</a:t>
            </a:r>
          </a:p>
          <a:p>
            <a:r>
              <a:rPr lang="en-US" altLang="en-US" dirty="0" err="1" smtClean="0"/>
              <a:t>choanoflagellates</a:t>
            </a:r>
            <a:r>
              <a:rPr lang="en-US" altLang="en-US" dirty="0" smtClean="0"/>
              <a:t> and animals</a:t>
            </a:r>
          </a:p>
        </p:txBody>
      </p:sp>
      <p:sp>
        <p:nvSpPr>
          <p:cNvPr id="2970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8832004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9" name="Rectangle 2"/>
          <p:cNvSpPr>
            <a:spLocks noGrp="1" noChangeArrowheads="1"/>
          </p:cNvSpPr>
          <p:nvPr>
            <p:ph type="title"/>
          </p:nvPr>
        </p:nvSpPr>
        <p:spPr>
          <a:xfrm>
            <a:off x="182563" y="182563"/>
            <a:ext cx="8775700" cy="822325"/>
          </a:xfrm>
        </p:spPr>
        <p:txBody>
          <a:bodyPr/>
          <a:lstStyle/>
          <a:p>
            <a:r>
              <a:rPr lang="en-US" altLang="en-US" dirty="0" smtClean="0"/>
              <a:t>Until recently, the </a:t>
            </a:r>
            <a:r>
              <a:rPr lang="en-US" altLang="en-US" dirty="0" err="1" smtClean="0"/>
              <a:t>protists</a:t>
            </a:r>
            <a:r>
              <a:rPr lang="en-US" altLang="en-US" dirty="0" smtClean="0"/>
              <a:t> in which two groups were thought to lack mitochondria?</a:t>
            </a:r>
          </a:p>
        </p:txBody>
      </p:sp>
      <p:sp>
        <p:nvSpPr>
          <p:cNvPr id="10" name="Rectangle 3"/>
          <p:cNvSpPr>
            <a:spLocks noGrp="1" noChangeArrowheads="1"/>
          </p:cNvSpPr>
          <p:nvPr>
            <p:ph idx="1"/>
          </p:nvPr>
        </p:nvSpPr>
        <p:spPr>
          <a:xfrm>
            <a:off x="144463" y="1123950"/>
            <a:ext cx="8775700" cy="5229225"/>
          </a:xfrm>
        </p:spPr>
        <p:txBody>
          <a:bodyPr/>
          <a:lstStyle/>
          <a:p>
            <a:r>
              <a:rPr lang="en-US" altLang="en-US" b="1" dirty="0" err="1" smtClean="0"/>
              <a:t>diplomonads</a:t>
            </a:r>
            <a:r>
              <a:rPr lang="en-US" altLang="en-US" b="1" dirty="0" smtClean="0"/>
              <a:t> and </a:t>
            </a:r>
            <a:r>
              <a:rPr lang="en-US" altLang="en-US" b="1" dirty="0" err="1" smtClean="0"/>
              <a:t>parabasalids</a:t>
            </a:r>
            <a:endParaRPr lang="en-US" altLang="en-US" b="1" dirty="0" smtClean="0"/>
          </a:p>
          <a:p>
            <a:r>
              <a:rPr lang="en-US" altLang="en-US" dirty="0" smtClean="0"/>
              <a:t>diatoms and brown algae</a:t>
            </a:r>
          </a:p>
          <a:p>
            <a:r>
              <a:rPr lang="en-US" altLang="en-US" dirty="0" err="1" smtClean="0"/>
              <a:t>chlorophytes</a:t>
            </a:r>
            <a:r>
              <a:rPr lang="en-US" altLang="en-US" dirty="0" smtClean="0"/>
              <a:t> and </a:t>
            </a:r>
            <a:r>
              <a:rPr lang="en-US" altLang="en-US" dirty="0" err="1" smtClean="0"/>
              <a:t>charophytes</a:t>
            </a:r>
            <a:endParaRPr lang="en-US" altLang="en-US" dirty="0" smtClean="0"/>
          </a:p>
          <a:p>
            <a:r>
              <a:rPr lang="en-US" altLang="en-US" dirty="0" err="1" smtClean="0"/>
              <a:t>tubulinids</a:t>
            </a:r>
            <a:r>
              <a:rPr lang="en-US" altLang="en-US" dirty="0" smtClean="0"/>
              <a:t> and slime molds</a:t>
            </a:r>
          </a:p>
          <a:p>
            <a:r>
              <a:rPr lang="en-US" altLang="en-US" dirty="0" err="1" smtClean="0"/>
              <a:t>choanoflagellates</a:t>
            </a:r>
            <a:r>
              <a:rPr lang="en-US" altLang="en-US" dirty="0" smtClean="0"/>
              <a:t> and animals</a:t>
            </a:r>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42325201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dirty="0" smtClean="0"/>
              <a:t>The gene study of </a:t>
            </a:r>
            <a:r>
              <a:rPr lang="en-US" altLang="en-US" dirty="0" err="1" smtClean="0"/>
              <a:t>dihydrofolate</a:t>
            </a:r>
            <a:r>
              <a:rPr lang="en-US" altLang="en-US" dirty="0" smtClean="0"/>
              <a:t> </a:t>
            </a:r>
            <a:r>
              <a:rPr lang="en-US" altLang="en-US" dirty="0" err="1" smtClean="0"/>
              <a:t>reductase</a:t>
            </a:r>
            <a:r>
              <a:rPr lang="en-US" altLang="en-US" dirty="0" smtClean="0"/>
              <a:t> (DHFR) and </a:t>
            </a:r>
            <a:r>
              <a:rPr lang="en-US" altLang="en-US" dirty="0" err="1" smtClean="0"/>
              <a:t>thymidylate</a:t>
            </a:r>
            <a:r>
              <a:rPr lang="en-US" altLang="en-US" dirty="0" smtClean="0"/>
              <a:t> synthase (TS) DNA sequences showed that </a:t>
            </a:r>
          </a:p>
        </p:txBody>
      </p:sp>
      <p:sp>
        <p:nvSpPr>
          <p:cNvPr id="30723" name="Rectangle 3"/>
          <p:cNvSpPr>
            <a:spLocks noGrp="1" noChangeArrowheads="1"/>
          </p:cNvSpPr>
          <p:nvPr>
            <p:ph idx="1"/>
          </p:nvPr>
        </p:nvSpPr>
        <p:spPr/>
        <p:txBody>
          <a:bodyPr/>
          <a:lstStyle/>
          <a:p>
            <a:r>
              <a:rPr lang="en-US" altLang="en-US" dirty="0" smtClean="0"/>
              <a:t>bacteria have separate genes for DHFR and TS.</a:t>
            </a:r>
          </a:p>
          <a:p>
            <a:r>
              <a:rPr lang="en-US" altLang="en-US" dirty="0" smtClean="0"/>
              <a:t>fused genes were found commonly in certain members of </a:t>
            </a:r>
            <a:r>
              <a:rPr lang="en-US" altLang="en-US" dirty="0" err="1" smtClean="0"/>
              <a:t>Excavata</a:t>
            </a:r>
            <a:r>
              <a:rPr lang="en-US" altLang="en-US" dirty="0" smtClean="0"/>
              <a:t>, SAR, and </a:t>
            </a:r>
            <a:r>
              <a:rPr lang="en-US" altLang="en-US" dirty="0" err="1" smtClean="0"/>
              <a:t>Archaeplastida</a:t>
            </a:r>
            <a:r>
              <a:rPr lang="en-US" altLang="en-US" dirty="0" smtClean="0"/>
              <a:t>.</a:t>
            </a:r>
          </a:p>
          <a:p>
            <a:r>
              <a:rPr lang="en-US" altLang="en-US" dirty="0" smtClean="0"/>
              <a:t>fused genes are a derived character.</a:t>
            </a:r>
          </a:p>
          <a:p>
            <a:r>
              <a:rPr lang="en-US" altLang="en-US" dirty="0" err="1" smtClean="0"/>
              <a:t>unikonts</a:t>
            </a:r>
            <a:r>
              <a:rPr lang="en-US" altLang="en-US" dirty="0" smtClean="0"/>
              <a:t> had the ancestral condition.</a:t>
            </a:r>
          </a:p>
          <a:p>
            <a:r>
              <a:rPr lang="en-US" altLang="en-US" dirty="0" smtClean="0"/>
              <a:t>all of the above</a:t>
            </a:r>
          </a:p>
        </p:txBody>
      </p:sp>
      <p:sp>
        <p:nvSpPr>
          <p:cNvPr id="3072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4179466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9" name="Rectangle 2"/>
          <p:cNvSpPr>
            <a:spLocks noGrp="1" noChangeArrowheads="1"/>
          </p:cNvSpPr>
          <p:nvPr>
            <p:ph type="title"/>
          </p:nvPr>
        </p:nvSpPr>
        <p:spPr>
          <a:xfrm>
            <a:off x="182563" y="182563"/>
            <a:ext cx="8775700" cy="822325"/>
          </a:xfrm>
        </p:spPr>
        <p:txBody>
          <a:bodyPr/>
          <a:lstStyle/>
          <a:p>
            <a:r>
              <a:rPr lang="en-US" altLang="en-US" dirty="0" smtClean="0"/>
              <a:t>The gene study of </a:t>
            </a:r>
            <a:r>
              <a:rPr lang="en-US" altLang="en-US" dirty="0" err="1" smtClean="0"/>
              <a:t>dihydrofolate</a:t>
            </a:r>
            <a:r>
              <a:rPr lang="en-US" altLang="en-US" dirty="0" smtClean="0"/>
              <a:t> </a:t>
            </a:r>
            <a:r>
              <a:rPr lang="en-US" altLang="en-US" dirty="0" err="1" smtClean="0"/>
              <a:t>reductase</a:t>
            </a:r>
            <a:r>
              <a:rPr lang="en-US" altLang="en-US" dirty="0" smtClean="0"/>
              <a:t> (DHFR) and </a:t>
            </a:r>
            <a:r>
              <a:rPr lang="en-US" altLang="en-US" dirty="0" err="1" smtClean="0"/>
              <a:t>thymidylate</a:t>
            </a:r>
            <a:r>
              <a:rPr lang="en-US" altLang="en-US" dirty="0" smtClean="0"/>
              <a:t> synthase (TS) DNA sequences showed that </a:t>
            </a:r>
          </a:p>
        </p:txBody>
      </p:sp>
      <p:sp>
        <p:nvSpPr>
          <p:cNvPr id="10" name="Rectangle 3"/>
          <p:cNvSpPr>
            <a:spLocks noGrp="1" noChangeArrowheads="1"/>
          </p:cNvSpPr>
          <p:nvPr>
            <p:ph idx="1"/>
          </p:nvPr>
        </p:nvSpPr>
        <p:spPr>
          <a:xfrm>
            <a:off x="144463" y="1123950"/>
            <a:ext cx="8775700" cy="5229225"/>
          </a:xfrm>
        </p:spPr>
        <p:txBody>
          <a:bodyPr/>
          <a:lstStyle/>
          <a:p>
            <a:r>
              <a:rPr lang="en-US" altLang="en-US" dirty="0" smtClean="0"/>
              <a:t>bacteria have separate genes for DHFR and TS.</a:t>
            </a:r>
          </a:p>
          <a:p>
            <a:r>
              <a:rPr lang="en-US" altLang="en-US" dirty="0" smtClean="0"/>
              <a:t>fused genes were found commonly in certain members of </a:t>
            </a:r>
            <a:r>
              <a:rPr lang="en-US" altLang="en-US" dirty="0" err="1" smtClean="0"/>
              <a:t>Excavata</a:t>
            </a:r>
            <a:r>
              <a:rPr lang="en-US" altLang="en-US" dirty="0" smtClean="0"/>
              <a:t>, SAR, and </a:t>
            </a:r>
            <a:r>
              <a:rPr lang="en-US" altLang="en-US" dirty="0" err="1" smtClean="0"/>
              <a:t>Archaeplastida</a:t>
            </a:r>
            <a:r>
              <a:rPr lang="en-US" altLang="en-US" dirty="0" smtClean="0"/>
              <a:t>.</a:t>
            </a:r>
          </a:p>
          <a:p>
            <a:r>
              <a:rPr lang="en-US" altLang="en-US" dirty="0" smtClean="0"/>
              <a:t>fused genes are a derived character.</a:t>
            </a:r>
          </a:p>
          <a:p>
            <a:r>
              <a:rPr lang="en-US" altLang="en-US" dirty="0" err="1" smtClean="0"/>
              <a:t>unikonts</a:t>
            </a:r>
            <a:r>
              <a:rPr lang="en-US" altLang="en-US" dirty="0" smtClean="0"/>
              <a:t> had the ancestral condition.</a:t>
            </a:r>
          </a:p>
          <a:p>
            <a:r>
              <a:rPr lang="en-US" altLang="en-US" b="1" dirty="0" smtClean="0"/>
              <a:t>all of the above</a:t>
            </a:r>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4499719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dirty="0"/>
              <a:t>If the mitochondria and chloroplasts in eukaryotic cells resulted from endosymbiosis, what features might we expect these organelles to contain?</a:t>
            </a:r>
            <a:endParaRPr lang="en-US" altLang="en-US" dirty="0" smtClean="0"/>
          </a:p>
        </p:txBody>
      </p:sp>
      <p:sp>
        <p:nvSpPr>
          <p:cNvPr id="7171" name="Rectangle 3"/>
          <p:cNvSpPr>
            <a:spLocks noGrp="1" noChangeArrowheads="1"/>
          </p:cNvSpPr>
          <p:nvPr>
            <p:ph idx="1"/>
          </p:nvPr>
        </p:nvSpPr>
        <p:spPr/>
        <p:txBody>
          <a:bodyPr/>
          <a:lstStyle/>
          <a:p>
            <a:r>
              <a:rPr lang="en-US" altLang="en-US" b="1" dirty="0" smtClean="0"/>
              <a:t>a plasma membrane, DNA, and ribosomes</a:t>
            </a:r>
            <a:endParaRPr lang="en-US" altLang="en-US" dirty="0" smtClean="0"/>
          </a:p>
          <a:p>
            <a:r>
              <a:rPr lang="en-US" altLang="en-US" dirty="0" smtClean="0"/>
              <a:t>a plasma membrane, nucleus, and ribosomes</a:t>
            </a:r>
          </a:p>
          <a:p>
            <a:r>
              <a:rPr lang="en-US" altLang="en-US" dirty="0" smtClean="0"/>
              <a:t>nucleus, DNA, and ribosomes</a:t>
            </a:r>
          </a:p>
          <a:p>
            <a:r>
              <a:rPr lang="en-US" altLang="en-US" dirty="0" smtClean="0"/>
              <a:t>a plasma membrane, nucleus, and cilia</a:t>
            </a:r>
          </a:p>
          <a:p>
            <a:r>
              <a:rPr lang="en-US" altLang="en-US" dirty="0" smtClean="0"/>
              <a:t>nucleus, ribosomes, and cilia</a:t>
            </a:r>
          </a:p>
        </p:txBody>
      </p:sp>
      <p:sp>
        <p:nvSpPr>
          <p:cNvPr id="717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2625554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dirty="0" smtClean="0"/>
              <a:t>Which of the following are examples of mutualistic associations between </a:t>
            </a:r>
            <a:r>
              <a:rPr lang="en-US" altLang="en-US" dirty="0" err="1" smtClean="0"/>
              <a:t>protists</a:t>
            </a:r>
            <a:r>
              <a:rPr lang="en-US" altLang="en-US" dirty="0" smtClean="0"/>
              <a:t> and other species?</a:t>
            </a:r>
          </a:p>
        </p:txBody>
      </p:sp>
      <p:sp>
        <p:nvSpPr>
          <p:cNvPr id="31747" name="Rectangle 3"/>
          <p:cNvSpPr>
            <a:spLocks noGrp="1" noChangeArrowheads="1"/>
          </p:cNvSpPr>
          <p:nvPr>
            <p:ph idx="1"/>
          </p:nvPr>
        </p:nvSpPr>
        <p:spPr/>
        <p:txBody>
          <a:bodyPr/>
          <a:lstStyle/>
          <a:p>
            <a:r>
              <a:rPr lang="en-US" altLang="en-US" dirty="0" err="1" smtClean="0"/>
              <a:t>dinoflagellates</a:t>
            </a:r>
            <a:r>
              <a:rPr lang="en-US" altLang="en-US" dirty="0" smtClean="0"/>
              <a:t> and coral polyps</a:t>
            </a:r>
          </a:p>
          <a:p>
            <a:r>
              <a:rPr lang="en-US" altLang="en-US" dirty="0" smtClean="0"/>
              <a:t>the </a:t>
            </a:r>
            <a:r>
              <a:rPr lang="en-US" altLang="en-US" dirty="0" err="1" smtClean="0"/>
              <a:t>stramenopile</a:t>
            </a:r>
            <a:r>
              <a:rPr lang="en-US" altLang="en-US" dirty="0" smtClean="0"/>
              <a:t> </a:t>
            </a:r>
            <a:r>
              <a:rPr lang="en-US" altLang="en-US" i="1" dirty="0" err="1" smtClean="0"/>
              <a:t>Phytophthora</a:t>
            </a:r>
            <a:r>
              <a:rPr lang="en-US" altLang="en-US" i="1" dirty="0" smtClean="0"/>
              <a:t> </a:t>
            </a:r>
            <a:r>
              <a:rPr lang="en-US" altLang="en-US" i="1" dirty="0" err="1" smtClean="0"/>
              <a:t>ramorum</a:t>
            </a:r>
            <a:r>
              <a:rPr lang="en-US" altLang="en-US" i="1" dirty="0" smtClean="0"/>
              <a:t> </a:t>
            </a:r>
            <a:r>
              <a:rPr lang="en-US" altLang="en-US" dirty="0" smtClean="0"/>
              <a:t>and oak trees</a:t>
            </a:r>
          </a:p>
          <a:p>
            <a:r>
              <a:rPr lang="en-US" altLang="en-US" dirty="0" smtClean="0"/>
              <a:t>the </a:t>
            </a:r>
            <a:r>
              <a:rPr lang="en-US" altLang="en-US" dirty="0" err="1" smtClean="0"/>
              <a:t>stramenopile</a:t>
            </a:r>
            <a:r>
              <a:rPr lang="en-US" altLang="en-US" dirty="0" smtClean="0"/>
              <a:t> </a:t>
            </a:r>
            <a:r>
              <a:rPr lang="en-US" altLang="en-US" i="1" dirty="0" smtClean="0"/>
              <a:t>P. </a:t>
            </a:r>
            <a:r>
              <a:rPr lang="en-US" altLang="en-US" i="1" dirty="0" err="1" smtClean="0"/>
              <a:t>infestans</a:t>
            </a:r>
            <a:r>
              <a:rPr lang="en-US" altLang="en-US" i="1" dirty="0" smtClean="0"/>
              <a:t> </a:t>
            </a:r>
            <a:r>
              <a:rPr lang="en-US" altLang="en-US" dirty="0" smtClean="0"/>
              <a:t>and potatoes</a:t>
            </a:r>
          </a:p>
          <a:p>
            <a:r>
              <a:rPr lang="en-US" altLang="en-US" dirty="0" smtClean="0"/>
              <a:t>the </a:t>
            </a:r>
            <a:r>
              <a:rPr lang="en-US" altLang="en-US" dirty="0" err="1" smtClean="0"/>
              <a:t>hypermastigote</a:t>
            </a:r>
            <a:r>
              <a:rPr lang="en-US" altLang="en-US" dirty="0" smtClean="0"/>
              <a:t> (</a:t>
            </a:r>
            <a:r>
              <a:rPr lang="en-US" altLang="en-US" dirty="0" err="1" smtClean="0"/>
              <a:t>parabasalid</a:t>
            </a:r>
            <a:r>
              <a:rPr lang="en-US" altLang="en-US" dirty="0" smtClean="0"/>
              <a:t>) and termite species</a:t>
            </a:r>
          </a:p>
          <a:p>
            <a:r>
              <a:rPr lang="en-US" altLang="en-US" dirty="0" smtClean="0"/>
              <a:t>A and D</a:t>
            </a:r>
          </a:p>
        </p:txBody>
      </p:sp>
      <p:sp>
        <p:nvSpPr>
          <p:cNvPr id="3174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495120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9" name="Rectangle 2"/>
          <p:cNvSpPr>
            <a:spLocks noGrp="1" noChangeArrowheads="1"/>
          </p:cNvSpPr>
          <p:nvPr>
            <p:ph type="title"/>
          </p:nvPr>
        </p:nvSpPr>
        <p:spPr>
          <a:xfrm>
            <a:off x="182563" y="182563"/>
            <a:ext cx="8775700" cy="822325"/>
          </a:xfrm>
        </p:spPr>
        <p:txBody>
          <a:bodyPr/>
          <a:lstStyle/>
          <a:p>
            <a:r>
              <a:rPr lang="en-US" altLang="en-US" dirty="0" smtClean="0"/>
              <a:t>Which of the following are examples of mutualistic associations between </a:t>
            </a:r>
            <a:r>
              <a:rPr lang="en-US" altLang="en-US" dirty="0" err="1" smtClean="0"/>
              <a:t>protists</a:t>
            </a:r>
            <a:r>
              <a:rPr lang="en-US" altLang="en-US" dirty="0" smtClean="0"/>
              <a:t> and other </a:t>
            </a:r>
            <a:r>
              <a:rPr lang="en-US" altLang="en-US" smtClean="0"/>
              <a:t>species?</a:t>
            </a:r>
            <a:endParaRPr lang="en-US" altLang="en-US" dirty="0" smtClean="0"/>
          </a:p>
        </p:txBody>
      </p:sp>
      <p:sp>
        <p:nvSpPr>
          <p:cNvPr id="10" name="Rectangle 3"/>
          <p:cNvSpPr>
            <a:spLocks noGrp="1" noChangeArrowheads="1"/>
          </p:cNvSpPr>
          <p:nvPr>
            <p:ph idx="1"/>
          </p:nvPr>
        </p:nvSpPr>
        <p:spPr>
          <a:xfrm>
            <a:off x="144463" y="1123950"/>
            <a:ext cx="8775700" cy="5229225"/>
          </a:xfrm>
        </p:spPr>
        <p:txBody>
          <a:bodyPr/>
          <a:lstStyle/>
          <a:p>
            <a:r>
              <a:rPr lang="en-US" altLang="en-US" dirty="0" err="1" smtClean="0"/>
              <a:t>dinoflagellates</a:t>
            </a:r>
            <a:r>
              <a:rPr lang="en-US" altLang="en-US" dirty="0" smtClean="0"/>
              <a:t> and coral polyps</a:t>
            </a:r>
          </a:p>
          <a:p>
            <a:r>
              <a:rPr lang="en-US" altLang="en-US" dirty="0" smtClean="0"/>
              <a:t>the </a:t>
            </a:r>
            <a:r>
              <a:rPr lang="en-US" altLang="en-US" dirty="0" err="1" smtClean="0"/>
              <a:t>stramenopile</a:t>
            </a:r>
            <a:r>
              <a:rPr lang="en-US" altLang="en-US" dirty="0" smtClean="0"/>
              <a:t> </a:t>
            </a:r>
            <a:r>
              <a:rPr lang="en-US" altLang="en-US" i="1" dirty="0" err="1" smtClean="0"/>
              <a:t>Phytophthora</a:t>
            </a:r>
            <a:r>
              <a:rPr lang="en-US" altLang="en-US" i="1" dirty="0" smtClean="0"/>
              <a:t> </a:t>
            </a:r>
            <a:r>
              <a:rPr lang="en-US" altLang="en-US" i="1" dirty="0" err="1" smtClean="0"/>
              <a:t>ramorum</a:t>
            </a:r>
            <a:r>
              <a:rPr lang="en-US" altLang="en-US" i="1" dirty="0" smtClean="0"/>
              <a:t> </a:t>
            </a:r>
            <a:r>
              <a:rPr lang="en-US" altLang="en-US" dirty="0" smtClean="0"/>
              <a:t>and oak trees</a:t>
            </a:r>
          </a:p>
          <a:p>
            <a:r>
              <a:rPr lang="en-US" altLang="en-US" dirty="0" smtClean="0"/>
              <a:t>the </a:t>
            </a:r>
            <a:r>
              <a:rPr lang="en-US" altLang="en-US" dirty="0" err="1" smtClean="0"/>
              <a:t>stramenopile</a:t>
            </a:r>
            <a:r>
              <a:rPr lang="en-US" altLang="en-US" dirty="0" smtClean="0"/>
              <a:t> </a:t>
            </a:r>
            <a:r>
              <a:rPr lang="en-US" altLang="en-US" i="1" dirty="0" smtClean="0"/>
              <a:t>P. </a:t>
            </a:r>
            <a:r>
              <a:rPr lang="en-US" altLang="en-US" i="1" dirty="0" err="1" smtClean="0"/>
              <a:t>infestans</a:t>
            </a:r>
            <a:r>
              <a:rPr lang="en-US" altLang="en-US" i="1" dirty="0" smtClean="0"/>
              <a:t> </a:t>
            </a:r>
            <a:r>
              <a:rPr lang="en-US" altLang="en-US" dirty="0" smtClean="0"/>
              <a:t>and potatoes</a:t>
            </a:r>
          </a:p>
          <a:p>
            <a:r>
              <a:rPr lang="en-US" altLang="en-US" dirty="0" smtClean="0"/>
              <a:t>the </a:t>
            </a:r>
            <a:r>
              <a:rPr lang="en-US" altLang="en-US" dirty="0" err="1" smtClean="0"/>
              <a:t>hypermastigote</a:t>
            </a:r>
            <a:r>
              <a:rPr lang="en-US" altLang="en-US" dirty="0" smtClean="0"/>
              <a:t> (</a:t>
            </a:r>
            <a:r>
              <a:rPr lang="en-US" altLang="en-US" dirty="0" err="1" smtClean="0"/>
              <a:t>parabasalid</a:t>
            </a:r>
            <a:r>
              <a:rPr lang="en-US" altLang="en-US" dirty="0" smtClean="0"/>
              <a:t>) and termite species</a:t>
            </a:r>
          </a:p>
          <a:p>
            <a:r>
              <a:rPr lang="en-US" altLang="en-US" b="1" dirty="0" smtClean="0"/>
              <a:t>A and D</a:t>
            </a:r>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36556537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dirty="0" smtClean="0"/>
              <a:t>In the majority of the ten ocean regions studied, the relationship between change in sea surface temperatures (SST) and concentration of chlorophyll is correctly described by which of these statements?</a:t>
            </a:r>
          </a:p>
        </p:txBody>
      </p:sp>
      <p:sp>
        <p:nvSpPr>
          <p:cNvPr id="32771" name="Rectangle 3"/>
          <p:cNvSpPr>
            <a:spLocks noGrp="1" noChangeArrowheads="1"/>
          </p:cNvSpPr>
          <p:nvPr>
            <p:ph idx="1"/>
          </p:nvPr>
        </p:nvSpPr>
        <p:spPr/>
        <p:txBody>
          <a:bodyPr/>
          <a:lstStyle/>
          <a:p>
            <a:r>
              <a:rPr lang="en-US" altLang="en-US" dirty="0" smtClean="0"/>
              <a:t>SST and chlorophyll concentration are positively correlated.</a:t>
            </a:r>
          </a:p>
          <a:p>
            <a:r>
              <a:rPr lang="en-US" altLang="en-US" dirty="0" smtClean="0"/>
              <a:t>SST and chlorophyll concentration are negatively correlated.</a:t>
            </a:r>
          </a:p>
          <a:p>
            <a:r>
              <a:rPr lang="en-US" altLang="en-US" dirty="0" smtClean="0"/>
              <a:t>There is no relationship between SST and chlorophyll concentration.</a:t>
            </a:r>
          </a:p>
          <a:p>
            <a:r>
              <a:rPr lang="en-US" altLang="en-US" dirty="0" smtClean="0"/>
              <a:t>There is a reciprocal relationship between SST and chlorophyll concentration.</a:t>
            </a:r>
          </a:p>
        </p:txBody>
      </p:sp>
      <p:sp>
        <p:nvSpPr>
          <p:cNvPr id="3277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49900513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9" name="Rectangle 2"/>
          <p:cNvSpPr>
            <a:spLocks noGrp="1" noChangeArrowheads="1"/>
          </p:cNvSpPr>
          <p:nvPr>
            <p:ph type="title"/>
          </p:nvPr>
        </p:nvSpPr>
        <p:spPr>
          <a:xfrm>
            <a:off x="182563" y="182563"/>
            <a:ext cx="8775700" cy="1593986"/>
          </a:xfrm>
        </p:spPr>
        <p:txBody>
          <a:bodyPr/>
          <a:lstStyle/>
          <a:p>
            <a:r>
              <a:rPr lang="en-US" altLang="en-US" dirty="0" smtClean="0"/>
              <a:t>In the majority of the ten ocean regions studied, the relationship between change in sea surface temperatures (SST) and concentration of chlorophyll is correctly described by which of these statements?</a:t>
            </a:r>
          </a:p>
        </p:txBody>
      </p:sp>
      <p:sp>
        <p:nvSpPr>
          <p:cNvPr id="10" name="Rectangle 3"/>
          <p:cNvSpPr>
            <a:spLocks noGrp="1" noChangeArrowheads="1"/>
          </p:cNvSpPr>
          <p:nvPr>
            <p:ph idx="1"/>
          </p:nvPr>
        </p:nvSpPr>
        <p:spPr>
          <a:xfrm>
            <a:off x="144463" y="1915886"/>
            <a:ext cx="8775700" cy="4437289"/>
          </a:xfrm>
        </p:spPr>
        <p:txBody>
          <a:bodyPr/>
          <a:lstStyle/>
          <a:p>
            <a:r>
              <a:rPr lang="en-US" altLang="en-US" dirty="0" smtClean="0"/>
              <a:t>SST and chlorophyll concentration are positively correlated.</a:t>
            </a:r>
          </a:p>
          <a:p>
            <a:r>
              <a:rPr lang="en-US" altLang="en-US" b="1" dirty="0" smtClean="0"/>
              <a:t>SST and chlorophyll concentration are negatively correlated.</a:t>
            </a:r>
          </a:p>
          <a:p>
            <a:r>
              <a:rPr lang="en-US" altLang="en-US" dirty="0" smtClean="0"/>
              <a:t>There is no relationship between SST and chlorophyll concentration.</a:t>
            </a:r>
          </a:p>
          <a:p>
            <a:r>
              <a:rPr lang="en-US" altLang="en-US" dirty="0" smtClean="0"/>
              <a:t>There is a reciprocal relationship between SST and chlorophyll concentration.</a:t>
            </a:r>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3928543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dirty="0" smtClean="0"/>
              <a:t>Drugs that target </a:t>
            </a:r>
            <a:r>
              <a:rPr lang="en-US" altLang="en-US" dirty="0" err="1" smtClean="0"/>
              <a:t>merozoite</a:t>
            </a:r>
            <a:r>
              <a:rPr lang="en-US" altLang="en-US" dirty="0" smtClean="0"/>
              <a:t> </a:t>
            </a:r>
            <a:r>
              <a:rPr lang="en-US" altLang="en-US" dirty="0" err="1" smtClean="0"/>
              <a:t>apicoplasts</a:t>
            </a:r>
            <a:r>
              <a:rPr lang="en-US" altLang="en-US" dirty="0" smtClean="0"/>
              <a:t> may work to counteract drug resistance in the parasite that causes which of the following diseases?</a:t>
            </a:r>
          </a:p>
        </p:txBody>
      </p:sp>
      <p:sp>
        <p:nvSpPr>
          <p:cNvPr id="33795" name="Rectangle 3"/>
          <p:cNvSpPr>
            <a:spLocks noGrp="1" noChangeArrowheads="1"/>
          </p:cNvSpPr>
          <p:nvPr>
            <p:ph idx="1"/>
          </p:nvPr>
        </p:nvSpPr>
        <p:spPr/>
        <p:txBody>
          <a:bodyPr/>
          <a:lstStyle/>
          <a:p>
            <a:r>
              <a:rPr lang="en-US" altLang="en-US" dirty="0" smtClean="0"/>
              <a:t> </a:t>
            </a:r>
            <a:r>
              <a:rPr lang="en-US" altLang="en-US" dirty="0" err="1" smtClean="0"/>
              <a:t>mycoplasmal</a:t>
            </a:r>
            <a:r>
              <a:rPr lang="en-US" altLang="en-US" dirty="0" smtClean="0"/>
              <a:t> </a:t>
            </a:r>
            <a:r>
              <a:rPr lang="en-US" altLang="en-US" dirty="0" smtClean="0"/>
              <a:t>tuberculosis</a:t>
            </a:r>
          </a:p>
          <a:p>
            <a:r>
              <a:rPr lang="en-US" altLang="en-US" dirty="0" smtClean="0"/>
              <a:t> amoebic </a:t>
            </a:r>
            <a:r>
              <a:rPr lang="en-US" altLang="en-US" dirty="0" smtClean="0"/>
              <a:t>dysentery</a:t>
            </a:r>
          </a:p>
          <a:p>
            <a:r>
              <a:rPr lang="en-US" altLang="en-US" dirty="0" smtClean="0"/>
              <a:t> malaria</a:t>
            </a:r>
            <a:endParaRPr lang="en-US" altLang="en-US" dirty="0" smtClean="0"/>
          </a:p>
          <a:p>
            <a:r>
              <a:rPr lang="en-US" altLang="en-US" dirty="0" smtClean="0"/>
              <a:t> </a:t>
            </a:r>
            <a:r>
              <a:rPr lang="en-US" altLang="en-US" i="1" dirty="0" err="1" smtClean="0"/>
              <a:t>Wolbachia</a:t>
            </a:r>
            <a:endParaRPr lang="en-US" altLang="en-US" i="1" dirty="0" smtClean="0"/>
          </a:p>
        </p:txBody>
      </p:sp>
      <p:sp>
        <p:nvSpPr>
          <p:cNvPr id="3379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28032041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dirty="0" smtClean="0"/>
              <a:t>Drugs that target </a:t>
            </a:r>
            <a:r>
              <a:rPr lang="en-US" altLang="en-US" dirty="0" err="1" smtClean="0"/>
              <a:t>merozoite</a:t>
            </a:r>
            <a:r>
              <a:rPr lang="en-US" altLang="en-US" dirty="0" smtClean="0"/>
              <a:t> </a:t>
            </a:r>
            <a:r>
              <a:rPr lang="en-US" altLang="en-US" dirty="0" err="1" smtClean="0"/>
              <a:t>apicoplasts</a:t>
            </a:r>
            <a:r>
              <a:rPr lang="en-US" altLang="en-US" dirty="0" smtClean="0"/>
              <a:t> may work to counteract drug resistance in the parasite that causes which of the following diseases?</a:t>
            </a:r>
          </a:p>
        </p:txBody>
      </p:sp>
      <p:sp>
        <p:nvSpPr>
          <p:cNvPr id="33795" name="Rectangle 3"/>
          <p:cNvSpPr>
            <a:spLocks noGrp="1" noChangeArrowheads="1"/>
          </p:cNvSpPr>
          <p:nvPr>
            <p:ph idx="1"/>
          </p:nvPr>
        </p:nvSpPr>
        <p:spPr/>
        <p:txBody>
          <a:bodyPr/>
          <a:lstStyle/>
          <a:p>
            <a:r>
              <a:rPr lang="en-US" altLang="en-US" dirty="0" smtClean="0"/>
              <a:t> </a:t>
            </a:r>
            <a:r>
              <a:rPr lang="en-US" altLang="en-US" dirty="0" err="1" smtClean="0"/>
              <a:t>mycoplasmal</a:t>
            </a:r>
            <a:r>
              <a:rPr lang="en-US" altLang="en-US" dirty="0" smtClean="0"/>
              <a:t> </a:t>
            </a:r>
            <a:r>
              <a:rPr lang="en-US" altLang="en-US" dirty="0" smtClean="0"/>
              <a:t>tuberculosis</a:t>
            </a:r>
          </a:p>
          <a:p>
            <a:r>
              <a:rPr lang="en-US" altLang="en-US" dirty="0" smtClean="0"/>
              <a:t> amoebic </a:t>
            </a:r>
            <a:r>
              <a:rPr lang="en-US" altLang="en-US" dirty="0" smtClean="0"/>
              <a:t>dysentery</a:t>
            </a:r>
          </a:p>
          <a:p>
            <a:r>
              <a:rPr lang="en-US" altLang="en-US" b="1" dirty="0" smtClean="0"/>
              <a:t> malaria</a:t>
            </a:r>
            <a:endParaRPr lang="en-US" altLang="en-US" b="1" dirty="0" smtClean="0"/>
          </a:p>
          <a:p>
            <a:r>
              <a:rPr lang="en-US" altLang="en-US" dirty="0" smtClean="0"/>
              <a:t> </a:t>
            </a:r>
            <a:r>
              <a:rPr lang="en-US" altLang="en-US" i="1" dirty="0" err="1" smtClean="0"/>
              <a:t>Wolbachia</a:t>
            </a:r>
            <a:endParaRPr lang="en-US" altLang="en-US" i="1" dirty="0" smtClean="0"/>
          </a:p>
        </p:txBody>
      </p:sp>
      <p:sp>
        <p:nvSpPr>
          <p:cNvPr id="3379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41199553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smtClean="0"/>
              <a:t>Which of the following is a correct statement about slime molds? </a:t>
            </a:r>
          </a:p>
        </p:txBody>
      </p:sp>
      <p:sp>
        <p:nvSpPr>
          <p:cNvPr id="8195" name="Rectangle 3"/>
          <p:cNvSpPr>
            <a:spLocks noGrp="1" noChangeArrowheads="1"/>
          </p:cNvSpPr>
          <p:nvPr>
            <p:ph idx="1"/>
          </p:nvPr>
        </p:nvSpPr>
        <p:spPr/>
        <p:txBody>
          <a:bodyPr/>
          <a:lstStyle/>
          <a:p>
            <a:r>
              <a:rPr lang="en-US" altLang="en-US" smtClean="0"/>
              <a:t>Cellular slime molds have haploid zygotes. </a:t>
            </a:r>
          </a:p>
          <a:p>
            <a:r>
              <a:rPr lang="en-US" altLang="en-US" smtClean="0"/>
              <a:t>Cytoplasmic streaming helps distribute nutrients </a:t>
            </a:r>
            <a:br>
              <a:rPr lang="en-US" altLang="en-US" smtClean="0"/>
            </a:br>
            <a:r>
              <a:rPr lang="en-US" altLang="en-US" smtClean="0"/>
              <a:t>and oxygen in cellular slime molds.</a:t>
            </a:r>
          </a:p>
          <a:p>
            <a:r>
              <a:rPr lang="en-US" altLang="en-US" smtClean="0"/>
              <a:t>In plasmodial slime molds, the haploid condition </a:t>
            </a:r>
            <a:br>
              <a:rPr lang="en-US" altLang="en-US" smtClean="0"/>
            </a:br>
            <a:r>
              <a:rPr lang="en-US" altLang="en-US" smtClean="0"/>
              <a:t>is the dominant part of the life cycle. </a:t>
            </a:r>
          </a:p>
          <a:p>
            <a:r>
              <a:rPr lang="en-US" altLang="en-US" smtClean="0"/>
              <a:t>Cellular slime molds have fruiting bodies that function in sexual reproduction.</a:t>
            </a:r>
          </a:p>
          <a:p>
            <a:r>
              <a:rPr lang="en-US" altLang="en-US" smtClean="0"/>
              <a:t>Cellular slime molds form masses when food </a:t>
            </a:r>
            <a:br>
              <a:rPr lang="en-US" altLang="en-US" smtClean="0"/>
            </a:br>
            <a:r>
              <a:rPr lang="en-US" altLang="en-US" smtClean="0"/>
              <a:t>is scarce, but their cells remain separated.</a:t>
            </a:r>
          </a:p>
        </p:txBody>
      </p:sp>
      <p:sp>
        <p:nvSpPr>
          <p:cNvPr id="819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4135029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smtClean="0"/>
              <a:t>Which of the following is a correct statement about slime molds? </a:t>
            </a:r>
          </a:p>
        </p:txBody>
      </p:sp>
      <p:sp>
        <p:nvSpPr>
          <p:cNvPr id="9219" name="Rectangle 3"/>
          <p:cNvSpPr>
            <a:spLocks noGrp="1" noChangeArrowheads="1"/>
          </p:cNvSpPr>
          <p:nvPr>
            <p:ph idx="1"/>
          </p:nvPr>
        </p:nvSpPr>
        <p:spPr/>
        <p:txBody>
          <a:bodyPr/>
          <a:lstStyle/>
          <a:p>
            <a:r>
              <a:rPr lang="en-US" altLang="en-US" smtClean="0"/>
              <a:t>Cellular slime molds have haploid zygotes. </a:t>
            </a:r>
          </a:p>
          <a:p>
            <a:r>
              <a:rPr lang="en-US" altLang="en-US" smtClean="0"/>
              <a:t>Cytoplasmic streaming helps distribute nutrients </a:t>
            </a:r>
            <a:br>
              <a:rPr lang="en-US" altLang="en-US" smtClean="0"/>
            </a:br>
            <a:r>
              <a:rPr lang="en-US" altLang="en-US" smtClean="0"/>
              <a:t>and oxygen in cellular slime molds.</a:t>
            </a:r>
          </a:p>
          <a:p>
            <a:r>
              <a:rPr lang="en-US" altLang="en-US" smtClean="0"/>
              <a:t>In plasmodial slime molds, the haploid condition </a:t>
            </a:r>
            <a:br>
              <a:rPr lang="en-US" altLang="en-US" smtClean="0"/>
            </a:br>
            <a:r>
              <a:rPr lang="en-US" altLang="en-US" smtClean="0"/>
              <a:t>is the dominant part of the life cycle. </a:t>
            </a:r>
          </a:p>
          <a:p>
            <a:r>
              <a:rPr lang="en-US" altLang="en-US" smtClean="0"/>
              <a:t>Cellular slime molds have fruiting bodies that function in sexual reproduction.</a:t>
            </a:r>
          </a:p>
          <a:p>
            <a:r>
              <a:rPr lang="en-US" altLang="en-US" b="1" smtClean="0"/>
              <a:t>Cellular slime molds form masses when food </a:t>
            </a:r>
            <a:br>
              <a:rPr lang="en-US" altLang="en-US" b="1" smtClean="0"/>
            </a:br>
            <a:r>
              <a:rPr lang="en-US" altLang="en-US" b="1" smtClean="0"/>
              <a:t>is scarce, but their cells remain separated.</a:t>
            </a:r>
            <a:endParaRPr lang="en-US" altLang="en-US" smtClean="0"/>
          </a:p>
        </p:txBody>
      </p:sp>
      <p:sp>
        <p:nvSpPr>
          <p:cNvPr id="922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467545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smtClean="0"/>
              <a:t>The largest group of eukaryotic organisms is the</a:t>
            </a:r>
          </a:p>
        </p:txBody>
      </p:sp>
      <p:sp>
        <p:nvSpPr>
          <p:cNvPr id="10243" name="Rectangle 3"/>
          <p:cNvSpPr>
            <a:spLocks noGrp="1" noChangeArrowheads="1"/>
          </p:cNvSpPr>
          <p:nvPr>
            <p:ph idx="1"/>
          </p:nvPr>
        </p:nvSpPr>
        <p:spPr/>
        <p:txBody>
          <a:bodyPr/>
          <a:lstStyle/>
          <a:p>
            <a:r>
              <a:rPr lang="en-US" altLang="en-US" smtClean="0"/>
              <a:t>vertebrates.</a:t>
            </a:r>
          </a:p>
          <a:p>
            <a:r>
              <a:rPr lang="en-US" altLang="en-US" smtClean="0"/>
              <a:t>animals.</a:t>
            </a:r>
          </a:p>
          <a:p>
            <a:r>
              <a:rPr lang="en-US" altLang="en-US" smtClean="0"/>
              <a:t>plants.</a:t>
            </a:r>
          </a:p>
          <a:p>
            <a:r>
              <a:rPr lang="en-US" altLang="en-US" smtClean="0"/>
              <a:t>protists.</a:t>
            </a:r>
          </a:p>
          <a:p>
            <a:r>
              <a:rPr lang="en-US" altLang="en-US" smtClean="0"/>
              <a:t>fungi.</a:t>
            </a:r>
          </a:p>
        </p:txBody>
      </p:sp>
      <p:sp>
        <p:nvSpPr>
          <p:cNvPr id="1024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5079974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smtClean="0"/>
              <a:t>The largest group of eukaryotic organisms is the</a:t>
            </a:r>
          </a:p>
        </p:txBody>
      </p:sp>
      <p:sp>
        <p:nvSpPr>
          <p:cNvPr id="11267" name="Rectangle 3"/>
          <p:cNvSpPr>
            <a:spLocks noGrp="1" noChangeArrowheads="1"/>
          </p:cNvSpPr>
          <p:nvPr>
            <p:ph idx="1"/>
          </p:nvPr>
        </p:nvSpPr>
        <p:spPr/>
        <p:txBody>
          <a:bodyPr/>
          <a:lstStyle/>
          <a:p>
            <a:r>
              <a:rPr lang="en-US" altLang="en-US" smtClean="0"/>
              <a:t>vertebrates.</a:t>
            </a:r>
          </a:p>
          <a:p>
            <a:r>
              <a:rPr lang="en-US" altLang="en-US" smtClean="0"/>
              <a:t>animals.</a:t>
            </a:r>
          </a:p>
          <a:p>
            <a:r>
              <a:rPr lang="en-US" altLang="en-US" smtClean="0"/>
              <a:t>plants.</a:t>
            </a:r>
          </a:p>
          <a:p>
            <a:r>
              <a:rPr lang="en-US" altLang="en-US" b="1" smtClean="0"/>
              <a:t>protists.</a:t>
            </a:r>
            <a:endParaRPr lang="en-US" altLang="en-US" smtClean="0"/>
          </a:p>
          <a:p>
            <a:r>
              <a:rPr lang="en-US" altLang="en-US" smtClean="0"/>
              <a:t>fungi.</a:t>
            </a:r>
          </a:p>
        </p:txBody>
      </p:sp>
      <p:sp>
        <p:nvSpPr>
          <p:cNvPr id="1126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6927142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dirty="0" smtClean="0"/>
              <a:t>Photosynthetic eukaryotes contain both mitochondria and chloroplasts. Which sequence most likely describes the evolution of this group?</a:t>
            </a:r>
          </a:p>
        </p:txBody>
      </p:sp>
      <p:sp>
        <p:nvSpPr>
          <p:cNvPr id="12291" name="Rectangle 3"/>
          <p:cNvSpPr>
            <a:spLocks noGrp="1" noChangeArrowheads="1"/>
          </p:cNvSpPr>
          <p:nvPr>
            <p:ph idx="1"/>
          </p:nvPr>
        </p:nvSpPr>
        <p:spPr/>
        <p:txBody>
          <a:bodyPr/>
          <a:lstStyle/>
          <a:p>
            <a:r>
              <a:rPr lang="en-US" altLang="en-US" smtClean="0"/>
              <a:t>Ancestral anaerobic prokaryote engulfs heterotrophic prokaryote and then engulfs photosynthetic prokaryote.</a:t>
            </a:r>
          </a:p>
          <a:p>
            <a:r>
              <a:rPr lang="en-US" altLang="en-US" smtClean="0"/>
              <a:t>Ancestral anaerobic prokaryote engulfs photosynthetic prokaryote and then engulfs heterotrophic prokaryote.</a:t>
            </a:r>
          </a:p>
          <a:p>
            <a:r>
              <a:rPr lang="en-US" altLang="en-US" smtClean="0"/>
              <a:t>Both sequences are equally likely.</a:t>
            </a:r>
          </a:p>
        </p:txBody>
      </p:sp>
      <p:sp>
        <p:nvSpPr>
          <p:cNvPr id="1229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0687279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dirty="0" smtClean="0"/>
              <a:t>Photosynthetic eukaryotes contain both mitochondria and chloroplasts. Which sequence most likely describes the evolution of this group?</a:t>
            </a:r>
          </a:p>
        </p:txBody>
      </p:sp>
      <p:sp>
        <p:nvSpPr>
          <p:cNvPr id="13315" name="Rectangle 3"/>
          <p:cNvSpPr>
            <a:spLocks noGrp="1" noChangeArrowheads="1"/>
          </p:cNvSpPr>
          <p:nvPr>
            <p:ph idx="1"/>
          </p:nvPr>
        </p:nvSpPr>
        <p:spPr/>
        <p:txBody>
          <a:bodyPr/>
          <a:lstStyle/>
          <a:p>
            <a:r>
              <a:rPr lang="en-US" altLang="en-US" b="1" smtClean="0"/>
              <a:t>Ancestral anaerobic prokaryote engulfs heterotrophic prokaryote and then engulfs photosynthetic prokaryote.</a:t>
            </a:r>
            <a:endParaRPr lang="en-US" altLang="en-US" smtClean="0"/>
          </a:p>
          <a:p>
            <a:r>
              <a:rPr lang="en-US" altLang="en-US" smtClean="0"/>
              <a:t>Ancestral anaerobic prokaryote engulfs photosynthetic prokaryote and then engulfs heterotrophic prokaryote.</a:t>
            </a:r>
          </a:p>
          <a:p>
            <a:r>
              <a:rPr lang="en-US" altLang="en-US" smtClean="0"/>
              <a:t>Both sequences are equally likely.</a:t>
            </a:r>
          </a:p>
        </p:txBody>
      </p:sp>
      <p:sp>
        <p:nvSpPr>
          <p:cNvPr id="1331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20000"/>
              </a:spcAft>
              <a:buClr>
                <a:schemeClr val="tx1"/>
              </a:buClr>
              <a:buFont typeface="Arial" charset="0"/>
              <a:buAutoNum type="alphaUcPeriod"/>
              <a:defRPr sz="3000">
                <a:solidFill>
                  <a:schemeClr val="tx1"/>
                </a:solidFill>
                <a:latin typeface="Arial" charset="0"/>
                <a:cs typeface="Arial" charset="0"/>
              </a:defRPr>
            </a:lvl1pPr>
            <a:lvl2pPr marL="742950" indent="-285750" eaLnBrk="0" hangingPunct="0">
              <a:spcBef>
                <a:spcPct val="20000"/>
              </a:spcBef>
              <a:spcAft>
                <a:spcPct val="20000"/>
              </a:spcAft>
              <a:buClr>
                <a:schemeClr val="tx2"/>
              </a:buClr>
              <a:buFont typeface="Wingdings" pitchFamily="84" charset="2"/>
              <a:defRPr sz="2600">
                <a:solidFill>
                  <a:schemeClr val="tx1"/>
                </a:solidFill>
                <a:latin typeface="Arial" charset="0"/>
                <a:cs typeface="Arial" charset="0"/>
              </a:defRPr>
            </a:lvl2pPr>
            <a:lvl3pPr marL="1143000" indent="-228600" eaLnBrk="0" hangingPunct="0">
              <a:spcBef>
                <a:spcPct val="20000"/>
              </a:spcBef>
              <a:spcAft>
                <a:spcPct val="20000"/>
              </a:spcAft>
              <a:buClr>
                <a:schemeClr val="tx2"/>
              </a:buClr>
              <a:defRPr sz="2400">
                <a:solidFill>
                  <a:schemeClr val="tx1"/>
                </a:solidFill>
                <a:latin typeface="Arial" charset="0"/>
                <a:cs typeface="Arial" charset="0"/>
              </a:defRPr>
            </a:lvl3pPr>
            <a:lvl4pPr marL="1600200" indent="-228600" eaLnBrk="0" hangingPunct="0">
              <a:spcBef>
                <a:spcPct val="20000"/>
              </a:spcBef>
              <a:spcAft>
                <a:spcPct val="20000"/>
              </a:spcAft>
              <a:buClr>
                <a:schemeClr val="tx2"/>
              </a:buClr>
              <a:defRPr sz="2200">
                <a:solidFill>
                  <a:schemeClr val="tx1"/>
                </a:solidFill>
                <a:latin typeface="Arial" charset="0"/>
                <a:cs typeface="Arial" charset="0"/>
              </a:defRPr>
            </a:lvl4pPr>
            <a:lvl5pPr marL="2057400" indent="-228600" eaLnBrk="0" hangingPunct="0">
              <a:spcBef>
                <a:spcPct val="20000"/>
              </a:spcBef>
              <a:spcAft>
                <a:spcPct val="20000"/>
              </a:spcAft>
              <a:buClr>
                <a:schemeClr val="tx2"/>
              </a:buClr>
              <a:defRPr sz="2200">
                <a:solidFill>
                  <a:schemeClr val="tx1"/>
                </a:solidFill>
                <a:latin typeface="Arial" charset="0"/>
                <a:cs typeface="Arial" charset="0"/>
              </a:defRPr>
            </a:lvl5pPr>
            <a:lvl6pPr marL="2514600" indent="-228600" eaLnBrk="0" fontAlgn="base" hangingPunct="0">
              <a:spcBef>
                <a:spcPct val="20000"/>
              </a:spcBef>
              <a:spcAft>
                <a:spcPct val="20000"/>
              </a:spcAft>
              <a:buClr>
                <a:schemeClr val="tx2"/>
              </a:buClr>
              <a:defRPr sz="2200">
                <a:solidFill>
                  <a:schemeClr val="tx1"/>
                </a:solidFill>
                <a:latin typeface="Arial" charset="0"/>
                <a:cs typeface="Arial" charset="0"/>
              </a:defRPr>
            </a:lvl6pPr>
            <a:lvl7pPr marL="2971800" indent="-228600" eaLnBrk="0" fontAlgn="base" hangingPunct="0">
              <a:spcBef>
                <a:spcPct val="20000"/>
              </a:spcBef>
              <a:spcAft>
                <a:spcPct val="20000"/>
              </a:spcAft>
              <a:buClr>
                <a:schemeClr val="tx2"/>
              </a:buClr>
              <a:defRPr sz="2200">
                <a:solidFill>
                  <a:schemeClr val="tx1"/>
                </a:solidFill>
                <a:latin typeface="Arial" charset="0"/>
                <a:cs typeface="Arial" charset="0"/>
              </a:defRPr>
            </a:lvl7pPr>
            <a:lvl8pPr marL="3429000" indent="-228600" eaLnBrk="0" fontAlgn="base" hangingPunct="0">
              <a:spcBef>
                <a:spcPct val="20000"/>
              </a:spcBef>
              <a:spcAft>
                <a:spcPct val="20000"/>
              </a:spcAft>
              <a:buClr>
                <a:schemeClr val="tx2"/>
              </a:buClr>
              <a:defRPr sz="2200">
                <a:solidFill>
                  <a:schemeClr val="tx1"/>
                </a:solidFill>
                <a:latin typeface="Arial" charset="0"/>
                <a:cs typeface="Arial" charset="0"/>
              </a:defRPr>
            </a:lvl8pPr>
            <a:lvl9pPr marL="3886200" indent="-228600" eaLnBrk="0" fontAlgn="base" hangingPunct="0">
              <a:spcBef>
                <a:spcPct val="20000"/>
              </a:spcBef>
              <a:spcAft>
                <a:spcPct val="20000"/>
              </a:spcAft>
              <a:buClr>
                <a:schemeClr val="tx2"/>
              </a:buClr>
              <a:defRPr sz="2200">
                <a:solidFill>
                  <a:schemeClr val="tx1"/>
                </a:solidFill>
                <a:latin typeface="Arial" charset="0"/>
                <a:cs typeface="Arial" charset="0"/>
              </a:defRPr>
            </a:lvl9pPr>
          </a:lstStyle>
          <a:p>
            <a:pPr algn="r">
              <a:spcBef>
                <a:spcPct val="0"/>
              </a:spcBef>
              <a:spcAft>
                <a:spcPct val="0"/>
              </a:spcAft>
              <a:buClrTx/>
              <a:buFontTx/>
              <a:buNone/>
            </a:pPr>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22074466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GAMESHOW" val="False"/>
  <p:tag name="PPTVERSION" val="XP"/>
</p:tagLst>
</file>

<file path=ppt/theme/theme1.xml><?xml version="1.0" encoding="utf-8"?>
<a:theme xmlns:a="http://schemas.openxmlformats.org/drawingml/2006/main" name="BIF2e_Clicker_Template">
  <a:themeElements>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fontScheme name="Custom 2">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lnDef>
  </a:objectDefaults>
  <a:extraClrSchemeLst>
    <a:extraClrScheme>
      <a:clrScheme name="1_CC4eActiveLectureQuestion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C4eActiveLectureQuestion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C4eActiveLectureQuestion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C4eActiveLectureQuestion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C4eActiveLectureQuestion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C4eActiveLectureQuestions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C4eActiveLectureQuestion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C4eActiveLectureQuestion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C4eActiveLectureQuestion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C4eActiveLectureQuestion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C4eActiveLectureQuestion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C4eActiveLectureQuestions 13">
        <a:dk1>
          <a:srgbClr val="000000"/>
        </a:dk1>
        <a:lt1>
          <a:srgbClr val="FFFFFF"/>
        </a:lt1>
        <a:dk2>
          <a:srgbClr val="005472"/>
        </a:dk2>
        <a:lt2>
          <a:srgbClr val="00000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4">
        <a:dk1>
          <a:srgbClr val="000000"/>
        </a:dk1>
        <a:lt1>
          <a:srgbClr val="FFFFFF"/>
        </a:lt1>
        <a:dk2>
          <a:srgbClr val="333399"/>
        </a:dk2>
        <a:lt2>
          <a:srgbClr val="000000"/>
        </a:lt2>
        <a:accent1>
          <a:srgbClr val="B7DAB8"/>
        </a:accent1>
        <a:accent2>
          <a:srgbClr val="005472"/>
        </a:accent2>
        <a:accent3>
          <a:srgbClr val="FFFFFF"/>
        </a:accent3>
        <a:accent4>
          <a:srgbClr val="000000"/>
        </a:accent4>
        <a:accent5>
          <a:srgbClr val="D8EAD8"/>
        </a:accent5>
        <a:accent6>
          <a:srgbClr val="004B67"/>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IF2e_Clicker_Template" id="{E27C271B-F905-4E53-9637-7F905E2639B8}" vid="{9B04F184-6B16-4A18-A4BB-2C00D305D9A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BIF2e_Clicker_Template</Template>
  <TotalTime>14244</TotalTime>
  <Words>2331</Words>
  <Application>Microsoft Office PowerPoint</Application>
  <PresentationFormat>On-screen Show (4:3)</PresentationFormat>
  <Paragraphs>272</Paragraphs>
  <Slides>35</Slides>
  <Notes>35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ＭＳ Ｐゴシック</vt:lpstr>
      <vt:lpstr>Arial</vt:lpstr>
      <vt:lpstr>Times New Roman</vt:lpstr>
      <vt:lpstr>Wingdings</vt:lpstr>
      <vt:lpstr>BIF2e_Clicker_Template</vt:lpstr>
      <vt:lpstr>PowerPoint Presentation</vt:lpstr>
      <vt:lpstr>If the mitochondria and chloroplasts in eukaryotic cells resulted from endosymbiosis, what features might we expect these organelles to contain?</vt:lpstr>
      <vt:lpstr>If the mitochondria and chloroplasts in eukaryotic cells resulted from endosymbiosis, what features might we expect these organelles to contain?</vt:lpstr>
      <vt:lpstr>Which of the following is a correct statement about slime molds? </vt:lpstr>
      <vt:lpstr>Which of the following is a correct statement about slime molds? </vt:lpstr>
      <vt:lpstr>The largest group of eukaryotic organisms is the</vt:lpstr>
      <vt:lpstr>The largest group of eukaryotic organisms is the</vt:lpstr>
      <vt:lpstr>Photosynthetic eukaryotes contain both mitochondria and chloroplasts. Which sequence most likely describes the evolution of this group?</vt:lpstr>
      <vt:lpstr>Photosynthetic eukaryotes contain both mitochondria and chloroplasts. Which sequence most likely describes the evolution of this group?</vt:lpstr>
      <vt:lpstr>Diatoms, a type of phytoplankton, are surrounded by relatively dense silica cases and lack flagella. Consequently, what is their greatest challenge to survival?</vt:lpstr>
      <vt:lpstr>Diatoms, a type of phytoplankton, are surrounded by relatively dense silica cases and lack flagella. Consequently, what is their greatest challenge to survival?</vt:lpstr>
      <vt:lpstr>Which is an incorrect statement about “red tides”? </vt:lpstr>
      <vt:lpstr>Which is an incorrect statement about “red tides”? </vt:lpstr>
      <vt:lpstr>Which of the following most likely arose from endosymbiosis?</vt:lpstr>
      <vt:lpstr>Which of the following most likely arose from endosymbiosis?</vt:lpstr>
      <vt:lpstr>Which of the following evidence supports the endosymbiotic origin of mitochondria and plastids?</vt:lpstr>
      <vt:lpstr>Which of the following evidence supports the endosymbiotic origin of mitochondria and plastids?</vt:lpstr>
      <vt:lpstr>What is the identity of the host cell that ultimately led to the origin of the eukaryotes?</vt:lpstr>
      <vt:lpstr>What is the identity of the host cell that ultimately led to the origin of the eukaryotes?</vt:lpstr>
      <vt:lpstr>A difference between primary and secondary endosymbiosis is that</vt:lpstr>
      <vt:lpstr>A difference between primary and secondary endosymbiosis is that</vt:lpstr>
      <vt:lpstr>Which of the following was not a step in the origin of multicellular animals?</vt:lpstr>
      <vt:lpstr>Which of the following was not a step in the origin of multicellular animals?</vt:lpstr>
      <vt:lpstr>Which of the following groups of eukaryotes was formerly classified in the kingdom Protista?</vt:lpstr>
      <vt:lpstr>Which of the following groups of eukaryotes was formerly classified in the kingdom Protista?</vt:lpstr>
      <vt:lpstr>Until recently, the protists in which two groups were thought to lack mitochondria?</vt:lpstr>
      <vt:lpstr>Until recently, the protists in which two groups were thought to lack mitochondria?</vt:lpstr>
      <vt:lpstr>The gene study of dihydrofolate reductase (DHFR) and thymidylate synthase (TS) DNA sequences showed that </vt:lpstr>
      <vt:lpstr>The gene study of dihydrofolate reductase (DHFR) and thymidylate synthase (TS) DNA sequences showed that </vt:lpstr>
      <vt:lpstr>Which of the following are examples of mutualistic associations between protists and other species?</vt:lpstr>
      <vt:lpstr>Which of the following are examples of mutualistic associations between protists and other species?</vt:lpstr>
      <vt:lpstr>In the majority of the ten ocean regions studied, the relationship between change in sea surface temperatures (SST) and concentration of chlorophyll is correctly described by which of these statements?</vt:lpstr>
      <vt:lpstr>In the majority of the ten ocean regions studied, the relationship between change in sea surface temperatures (SST) and concentration of chlorophyll is correctly described by which of these statements?</vt:lpstr>
      <vt:lpstr>Drugs that target merozoite apicoplasts may work to counteract drug resistance in the parasite that causes which of the following diseases?</vt:lpstr>
      <vt:lpstr>Drugs that target merozoite apicoplasts may work to counteract drug resistance in the parasite that causes which of the following diseases?</vt:lpstr>
    </vt:vector>
  </TitlesOfParts>
  <Manager/>
  <Company>Pearson</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Christopher Delgado</dc:creator>
  <cp:keywords/>
  <dc:description/>
  <cp:lastModifiedBy>Jennifer Hastings</cp:lastModifiedBy>
  <cp:revision>878</cp:revision>
  <cp:lastPrinted>2005-03-24T12:52:04Z</cp:lastPrinted>
  <dcterms:created xsi:type="dcterms:W3CDTF">2010-10-31T21:38:30Z</dcterms:created>
  <dcterms:modified xsi:type="dcterms:W3CDTF">2015-10-30T15:22:49Z</dcterms:modified>
  <cp:category/>
</cp:coreProperties>
</file>