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35"/>
  </p:notesMasterIdLst>
  <p:handoutMasterIdLst>
    <p:handoutMasterId r:id="rId36"/>
  </p:handoutMasterIdLst>
  <p:sldIdLst>
    <p:sldId id="359" r:id="rId2"/>
    <p:sldId id="360" r:id="rId3"/>
    <p:sldId id="391" r:id="rId4"/>
    <p:sldId id="362" r:id="rId5"/>
    <p:sldId id="392" r:id="rId6"/>
    <p:sldId id="364" r:id="rId7"/>
    <p:sldId id="393" r:id="rId8"/>
    <p:sldId id="366" r:id="rId9"/>
    <p:sldId id="394" r:id="rId10"/>
    <p:sldId id="368" r:id="rId11"/>
    <p:sldId id="395" r:id="rId12"/>
    <p:sldId id="370" r:id="rId13"/>
    <p:sldId id="396" r:id="rId14"/>
    <p:sldId id="372" r:id="rId15"/>
    <p:sldId id="397" r:id="rId16"/>
    <p:sldId id="374" r:id="rId17"/>
    <p:sldId id="398" r:id="rId18"/>
    <p:sldId id="376" r:id="rId19"/>
    <p:sldId id="399" r:id="rId20"/>
    <p:sldId id="378" r:id="rId21"/>
    <p:sldId id="400" r:id="rId22"/>
    <p:sldId id="380" r:id="rId23"/>
    <p:sldId id="401" r:id="rId24"/>
    <p:sldId id="382" r:id="rId25"/>
    <p:sldId id="402" r:id="rId26"/>
    <p:sldId id="384" r:id="rId27"/>
    <p:sldId id="403" r:id="rId28"/>
    <p:sldId id="386" r:id="rId29"/>
    <p:sldId id="404" r:id="rId30"/>
    <p:sldId id="388" r:id="rId31"/>
    <p:sldId id="405" r:id="rId32"/>
    <p:sldId id="390" r:id="rId33"/>
    <p:sldId id="406" r:id="rId34"/>
  </p:sldIdLst>
  <p:sldSz cx="9144000" cy="6858000" type="screen4x3"/>
  <p:notesSz cx="6858000" cy="9144000"/>
  <p:custDataLst>
    <p:tags r:id="rId37"/>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guide id="6" orient="horz" pos="879">
          <p15:clr>
            <a:srgbClr val="A4A3A4"/>
          </p15:clr>
        </p15:guide>
        <p15:guide id="7" pos="172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5" autoAdjust="0"/>
    <p:restoredTop sz="86187" autoAdjust="0"/>
  </p:normalViewPr>
  <p:slideViewPr>
    <p:cSldViewPr snapToGrid="0">
      <p:cViewPr varScale="1">
        <p:scale>
          <a:sx n="91" d="100"/>
          <a:sy n="91" d="100"/>
        </p:scale>
        <p:origin x="246" y="90"/>
      </p:cViewPr>
      <p:guideLst>
        <p:guide orient="horz" pos="2160"/>
        <p:guide pos="2880"/>
        <p:guide orient="horz" pos="879"/>
        <p:guide pos="17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322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2395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5011FB3-4783-4F36-AD76-C4CFEDAAF36A}" type="slidenum">
              <a:rPr lang="en-US" altLang="en-US">
                <a:cs typeface="Arial" charset="0"/>
              </a:rPr>
              <a:pPr algn="r" eaLnBrk="0" hangingPunct="0"/>
              <a:t>10</a:t>
            </a:fld>
            <a:endParaRPr lang="en-US"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A.</a:t>
            </a:r>
          </a:p>
        </p:txBody>
      </p:sp>
    </p:spTree>
    <p:extLst>
      <p:ext uri="{BB962C8B-B14F-4D97-AF65-F5344CB8AC3E}">
        <p14:creationId xmlns:p14="http://schemas.microsoft.com/office/powerpoint/2010/main" val="391573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5011FB3-4783-4F36-AD76-C4CFEDAAF36A}" type="slidenum">
              <a:rPr lang="en-US" altLang="en-US">
                <a:cs typeface="Arial" charset="0"/>
              </a:rPr>
              <a:pPr algn="r" eaLnBrk="0" hangingPunct="0"/>
              <a:t>11</a:t>
            </a:fld>
            <a:endParaRPr lang="en-US" altLang="en-US">
              <a:cs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745650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4FE36584-5DAE-44BD-A17F-26F93789DD69}" type="slidenum">
              <a:rPr lang="en-US" altLang="en-US">
                <a:cs typeface="Arial" charset="0"/>
              </a:rPr>
              <a:pPr algn="r" eaLnBrk="0" hangingPunct="0"/>
              <a:t>12</a:t>
            </a:fld>
            <a:endParaRPr lang="en-US" altLang="en-US">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 The name should be written in italics with the genus capitalized and the species lowercase.</a:t>
            </a:r>
          </a:p>
        </p:txBody>
      </p:sp>
    </p:spTree>
    <p:extLst>
      <p:ext uri="{BB962C8B-B14F-4D97-AF65-F5344CB8AC3E}">
        <p14:creationId xmlns:p14="http://schemas.microsoft.com/office/powerpoint/2010/main" val="2608205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4FE36584-5DAE-44BD-A17F-26F93789DD69}" type="slidenum">
              <a:rPr lang="en-US" altLang="en-US">
                <a:cs typeface="Arial" charset="0"/>
              </a:rPr>
              <a:pPr algn="r" eaLnBrk="0" hangingPunct="0"/>
              <a:t>13</a:t>
            </a:fld>
            <a:endParaRPr lang="en-US" altLang="en-US">
              <a:cs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95063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8FFAEA0D-3849-4515-A66D-831EA1B33CD8}" type="slidenum">
              <a:rPr lang="en-US" altLang="en-US">
                <a:cs typeface="Arial" charset="0"/>
              </a:rPr>
              <a:pPr algn="r" eaLnBrk="0" hangingPunct="0"/>
              <a:t>14</a:t>
            </a:fld>
            <a:endParaRPr lang="en-US" altLang="en-US">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C. A monophyletic group is an ancestor and all of its descendants, and a polyphyletic group is a group that has multiple ancestors.</a:t>
            </a:r>
          </a:p>
        </p:txBody>
      </p:sp>
    </p:spTree>
    <p:extLst>
      <p:ext uri="{BB962C8B-B14F-4D97-AF65-F5344CB8AC3E}">
        <p14:creationId xmlns:p14="http://schemas.microsoft.com/office/powerpoint/2010/main" val="621974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8FFAEA0D-3849-4515-A66D-831EA1B33CD8}" type="slidenum">
              <a:rPr lang="en-US" altLang="en-US">
                <a:cs typeface="Arial" charset="0"/>
              </a:rPr>
              <a:pPr algn="r" eaLnBrk="0" hangingPunct="0"/>
              <a:t>15</a:t>
            </a:fld>
            <a:endParaRPr lang="en-US" altLang="en-US">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023972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72C2B83F-D2AE-4688-A83F-E57D70053B5D}" type="slidenum">
              <a:rPr lang="en-US" altLang="en-US">
                <a:cs typeface="Arial" charset="0"/>
              </a:rPr>
              <a:pPr algn="r" eaLnBrk="0" hangingPunct="0"/>
              <a:t>16</a:t>
            </a:fld>
            <a:endParaRPr lang="en-US" altLang="en-US">
              <a:cs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A. Hair is something that only mammals share, and it is not found in their ancestors. If it were, then we would call it a shared ancestral character.</a:t>
            </a:r>
          </a:p>
        </p:txBody>
      </p:sp>
    </p:spTree>
    <p:extLst>
      <p:ext uri="{BB962C8B-B14F-4D97-AF65-F5344CB8AC3E}">
        <p14:creationId xmlns:p14="http://schemas.microsoft.com/office/powerpoint/2010/main" val="700511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72C2B83F-D2AE-4688-A83F-E57D70053B5D}" type="slidenum">
              <a:rPr lang="en-US" altLang="en-US">
                <a:cs typeface="Arial" charset="0"/>
              </a:rPr>
              <a:pPr algn="r" eaLnBrk="0" hangingPunct="0"/>
              <a:t>17</a:t>
            </a:fld>
            <a:endParaRPr lang="en-US" altLang="en-US">
              <a:cs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81131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4FA6391-C7DD-4D25-95D8-2F069514E96D}" type="slidenum">
              <a:rPr lang="en-US" altLang="en-US">
                <a:cs typeface="Arial" charset="0"/>
              </a:rPr>
              <a:pPr algn="r" eaLnBrk="0" hangingPunct="0"/>
              <a:t>18</a:t>
            </a:fld>
            <a:endParaRPr lang="en-US" altLang="en-US">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Answer: D. Monera, because scientists decided that Archaea and Bacteria were too different from one another to be included in the same kingdom.</a:t>
            </a:r>
          </a:p>
        </p:txBody>
      </p:sp>
    </p:spTree>
    <p:extLst>
      <p:ext uri="{BB962C8B-B14F-4D97-AF65-F5344CB8AC3E}">
        <p14:creationId xmlns:p14="http://schemas.microsoft.com/office/powerpoint/2010/main" val="430308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24FA6391-C7DD-4D25-95D8-2F069514E96D}" type="slidenum">
              <a:rPr lang="en-US" altLang="en-US">
                <a:cs typeface="Arial" charset="0"/>
              </a:rPr>
              <a:pPr algn="r" eaLnBrk="0" hangingPunct="0"/>
              <a:t>19</a:t>
            </a:fld>
            <a:endParaRPr lang="en-US" altLang="en-US">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61069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AB10CECF-2E3E-40C6-8F55-59867351E4D8}" type="slidenum">
              <a:rPr lang="en-US" altLang="en-US">
                <a:cs typeface="Arial" charset="0"/>
              </a:rPr>
              <a:pPr/>
              <a:t>2</a:t>
            </a:fld>
            <a:endParaRPr lang="en-US" altLang="en-US">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B. This question focuses on Concept 20.1 (specifically, “</a:t>
            </a:r>
            <a:r>
              <a:rPr lang="en-US" altLang="ja-JP" dirty="0" smtClean="0">
                <a:latin typeface="Times New Roman" pitchFamily="18" charset="0"/>
                <a:ea typeface="ＭＳ Ｐゴシック" pitchFamily="34" charset="-128"/>
              </a:rPr>
              <a:t>Hierarchical Classification”).</a:t>
            </a:r>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823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D.</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5C03B789-0AE8-4F5F-B98E-5907D19C588F}" type="slidenum">
              <a:rPr lang="en-US" altLang="en-US">
                <a:cs typeface="Arial" charset="0"/>
              </a:rPr>
              <a:pPr/>
              <a:t>20</a:t>
            </a:fld>
            <a:endParaRPr lang="en-US" altLang="en-US">
              <a:cs typeface="Arial" charset="0"/>
            </a:endParaRPr>
          </a:p>
        </p:txBody>
      </p:sp>
    </p:spTree>
    <p:extLst>
      <p:ext uri="{BB962C8B-B14F-4D97-AF65-F5344CB8AC3E}">
        <p14:creationId xmlns:p14="http://schemas.microsoft.com/office/powerpoint/2010/main" val="1623967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5C03B789-0AE8-4F5F-B98E-5907D19C588F}" type="slidenum">
              <a:rPr lang="en-US" altLang="en-US">
                <a:cs typeface="Arial" charset="0"/>
              </a:rPr>
              <a:pPr/>
              <a:t>21</a:t>
            </a:fld>
            <a:endParaRPr lang="en-US" altLang="en-US">
              <a:cs typeface="Arial" charset="0"/>
            </a:endParaRPr>
          </a:p>
        </p:txBody>
      </p:sp>
    </p:spTree>
    <p:extLst>
      <p:ext uri="{BB962C8B-B14F-4D97-AF65-F5344CB8AC3E}">
        <p14:creationId xmlns:p14="http://schemas.microsoft.com/office/powerpoint/2010/main" val="924875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8F8D714D-C36C-4FBA-964D-9DAAC075356A}" type="slidenum">
              <a:rPr lang="en-US" altLang="en-US">
                <a:cs typeface="Arial" charset="0"/>
              </a:rPr>
              <a:pPr/>
              <a:t>22</a:t>
            </a:fld>
            <a:endParaRPr lang="en-US" altLang="en-US">
              <a:cs typeface="Arial" charset="0"/>
            </a:endParaRPr>
          </a:p>
        </p:txBody>
      </p:sp>
    </p:spTree>
    <p:extLst>
      <p:ext uri="{BB962C8B-B14F-4D97-AF65-F5344CB8AC3E}">
        <p14:creationId xmlns:p14="http://schemas.microsoft.com/office/powerpoint/2010/main" val="747525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8F8D714D-C36C-4FBA-964D-9DAAC075356A}" type="slidenum">
              <a:rPr lang="en-US" altLang="en-US">
                <a:cs typeface="Arial" charset="0"/>
              </a:rPr>
              <a:pPr/>
              <a:t>23</a:t>
            </a:fld>
            <a:endParaRPr lang="en-US" altLang="en-US">
              <a:cs typeface="Arial" charset="0"/>
            </a:endParaRPr>
          </a:p>
        </p:txBody>
      </p:sp>
    </p:spTree>
    <p:extLst>
      <p:ext uri="{BB962C8B-B14F-4D97-AF65-F5344CB8AC3E}">
        <p14:creationId xmlns:p14="http://schemas.microsoft.com/office/powerpoint/2010/main" val="2231085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 Only C </a:t>
            </a:r>
            <a:r>
              <a:rPr lang="en-US" altLang="en-US" smtClean="0">
                <a:latin typeface="Times New Roman" pitchFamily="18" charset="0"/>
                <a:ea typeface="ＭＳ Ｐゴシック" pitchFamily="34" charset="-128"/>
              </a:rPr>
              <a:t>is monophyletic.</a:t>
            </a:r>
            <a:endParaRPr lang="en-US" altLang="en-US" dirty="0" smtClean="0">
              <a:latin typeface="Times New Roman" pitchFamily="18" charset="0"/>
              <a:ea typeface="ＭＳ Ｐゴシック"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7F3942B9-4750-42E5-8FD1-86BA0D4DB49A}" type="slidenum">
              <a:rPr lang="en-US" altLang="en-US">
                <a:cs typeface="Arial" charset="0"/>
              </a:rPr>
              <a:pPr/>
              <a:t>24</a:t>
            </a:fld>
            <a:endParaRPr lang="en-US" altLang="en-US">
              <a:cs typeface="Arial" charset="0"/>
            </a:endParaRPr>
          </a:p>
        </p:txBody>
      </p:sp>
    </p:spTree>
    <p:extLst>
      <p:ext uri="{BB962C8B-B14F-4D97-AF65-F5344CB8AC3E}">
        <p14:creationId xmlns:p14="http://schemas.microsoft.com/office/powerpoint/2010/main" val="3126031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7F3942B9-4750-42E5-8FD1-86BA0D4DB49A}" type="slidenum">
              <a:rPr lang="en-US" altLang="en-US">
                <a:cs typeface="Arial" charset="0"/>
              </a:rPr>
              <a:pPr/>
              <a:t>25</a:t>
            </a:fld>
            <a:endParaRPr lang="en-US" altLang="en-US">
              <a:cs typeface="Arial" charset="0"/>
            </a:endParaRPr>
          </a:p>
        </p:txBody>
      </p:sp>
    </p:spTree>
    <p:extLst>
      <p:ext uri="{BB962C8B-B14F-4D97-AF65-F5344CB8AC3E}">
        <p14:creationId xmlns:p14="http://schemas.microsoft.com/office/powerpoint/2010/main" val="7695963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358A1C3E-CD38-48EE-8EA1-07B48E56BA5F}" type="slidenum">
              <a:rPr lang="en-US" altLang="en-US">
                <a:cs typeface="Arial" charset="0"/>
              </a:rPr>
              <a:pPr/>
              <a:t>26</a:t>
            </a:fld>
            <a:endParaRPr lang="en-US" altLang="en-US">
              <a:cs typeface="Arial" charset="0"/>
            </a:endParaRPr>
          </a:p>
        </p:txBody>
      </p:sp>
    </p:spTree>
    <p:extLst>
      <p:ext uri="{BB962C8B-B14F-4D97-AF65-F5344CB8AC3E}">
        <p14:creationId xmlns:p14="http://schemas.microsoft.com/office/powerpoint/2010/main" val="5899816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358A1C3E-CD38-48EE-8EA1-07B48E56BA5F}" type="slidenum">
              <a:rPr lang="en-US" altLang="en-US">
                <a:cs typeface="Arial" charset="0"/>
              </a:rPr>
              <a:pPr/>
              <a:t>27</a:t>
            </a:fld>
            <a:endParaRPr lang="en-US" altLang="en-US">
              <a:cs typeface="Arial" charset="0"/>
            </a:endParaRPr>
          </a:p>
        </p:txBody>
      </p:sp>
    </p:spTree>
    <p:extLst>
      <p:ext uri="{BB962C8B-B14F-4D97-AF65-F5344CB8AC3E}">
        <p14:creationId xmlns:p14="http://schemas.microsoft.com/office/powerpoint/2010/main" val="10997042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B. </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207A55F8-6074-4028-8710-6BE4D04F72B7}" type="slidenum">
              <a:rPr lang="en-US" altLang="en-US">
                <a:cs typeface="Arial" charset="0"/>
              </a:rPr>
              <a:pPr/>
              <a:t>28</a:t>
            </a:fld>
            <a:endParaRPr lang="en-US" altLang="en-US">
              <a:cs typeface="Arial" charset="0"/>
            </a:endParaRPr>
          </a:p>
        </p:txBody>
      </p:sp>
    </p:spTree>
    <p:extLst>
      <p:ext uri="{BB962C8B-B14F-4D97-AF65-F5344CB8AC3E}">
        <p14:creationId xmlns:p14="http://schemas.microsoft.com/office/powerpoint/2010/main" val="2416621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207A55F8-6074-4028-8710-6BE4D04F72B7}" type="slidenum">
              <a:rPr lang="en-US" altLang="en-US">
                <a:cs typeface="Arial" charset="0"/>
              </a:rPr>
              <a:pPr/>
              <a:t>29</a:t>
            </a:fld>
            <a:endParaRPr lang="en-US" altLang="en-US">
              <a:cs typeface="Arial" charset="0"/>
            </a:endParaRPr>
          </a:p>
        </p:txBody>
      </p:sp>
    </p:spTree>
    <p:extLst>
      <p:ext uri="{BB962C8B-B14F-4D97-AF65-F5344CB8AC3E}">
        <p14:creationId xmlns:p14="http://schemas.microsoft.com/office/powerpoint/2010/main" val="1873687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AB10CECF-2E3E-40C6-8F55-59867351E4D8}" type="slidenum">
              <a:rPr lang="en-US" altLang="en-US">
                <a:cs typeface="Arial" charset="0"/>
              </a:rPr>
              <a:pPr/>
              <a:t>3</a:t>
            </a:fld>
            <a:endParaRPr lang="en-US" altLang="en-US">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832793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B.</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4ECE33ED-4947-43DB-B1A7-A4C78B731416}" type="slidenum">
              <a:rPr lang="en-US" altLang="en-US">
                <a:cs typeface="Arial" charset="0"/>
              </a:rPr>
              <a:pPr/>
              <a:t>30</a:t>
            </a:fld>
            <a:endParaRPr lang="en-US" altLang="en-US">
              <a:cs typeface="Arial" charset="0"/>
            </a:endParaRPr>
          </a:p>
        </p:txBody>
      </p:sp>
    </p:spTree>
    <p:extLst>
      <p:ext uri="{BB962C8B-B14F-4D97-AF65-F5344CB8AC3E}">
        <p14:creationId xmlns:p14="http://schemas.microsoft.com/office/powerpoint/2010/main" val="4173962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4ECE33ED-4947-43DB-B1A7-A4C78B731416}" type="slidenum">
              <a:rPr lang="en-US" altLang="en-US">
                <a:cs typeface="Arial" charset="0"/>
              </a:rPr>
              <a:pPr/>
              <a:t>31</a:t>
            </a:fld>
            <a:endParaRPr lang="en-US" altLang="en-US">
              <a:cs typeface="Arial" charset="0"/>
            </a:endParaRPr>
          </a:p>
        </p:txBody>
      </p:sp>
    </p:spTree>
    <p:extLst>
      <p:ext uri="{BB962C8B-B14F-4D97-AF65-F5344CB8AC3E}">
        <p14:creationId xmlns:p14="http://schemas.microsoft.com/office/powerpoint/2010/main" val="1732050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C. A, B, and D provide no evidence of horizontal gene transfer—the groups listed are monophyletic and the shared genes likely come from common descent. C is a paraphyletic group, suggesting that genes may have transferred between the groups.</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521973CC-B759-438B-B037-D62BA2EFBB2C}" type="slidenum">
              <a:rPr lang="en-US" altLang="en-US">
                <a:cs typeface="Arial" charset="0"/>
              </a:rPr>
              <a:pPr/>
              <a:t>32</a:t>
            </a:fld>
            <a:endParaRPr lang="en-US" altLang="en-US">
              <a:cs typeface="Arial" charset="0"/>
            </a:endParaRPr>
          </a:p>
        </p:txBody>
      </p:sp>
    </p:spTree>
    <p:extLst>
      <p:ext uri="{BB962C8B-B14F-4D97-AF65-F5344CB8AC3E}">
        <p14:creationId xmlns:p14="http://schemas.microsoft.com/office/powerpoint/2010/main" val="5076385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fld id="{521973CC-B759-438B-B037-D62BA2EFBB2C}" type="slidenum">
              <a:rPr lang="en-US" altLang="en-US">
                <a:cs typeface="Arial" charset="0"/>
              </a:rPr>
              <a:pPr/>
              <a:t>33</a:t>
            </a:fld>
            <a:endParaRPr lang="en-US" altLang="en-US">
              <a:cs typeface="Arial" charset="0"/>
            </a:endParaRPr>
          </a:p>
        </p:txBody>
      </p:sp>
    </p:spTree>
    <p:extLst>
      <p:ext uri="{BB962C8B-B14F-4D97-AF65-F5344CB8AC3E}">
        <p14:creationId xmlns:p14="http://schemas.microsoft.com/office/powerpoint/2010/main" val="171833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F877AC39-90E1-4E02-AE32-D4031D4E4DCE}" type="slidenum">
              <a:rPr lang="en-US" altLang="en-US">
                <a:cs typeface="Arial" charset="0"/>
              </a:rPr>
              <a:pPr algn="r" eaLnBrk="0" hangingPunct="0"/>
              <a:t>4</a:t>
            </a:fld>
            <a:endParaRPr lang="en-US" altLang="en-US">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A.</a:t>
            </a:r>
          </a:p>
        </p:txBody>
      </p:sp>
    </p:spTree>
    <p:extLst>
      <p:ext uri="{BB962C8B-B14F-4D97-AF65-F5344CB8AC3E}">
        <p14:creationId xmlns:p14="http://schemas.microsoft.com/office/powerpoint/2010/main" val="2839233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F877AC39-90E1-4E02-AE32-D4031D4E4DCE}" type="slidenum">
              <a:rPr lang="en-US" altLang="en-US">
                <a:cs typeface="Arial" charset="0"/>
              </a:rPr>
              <a:pPr algn="r" eaLnBrk="0" hangingPunct="0"/>
              <a:t>5</a:t>
            </a:fld>
            <a:endParaRPr lang="en-US" altLang="en-US">
              <a:cs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47404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826AF749-7AEA-44E6-B8BE-EB5760D10816}" type="slidenum">
              <a:rPr lang="en-US" altLang="en-US">
                <a:cs typeface="Arial" charset="0"/>
              </a:rPr>
              <a:pPr algn="r" eaLnBrk="0" hangingPunct="0"/>
              <a:t>6</a:t>
            </a:fld>
            <a:endParaRPr lang="en-US" altLang="en-US">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latin typeface="Times New Roman" pitchFamily="18" charset="0"/>
                <a:ea typeface="ＭＳ Ｐゴシック" pitchFamily="34" charset="-128"/>
              </a:rPr>
              <a:t>Answer: E. Neither </a:t>
            </a:r>
            <a:r>
              <a:rPr lang="en-US" sz="1200" kern="1200" dirty="0" smtClean="0">
                <a:solidFill>
                  <a:schemeClr val="tx1"/>
                </a:solidFill>
                <a:latin typeface="Times New Roman" charset="0"/>
                <a:ea typeface="ＭＳ Ｐゴシック" charset="-128"/>
                <a:cs typeface="ＭＳ Ｐゴシック" charset="-128"/>
              </a:rPr>
              <a:t>analogous nor homologous</a:t>
            </a:r>
            <a:r>
              <a:rPr lang="en-US" altLang="en-US" dirty="0" smtClean="0">
                <a:latin typeface="Times New Roman" pitchFamily="18" charset="0"/>
                <a:ea typeface="ＭＳ Ｐゴシック" pitchFamily="34" charset="-128"/>
              </a:rPr>
              <a:t>: A; analogous: B, C, and D; homologous: E. Seal flippers and penguin flippers are both derived from vertebrate forelimbs (the bones are homologous), but the forelimbs evolved to the flipper shape independently (analogous).</a:t>
            </a:r>
          </a:p>
        </p:txBody>
      </p:sp>
    </p:spTree>
    <p:extLst>
      <p:ext uri="{BB962C8B-B14F-4D97-AF65-F5344CB8AC3E}">
        <p14:creationId xmlns:p14="http://schemas.microsoft.com/office/powerpoint/2010/main" val="308478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826AF749-7AEA-44E6-B8BE-EB5760D10816}" type="slidenum">
              <a:rPr lang="en-US" altLang="en-US">
                <a:cs typeface="Arial" charset="0"/>
              </a:rPr>
              <a:pPr algn="r" eaLnBrk="0" hangingPunct="0"/>
              <a:t>7</a:t>
            </a:fld>
            <a:endParaRPr lang="en-US" altLang="en-US">
              <a:cs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33171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E90636B1-2480-44DE-8927-7E774A0BDC31}" type="slidenum">
              <a:rPr lang="en-US" altLang="en-US">
                <a:cs typeface="Arial" charset="0"/>
              </a:rPr>
              <a:pPr algn="r" eaLnBrk="0" hangingPunct="0"/>
              <a:t>8</a:t>
            </a:fld>
            <a:endParaRPr lang="en-US" altLang="en-US">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18" charset="0"/>
                <a:ea typeface="ＭＳ Ｐゴシック" pitchFamily="34" charset="-128"/>
              </a:rPr>
              <a:t>Answer: B. The other choices are descended from terrestrial vertebrates.</a:t>
            </a:r>
          </a:p>
        </p:txBody>
      </p:sp>
    </p:spTree>
    <p:extLst>
      <p:ext uri="{BB962C8B-B14F-4D97-AF65-F5344CB8AC3E}">
        <p14:creationId xmlns:p14="http://schemas.microsoft.com/office/powerpoint/2010/main" val="2828514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eaLnBrk="0" hangingPunct="0"/>
            <a:fld id="{E90636B1-2480-44DE-8927-7E774A0BDC31}" type="slidenum">
              <a:rPr lang="en-US" altLang="en-US">
                <a:cs typeface="Arial" charset="0"/>
              </a:rPr>
              <a:pPr algn="r" eaLnBrk="0" hangingPunct="0"/>
              <a:t>9</a:t>
            </a:fld>
            <a:endParaRPr lang="en-US" altLang="en-US">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61317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152400">
              <a:spcBef>
                <a:spcPct val="45000"/>
              </a:spcBef>
            </a:pPr>
            <a:r>
              <a:rPr lang="en-US" altLang="en-US" smtClean="0">
                <a:latin typeface="Times New Roman" pitchFamily="18" charset="0"/>
                <a:ea typeface="ＭＳ Ｐゴシック" pitchFamily="34" charset="-128"/>
              </a:rPr>
              <a:t>Phylogeny</a:t>
            </a:r>
            <a:endParaRPr lang="en-US" altLang="en-US" dirty="0">
              <a:latin typeface="Times New Roman" pitchFamily="18" charset="0"/>
              <a:ea typeface="ＭＳ Ｐゴシック" pitchFamily="34" charset="-128"/>
            </a:endParaRPr>
          </a:p>
        </p:txBody>
      </p:sp>
      <p:sp>
        <p:nvSpPr>
          <p:cNvPr id="3" name="Text Placeholder 2"/>
          <p:cNvSpPr>
            <a:spLocks noGrp="1"/>
          </p:cNvSpPr>
          <p:nvPr>
            <p:ph type="body" sz="quarter" idx="12"/>
          </p:nvPr>
        </p:nvSpPr>
        <p:spPr/>
        <p:txBody>
          <a:bodyPr/>
          <a:lstStyle/>
          <a:p>
            <a:r>
              <a:rPr lang="en-US" dirty="0" smtClean="0"/>
              <a:t>20</a:t>
            </a:r>
            <a:endParaRPr lang="en-US" dirty="0"/>
          </a:p>
        </p:txBody>
      </p:sp>
    </p:spTree>
    <p:extLst>
      <p:ext uri="{BB962C8B-B14F-4D97-AF65-F5344CB8AC3E}">
        <p14:creationId xmlns:p14="http://schemas.microsoft.com/office/powerpoint/2010/main" val="39870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Given the DNA sequence data in the table, which phylogenetic tree is the most parsimonious?</a:t>
            </a:r>
          </a:p>
        </p:txBody>
      </p:sp>
      <p:sp>
        <p:nvSpPr>
          <p:cNvPr id="12291" name="Rectangle 3"/>
          <p:cNvSpPr>
            <a:spLocks noGrp="1" noChangeArrowheads="1"/>
          </p:cNvSpPr>
          <p:nvPr>
            <p:ph idx="1"/>
          </p:nvPr>
        </p:nvSpPr>
        <p:spPr/>
        <p:txBody>
          <a:bodyPr/>
          <a:lstStyle/>
          <a:p>
            <a:r>
              <a:rPr lang="en-US" altLang="en-US" smtClean="0"/>
              <a:t> </a:t>
            </a:r>
          </a:p>
          <a:p>
            <a:endParaRPr lang="en-US" altLang="en-US" smtClean="0"/>
          </a:p>
          <a:p>
            <a:endParaRPr lang="en-US" altLang="en-US" smtClean="0"/>
          </a:p>
          <a:p>
            <a:r>
              <a:rPr lang="en-US" altLang="en-US" smtClean="0"/>
              <a:t> </a:t>
            </a:r>
          </a:p>
          <a:p>
            <a:endParaRPr lang="en-US" altLang="en-US" smtClean="0"/>
          </a:p>
          <a:p>
            <a:endParaRPr lang="en-US" altLang="en-US" smtClean="0"/>
          </a:p>
          <a:p>
            <a:r>
              <a:rPr lang="en-US" altLang="en-US" smtClean="0"/>
              <a:t> </a:t>
            </a:r>
          </a:p>
          <a:p>
            <a:endParaRPr lang="en-US" altLang="en-US"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pic>
        <p:nvPicPr>
          <p:cNvPr id="12292" name="Picture 5" descr="Focus_Clickers_c20_fig_slide_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421" y="1324259"/>
            <a:ext cx="16922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Focus_Clickers_c20_fig_slide_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97" y="2576753"/>
            <a:ext cx="19970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Focus_Clickers_c20_fig_slide_6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686" y="4046909"/>
            <a:ext cx="19812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8" descr="Focus_Clickers_c20_fig_slide_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1385888"/>
            <a:ext cx="45720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467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Given the DNA sequence data in the table, which phylogenetic tree is the most parsimonious?</a:t>
            </a:r>
          </a:p>
        </p:txBody>
      </p:sp>
      <p:sp>
        <p:nvSpPr>
          <p:cNvPr id="12291" name="Rectangle 3"/>
          <p:cNvSpPr>
            <a:spLocks noGrp="1" noChangeArrowheads="1"/>
          </p:cNvSpPr>
          <p:nvPr>
            <p:ph idx="1"/>
          </p:nvPr>
        </p:nvSpPr>
        <p:spPr/>
        <p:txBody>
          <a:bodyPr/>
          <a:lstStyle/>
          <a:p>
            <a:r>
              <a:rPr lang="en-US" altLang="en-US" b="1" dirty="0" smtClean="0"/>
              <a:t> </a:t>
            </a:r>
          </a:p>
          <a:p>
            <a:endParaRPr lang="en-US" altLang="en-US" dirty="0" smtClean="0"/>
          </a:p>
          <a:p>
            <a:endParaRPr lang="en-US" altLang="en-US" dirty="0" smtClean="0"/>
          </a:p>
          <a:p>
            <a:r>
              <a:rPr lang="en-US" altLang="en-US" dirty="0" smtClean="0"/>
              <a:t> </a:t>
            </a:r>
          </a:p>
          <a:p>
            <a:endParaRPr lang="en-US" altLang="en-US" dirty="0" smtClean="0"/>
          </a:p>
          <a:p>
            <a:endParaRPr lang="en-US" altLang="en-US" dirty="0" smtClean="0"/>
          </a:p>
          <a:p>
            <a:r>
              <a:rPr lang="en-US" altLang="en-US" dirty="0" smtClean="0"/>
              <a:t> </a:t>
            </a:r>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pic>
        <p:nvPicPr>
          <p:cNvPr id="12292" name="Picture 5" descr="Focus_Clickers_c20_fig_slide_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421" y="1324259"/>
            <a:ext cx="16922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6" descr="Focus_Clickers_c20_fig_slide_6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97" y="2576753"/>
            <a:ext cx="19970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Focus_Clickers_c20_fig_slide_6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7686" y="4046909"/>
            <a:ext cx="19812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8" descr="Focus_Clickers_c20_fig_slide_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1385888"/>
            <a:ext cx="457200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363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Which of the following is the correct way to write the scientific name for humans?</a:t>
            </a:r>
          </a:p>
        </p:txBody>
      </p:sp>
      <p:sp>
        <p:nvSpPr>
          <p:cNvPr id="14339" name="Rectangle 3"/>
          <p:cNvSpPr>
            <a:spLocks noGrp="1" noChangeArrowheads="1"/>
          </p:cNvSpPr>
          <p:nvPr>
            <p:ph idx="1"/>
          </p:nvPr>
        </p:nvSpPr>
        <p:spPr/>
        <p:txBody>
          <a:bodyPr/>
          <a:lstStyle/>
          <a:p>
            <a:r>
              <a:rPr lang="en-US" altLang="en-US" dirty="0" smtClean="0"/>
              <a:t> Homo sapiens</a:t>
            </a:r>
          </a:p>
          <a:p>
            <a:r>
              <a:rPr lang="en-US" altLang="en-US" dirty="0" smtClean="0"/>
              <a:t> homo sapiens</a:t>
            </a:r>
          </a:p>
          <a:p>
            <a:r>
              <a:rPr lang="en-US" altLang="en-US" dirty="0" smtClean="0"/>
              <a:t> </a:t>
            </a:r>
            <a:r>
              <a:rPr lang="en-US" altLang="en-US" i="1" dirty="0" smtClean="0"/>
              <a:t>Homo sapiens</a:t>
            </a:r>
            <a:endParaRPr lang="en-US" altLang="en-US" dirty="0" smtClean="0"/>
          </a:p>
          <a:p>
            <a:r>
              <a:rPr lang="en-US" altLang="en-US" dirty="0" smtClean="0"/>
              <a:t> </a:t>
            </a:r>
            <a:r>
              <a:rPr lang="en-US" altLang="en-US" i="1" dirty="0" smtClean="0"/>
              <a:t>homo sapiens</a:t>
            </a:r>
            <a:endParaRPr lang="en-US" altLang="en-US" dirty="0" smtClean="0"/>
          </a:p>
          <a:p>
            <a:pPr lvl="2"/>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37179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Which of the following is the correct way to write the scientific name for humans?</a:t>
            </a:r>
          </a:p>
        </p:txBody>
      </p:sp>
      <p:sp>
        <p:nvSpPr>
          <p:cNvPr id="14339" name="Rectangle 3"/>
          <p:cNvSpPr>
            <a:spLocks noGrp="1" noChangeArrowheads="1"/>
          </p:cNvSpPr>
          <p:nvPr>
            <p:ph idx="1"/>
          </p:nvPr>
        </p:nvSpPr>
        <p:spPr/>
        <p:txBody>
          <a:bodyPr/>
          <a:lstStyle/>
          <a:p>
            <a:r>
              <a:rPr lang="en-US" altLang="en-US" dirty="0" smtClean="0"/>
              <a:t> Homo sapiens</a:t>
            </a:r>
          </a:p>
          <a:p>
            <a:r>
              <a:rPr lang="en-US" altLang="en-US" dirty="0" smtClean="0"/>
              <a:t> homo sapiens</a:t>
            </a:r>
          </a:p>
          <a:p>
            <a:r>
              <a:rPr lang="en-US" altLang="en-US" b="1" dirty="0" smtClean="0"/>
              <a:t> </a:t>
            </a:r>
            <a:r>
              <a:rPr lang="en-US" altLang="en-US" b="1" i="1" dirty="0" smtClean="0"/>
              <a:t>Homo sapiens</a:t>
            </a:r>
            <a:endParaRPr lang="en-US" altLang="en-US" b="1" dirty="0" smtClean="0"/>
          </a:p>
          <a:p>
            <a:r>
              <a:rPr lang="en-US" altLang="en-US" dirty="0" smtClean="0"/>
              <a:t> </a:t>
            </a:r>
            <a:r>
              <a:rPr lang="en-US" altLang="en-US" i="1" dirty="0" smtClean="0"/>
              <a:t>homo sapiens</a:t>
            </a:r>
            <a:endParaRPr lang="en-US" altLang="en-US" dirty="0" smtClean="0"/>
          </a:p>
          <a:p>
            <a:pPr lvl="2"/>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176816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When describing a group of animals, you speak about an ancestral species and some, but not all, of its descendants. This is an example of a</a:t>
            </a:r>
          </a:p>
        </p:txBody>
      </p:sp>
      <p:sp>
        <p:nvSpPr>
          <p:cNvPr id="16387" name="Rectangle 3"/>
          <p:cNvSpPr>
            <a:spLocks noGrp="1" noChangeArrowheads="1"/>
          </p:cNvSpPr>
          <p:nvPr>
            <p:ph idx="1"/>
          </p:nvPr>
        </p:nvSpPr>
        <p:spPr/>
        <p:txBody>
          <a:bodyPr/>
          <a:lstStyle/>
          <a:p>
            <a:r>
              <a:rPr lang="en-US" altLang="en-US" dirty="0" smtClean="0"/>
              <a:t>monophyletic group.</a:t>
            </a:r>
          </a:p>
          <a:p>
            <a:r>
              <a:rPr lang="en-US" altLang="en-US" dirty="0" smtClean="0"/>
              <a:t>polyphyletic group.</a:t>
            </a:r>
          </a:p>
          <a:p>
            <a:r>
              <a:rPr lang="en-US" altLang="en-US" dirty="0" smtClean="0"/>
              <a:t>paraphyletic group.</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260838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When describing a group of animals, you speak about an ancestral species and some, but not all, of its descendants. This is an example of a</a:t>
            </a:r>
          </a:p>
        </p:txBody>
      </p:sp>
      <p:sp>
        <p:nvSpPr>
          <p:cNvPr id="16387" name="Rectangle 3"/>
          <p:cNvSpPr>
            <a:spLocks noGrp="1" noChangeArrowheads="1"/>
          </p:cNvSpPr>
          <p:nvPr>
            <p:ph idx="1"/>
          </p:nvPr>
        </p:nvSpPr>
        <p:spPr/>
        <p:txBody>
          <a:bodyPr/>
          <a:lstStyle/>
          <a:p>
            <a:r>
              <a:rPr lang="en-US" altLang="en-US" dirty="0" smtClean="0"/>
              <a:t>monophyletic group.</a:t>
            </a:r>
          </a:p>
          <a:p>
            <a:r>
              <a:rPr lang="en-US" altLang="en-US" dirty="0" smtClean="0"/>
              <a:t>polyphyletic group.</a:t>
            </a:r>
          </a:p>
          <a:p>
            <a:r>
              <a:rPr lang="en-US" altLang="en-US" b="1" dirty="0" smtClean="0"/>
              <a:t>paraphyletic group.</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898470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Hair on mammals when compared to other invertebrates is an example of a</a:t>
            </a:r>
          </a:p>
        </p:txBody>
      </p:sp>
      <p:sp>
        <p:nvSpPr>
          <p:cNvPr id="18435" name="Rectangle 3"/>
          <p:cNvSpPr>
            <a:spLocks noGrp="1" noChangeArrowheads="1"/>
          </p:cNvSpPr>
          <p:nvPr>
            <p:ph idx="1"/>
          </p:nvPr>
        </p:nvSpPr>
        <p:spPr/>
        <p:txBody>
          <a:bodyPr/>
          <a:lstStyle/>
          <a:p>
            <a:r>
              <a:rPr lang="en-US" altLang="en-US" smtClean="0"/>
              <a:t>shared derived character.</a:t>
            </a:r>
          </a:p>
          <a:p>
            <a:r>
              <a:rPr lang="en-US" altLang="en-US" smtClean="0"/>
              <a:t>shared ancestral character.</a:t>
            </a:r>
          </a:p>
          <a:p>
            <a:r>
              <a:rPr lang="en-US" altLang="en-US" smtClean="0"/>
              <a:t>paraphyletic character.</a:t>
            </a:r>
          </a:p>
          <a:p>
            <a:r>
              <a:rPr lang="en-US" altLang="en-US" smtClean="0"/>
              <a:t>polyphyletic character.</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020055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Hair on mammals when compared to other invertebrates is an example of a</a:t>
            </a:r>
          </a:p>
        </p:txBody>
      </p:sp>
      <p:sp>
        <p:nvSpPr>
          <p:cNvPr id="18435" name="Rectangle 3"/>
          <p:cNvSpPr>
            <a:spLocks noGrp="1" noChangeArrowheads="1"/>
          </p:cNvSpPr>
          <p:nvPr>
            <p:ph idx="1"/>
          </p:nvPr>
        </p:nvSpPr>
        <p:spPr/>
        <p:txBody>
          <a:bodyPr/>
          <a:lstStyle/>
          <a:p>
            <a:r>
              <a:rPr lang="en-US" altLang="en-US" b="1" dirty="0" smtClean="0"/>
              <a:t>shared derived character.</a:t>
            </a:r>
          </a:p>
          <a:p>
            <a:r>
              <a:rPr lang="en-US" altLang="en-US" dirty="0" smtClean="0"/>
              <a:t>shared ancestral character.</a:t>
            </a:r>
          </a:p>
          <a:p>
            <a:r>
              <a:rPr lang="en-US" altLang="en-US" dirty="0" smtClean="0"/>
              <a:t>paraphyletic character.</a:t>
            </a:r>
          </a:p>
          <a:p>
            <a:r>
              <a:rPr lang="en-US" altLang="en-US" dirty="0" smtClean="0"/>
              <a:t>polyphyletic character.</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841556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Which of the following kingdoms is now obsolete?</a:t>
            </a:r>
          </a:p>
        </p:txBody>
      </p:sp>
      <p:sp>
        <p:nvSpPr>
          <p:cNvPr id="20483" name="Rectangle 3"/>
          <p:cNvSpPr>
            <a:spLocks noGrp="1" noChangeArrowheads="1"/>
          </p:cNvSpPr>
          <p:nvPr>
            <p:ph idx="1"/>
          </p:nvPr>
        </p:nvSpPr>
        <p:spPr/>
        <p:txBody>
          <a:bodyPr/>
          <a:lstStyle/>
          <a:p>
            <a:r>
              <a:rPr lang="en-US" altLang="en-US" smtClean="0"/>
              <a:t>Plantae</a:t>
            </a:r>
          </a:p>
          <a:p>
            <a:r>
              <a:rPr lang="en-US" altLang="en-US" smtClean="0"/>
              <a:t>Fungi</a:t>
            </a:r>
          </a:p>
          <a:p>
            <a:r>
              <a:rPr lang="en-US" altLang="en-US" smtClean="0"/>
              <a:t>Protista</a:t>
            </a:r>
          </a:p>
          <a:p>
            <a:r>
              <a:rPr lang="en-US" altLang="en-US" smtClean="0"/>
              <a:t>Monera</a:t>
            </a:r>
          </a:p>
          <a:p>
            <a:pPr lvl="3"/>
            <a:endParaRPr lang="en-US" altLang="en-US"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42670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Which of the following kingdoms is now obsolete?</a:t>
            </a:r>
          </a:p>
        </p:txBody>
      </p:sp>
      <p:sp>
        <p:nvSpPr>
          <p:cNvPr id="20483" name="Rectangle 3"/>
          <p:cNvSpPr>
            <a:spLocks noGrp="1" noChangeArrowheads="1"/>
          </p:cNvSpPr>
          <p:nvPr>
            <p:ph idx="1"/>
          </p:nvPr>
        </p:nvSpPr>
        <p:spPr/>
        <p:txBody>
          <a:bodyPr/>
          <a:lstStyle/>
          <a:p>
            <a:r>
              <a:rPr lang="en-US" altLang="en-US" dirty="0" smtClean="0"/>
              <a:t>Plantae</a:t>
            </a:r>
          </a:p>
          <a:p>
            <a:r>
              <a:rPr lang="en-US" altLang="en-US" dirty="0" smtClean="0"/>
              <a:t>Fungi</a:t>
            </a:r>
          </a:p>
          <a:p>
            <a:r>
              <a:rPr lang="en-US" altLang="en-US" dirty="0" smtClean="0"/>
              <a:t>Protista</a:t>
            </a:r>
          </a:p>
          <a:p>
            <a:r>
              <a:rPr lang="en-US" altLang="en-US" b="1" dirty="0" err="1" smtClean="0"/>
              <a:t>Monera</a:t>
            </a:r>
            <a:endParaRPr lang="en-US" altLang="en-US" b="1" dirty="0" smtClean="0"/>
          </a:p>
          <a:p>
            <a:pPr lvl="3"/>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86220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Which of the following taxonomic categories includes the fewest number of species?</a:t>
            </a:r>
          </a:p>
        </p:txBody>
      </p:sp>
      <p:sp>
        <p:nvSpPr>
          <p:cNvPr id="4099" name="Rectangle 3"/>
          <p:cNvSpPr>
            <a:spLocks noGrp="1" noChangeArrowheads="1"/>
          </p:cNvSpPr>
          <p:nvPr>
            <p:ph idx="1"/>
          </p:nvPr>
        </p:nvSpPr>
        <p:spPr/>
        <p:txBody>
          <a:bodyPr/>
          <a:lstStyle/>
          <a:p>
            <a:r>
              <a:rPr lang="en-US" altLang="en-US" dirty="0" err="1" smtClean="0"/>
              <a:t>Animalia</a:t>
            </a:r>
            <a:endParaRPr lang="en-US" altLang="en-US" dirty="0" smtClean="0"/>
          </a:p>
          <a:p>
            <a:r>
              <a:rPr lang="en-US" altLang="en-US" dirty="0" err="1" smtClean="0"/>
              <a:t>Panthera</a:t>
            </a:r>
            <a:endParaRPr lang="en-US" altLang="en-US" dirty="0" smtClean="0"/>
          </a:p>
          <a:p>
            <a:r>
              <a:rPr lang="en-US" altLang="en-US" dirty="0" err="1" smtClean="0"/>
              <a:t>Felidae</a:t>
            </a:r>
            <a:endParaRPr lang="en-US" altLang="en-US" dirty="0" smtClean="0"/>
          </a:p>
          <a:p>
            <a:r>
              <a:rPr lang="en-US" altLang="en-US" dirty="0" err="1" smtClean="0"/>
              <a:t>Carnivora</a:t>
            </a:r>
            <a:endParaRPr lang="en-US" altLang="en-US" dirty="0" smtClean="0"/>
          </a:p>
          <a:p>
            <a:r>
              <a:rPr lang="en-US" altLang="en-US" dirty="0" smtClean="0"/>
              <a:t>Mammalia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49183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Biological classification is an inclusive hierarchical system (e.g., species, genus, family, class). Which of the following is also an inclusive hierarchical system?</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music: classical, jazz, rock, hip-hop</a:t>
            </a:r>
          </a:p>
          <a:p>
            <a:r>
              <a:rPr lang="en-US" altLang="en-US" dirty="0" smtClean="0"/>
              <a:t>class: first year, sophomore, junior, senior</a:t>
            </a:r>
          </a:p>
          <a:p>
            <a:r>
              <a:rPr lang="en-US" altLang="en-US" dirty="0" smtClean="0"/>
              <a:t>military rank: private, corporal, major, colonel, etc.</a:t>
            </a:r>
          </a:p>
          <a:p>
            <a:r>
              <a:rPr lang="en-US" altLang="en-US" dirty="0" smtClean="0"/>
              <a:t>address: street, city, state, nation, etc.</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739734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Biological classification is an inclusive hierarchical system (e.g., species, genus, family, class). Which of the following is also an inclusive hierarchical system?</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music: classical, jazz, rock, hip-hop</a:t>
            </a:r>
          </a:p>
          <a:p>
            <a:r>
              <a:rPr lang="en-US" altLang="en-US" dirty="0" smtClean="0"/>
              <a:t>class: first year, sophomore, junior, senior</a:t>
            </a:r>
          </a:p>
          <a:p>
            <a:r>
              <a:rPr lang="en-US" altLang="en-US" dirty="0" smtClean="0"/>
              <a:t>military rank: private, corporal, major, colonel, etc.</a:t>
            </a:r>
          </a:p>
          <a:p>
            <a:r>
              <a:rPr lang="en-US" altLang="en-US" b="1" dirty="0" smtClean="0"/>
              <a:t>address: street, city, state, nation, etc.</a:t>
            </a:r>
            <a:endParaRPr lang="en-US" b="1"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655554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In a phylogenetic tree, the arrangement of branches depicts what about the taxa it contains?</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their phenotypic similarity</a:t>
            </a:r>
          </a:p>
          <a:p>
            <a:r>
              <a:rPr lang="en-US" altLang="en-US" dirty="0" smtClean="0"/>
              <a:t>their geographic distribution</a:t>
            </a:r>
          </a:p>
          <a:p>
            <a:r>
              <a:rPr lang="en-US" altLang="en-US" dirty="0" smtClean="0"/>
              <a:t>their patterns of descent</a:t>
            </a:r>
          </a:p>
          <a:p>
            <a:r>
              <a:rPr lang="en-US" altLang="en-US" dirty="0" smtClean="0"/>
              <a:t>their rates of evolutionary change</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878877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In a phylogenetic tree, the arrangement of branches depicts what about the taxa it contains?</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their phenotypic similarity</a:t>
            </a:r>
          </a:p>
          <a:p>
            <a:r>
              <a:rPr lang="en-US" altLang="en-US" dirty="0" smtClean="0"/>
              <a:t>their geographic distribution</a:t>
            </a:r>
          </a:p>
          <a:p>
            <a:r>
              <a:rPr lang="en-US" altLang="en-US" b="1" dirty="0" smtClean="0"/>
              <a:t>their patterns of descent</a:t>
            </a:r>
          </a:p>
          <a:p>
            <a:r>
              <a:rPr lang="en-US" altLang="en-US" dirty="0" smtClean="0"/>
              <a:t>their rates of evolutionary change</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679812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en-US" dirty="0" smtClean="0"/>
              <a:t>In the hypothetical phylogenetic tree shown, which groups, inclusive of any ancestors, are monophyletic? </a:t>
            </a:r>
            <a:endParaRPr lang="en-US" dirty="0"/>
          </a:p>
        </p:txBody>
      </p:sp>
      <p:sp>
        <p:nvSpPr>
          <p:cNvPr id="11" name="Content Placeholder 10"/>
          <p:cNvSpPr>
            <a:spLocks noGrp="1"/>
          </p:cNvSpPr>
          <p:nvPr>
            <p:ph idx="1"/>
          </p:nvPr>
        </p:nvSpPr>
        <p:spPr/>
        <p:txBody>
          <a:bodyPr/>
          <a:lstStyle/>
          <a:p>
            <a:r>
              <a:rPr lang="en-US" altLang="en-US" dirty="0" smtClean="0"/>
              <a:t>Y + Z</a:t>
            </a:r>
          </a:p>
          <a:p>
            <a:r>
              <a:rPr lang="en-US" altLang="en-US" dirty="0" smtClean="0"/>
              <a:t>U + V + W</a:t>
            </a:r>
          </a:p>
          <a:p>
            <a:r>
              <a:rPr lang="en-US" altLang="en-US" dirty="0" smtClean="0"/>
              <a:t>U + V + W + X</a:t>
            </a:r>
          </a:p>
          <a:p>
            <a:r>
              <a:rPr lang="en-US" altLang="en-US" dirty="0" smtClean="0"/>
              <a:t>W + X + Y + Z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grpSp>
        <p:nvGrpSpPr>
          <p:cNvPr id="29" name="Group 28"/>
          <p:cNvGrpSpPr>
            <a:grpSpLocks/>
          </p:cNvGrpSpPr>
          <p:nvPr/>
        </p:nvGrpSpPr>
        <p:grpSpPr bwMode="auto">
          <a:xfrm>
            <a:off x="4512500" y="1214156"/>
            <a:ext cx="4114800" cy="2824163"/>
            <a:chOff x="1983946" y="1636062"/>
            <a:chExt cx="4114800" cy="2824163"/>
          </a:xfrm>
        </p:grpSpPr>
        <p:grpSp>
          <p:nvGrpSpPr>
            <p:cNvPr id="30" name="Group 29"/>
            <p:cNvGrpSpPr>
              <a:grpSpLocks/>
            </p:cNvGrpSpPr>
            <p:nvPr/>
          </p:nvGrpSpPr>
          <p:grpSpPr bwMode="auto">
            <a:xfrm>
              <a:off x="3806396" y="1864686"/>
              <a:ext cx="1314450" cy="444547"/>
              <a:chOff x="3806396" y="1864686"/>
              <a:chExt cx="1314450" cy="444547"/>
            </a:xfrm>
          </p:grpSpPr>
          <p:cxnSp>
            <p:nvCxnSpPr>
              <p:cNvPr id="50"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1"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2"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31"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2"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4"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7"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8"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9"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40"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41"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42"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43"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dirty="0"/>
                <a:t>X</a:t>
              </a:r>
            </a:p>
          </p:txBody>
        </p:sp>
        <p:sp>
          <p:nvSpPr>
            <p:cNvPr id="44"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45"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46" name="Group 45"/>
            <p:cNvGrpSpPr>
              <a:grpSpLocks/>
            </p:cNvGrpSpPr>
            <p:nvPr/>
          </p:nvGrpSpPr>
          <p:grpSpPr bwMode="auto">
            <a:xfrm>
              <a:off x="3806396" y="2785532"/>
              <a:ext cx="1314450" cy="444547"/>
              <a:chOff x="3806396" y="1864686"/>
              <a:chExt cx="1314450" cy="444547"/>
            </a:xfrm>
          </p:grpSpPr>
          <p:cxnSp>
            <p:nvCxnSpPr>
              <p:cNvPr id="47"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28262684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8" name="Group 28"/>
          <p:cNvGrpSpPr>
            <a:grpSpLocks/>
          </p:cNvGrpSpPr>
          <p:nvPr/>
        </p:nvGrpSpPr>
        <p:grpSpPr bwMode="auto">
          <a:xfrm>
            <a:off x="4512500" y="1214156"/>
            <a:ext cx="4114800" cy="2824163"/>
            <a:chOff x="1983946" y="1636062"/>
            <a:chExt cx="4114800" cy="2824163"/>
          </a:xfrm>
        </p:grpSpPr>
        <p:grpSp>
          <p:nvGrpSpPr>
            <p:cNvPr id="26629" name="Group 29"/>
            <p:cNvGrpSpPr>
              <a:grpSpLocks/>
            </p:cNvGrpSpPr>
            <p:nvPr/>
          </p:nvGrpSpPr>
          <p:grpSpPr bwMode="auto">
            <a:xfrm>
              <a:off x="3806396" y="1864686"/>
              <a:ext cx="1314450" cy="444547"/>
              <a:chOff x="3806396" y="1864686"/>
              <a:chExt cx="1314450" cy="444547"/>
            </a:xfrm>
          </p:grpSpPr>
          <p:cxnSp>
            <p:nvCxnSpPr>
              <p:cNvPr id="26649"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50"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51"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26630"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1"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2"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3"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4"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5"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6"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7"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38"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26639"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26640"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26641"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26642"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dirty="0"/>
                <a:t>X</a:t>
              </a:r>
            </a:p>
          </p:txBody>
        </p:sp>
        <p:sp>
          <p:nvSpPr>
            <p:cNvPr id="26643"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26644"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26645" name="Group 45"/>
            <p:cNvGrpSpPr>
              <a:grpSpLocks/>
            </p:cNvGrpSpPr>
            <p:nvPr/>
          </p:nvGrpSpPr>
          <p:grpSpPr bwMode="auto">
            <a:xfrm>
              <a:off x="3806396" y="2785532"/>
              <a:ext cx="1314450" cy="444547"/>
              <a:chOff x="3806396" y="1864686"/>
              <a:chExt cx="1314450" cy="444547"/>
            </a:xfrm>
          </p:grpSpPr>
          <p:cxnSp>
            <p:nvCxnSpPr>
              <p:cNvPr id="26646"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47"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26648"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
        <p:nvSpPr>
          <p:cNvPr id="10" name="Title 9"/>
          <p:cNvSpPr>
            <a:spLocks noGrp="1"/>
          </p:cNvSpPr>
          <p:nvPr>
            <p:ph type="title"/>
          </p:nvPr>
        </p:nvSpPr>
        <p:spPr/>
        <p:txBody>
          <a:bodyPr/>
          <a:lstStyle/>
          <a:p>
            <a:r>
              <a:rPr lang="en-US" altLang="en-US" dirty="0" smtClean="0"/>
              <a:t>In the hypothetical phylogenetic tree shown, which groups, inclusive of any ancestors, are monophyletic? </a:t>
            </a:r>
            <a:endParaRPr lang="en-US" dirty="0"/>
          </a:p>
        </p:txBody>
      </p:sp>
      <p:sp>
        <p:nvSpPr>
          <p:cNvPr id="11" name="Content Placeholder 10"/>
          <p:cNvSpPr>
            <a:spLocks noGrp="1"/>
          </p:cNvSpPr>
          <p:nvPr>
            <p:ph idx="1"/>
          </p:nvPr>
        </p:nvSpPr>
        <p:spPr/>
        <p:txBody>
          <a:bodyPr/>
          <a:lstStyle/>
          <a:p>
            <a:r>
              <a:rPr lang="en-US" altLang="en-US" dirty="0" smtClean="0"/>
              <a:t>Y + Z</a:t>
            </a:r>
          </a:p>
          <a:p>
            <a:r>
              <a:rPr lang="en-US" altLang="en-US" dirty="0" smtClean="0"/>
              <a:t>U + V + W</a:t>
            </a:r>
          </a:p>
          <a:p>
            <a:r>
              <a:rPr lang="en-US" altLang="en-US" b="1" dirty="0" smtClean="0"/>
              <a:t>U + V + W + X</a:t>
            </a:r>
          </a:p>
          <a:p>
            <a:r>
              <a:rPr lang="en-US" altLang="en-US" dirty="0" smtClean="0"/>
              <a:t>W + X + Y + Z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3858920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In the hypothetical phylogenetic tree shown, which taxon or taxa serve(s) as the best outgroup for analyzing taxon U + V?</a:t>
            </a:r>
            <a:endParaRPr lang="en-US" dirty="0"/>
          </a:p>
        </p:txBody>
      </p:sp>
      <p:sp>
        <p:nvSpPr>
          <p:cNvPr id="10" name="Content Placeholder 9"/>
          <p:cNvSpPr>
            <a:spLocks noGrp="1"/>
          </p:cNvSpPr>
          <p:nvPr>
            <p:ph idx="1"/>
          </p:nvPr>
        </p:nvSpPr>
        <p:spPr/>
        <p:txBody>
          <a:bodyPr/>
          <a:lstStyle/>
          <a:p>
            <a:r>
              <a:rPr lang="en-US" altLang="en-US" dirty="0" smtClean="0"/>
              <a:t>Z</a:t>
            </a:r>
          </a:p>
          <a:p>
            <a:r>
              <a:rPr lang="en-US" altLang="en-US" dirty="0" smtClean="0"/>
              <a:t>Y</a:t>
            </a:r>
          </a:p>
          <a:p>
            <a:r>
              <a:rPr lang="en-US" altLang="en-US" dirty="0" smtClean="0"/>
              <a:t>W and/or X</a:t>
            </a:r>
          </a:p>
          <a:p>
            <a:r>
              <a:rPr lang="en-US" altLang="en-US" dirty="0" smtClean="0"/>
              <a:t>V</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grpSp>
        <p:nvGrpSpPr>
          <p:cNvPr id="40" name="Group 28"/>
          <p:cNvGrpSpPr>
            <a:grpSpLocks/>
          </p:cNvGrpSpPr>
          <p:nvPr/>
        </p:nvGrpSpPr>
        <p:grpSpPr bwMode="auto">
          <a:xfrm>
            <a:off x="4512500" y="1277656"/>
            <a:ext cx="4114800" cy="2824163"/>
            <a:chOff x="1983946" y="1636062"/>
            <a:chExt cx="4114800" cy="2824163"/>
          </a:xfrm>
        </p:grpSpPr>
        <p:grpSp>
          <p:nvGrpSpPr>
            <p:cNvPr id="41" name="Group 29"/>
            <p:cNvGrpSpPr>
              <a:grpSpLocks/>
            </p:cNvGrpSpPr>
            <p:nvPr/>
          </p:nvGrpSpPr>
          <p:grpSpPr bwMode="auto">
            <a:xfrm>
              <a:off x="3806396" y="1864686"/>
              <a:ext cx="1314450" cy="444547"/>
              <a:chOff x="3806396" y="1864686"/>
              <a:chExt cx="1314450" cy="444547"/>
            </a:xfrm>
          </p:grpSpPr>
          <p:cxnSp>
            <p:nvCxnSpPr>
              <p:cNvPr id="61"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42"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3"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6"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0"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1"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52"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53"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54"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X</a:t>
              </a:r>
            </a:p>
          </p:txBody>
        </p:sp>
        <p:sp>
          <p:nvSpPr>
            <p:cNvPr id="55"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56"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57" name="Group 45"/>
            <p:cNvGrpSpPr>
              <a:grpSpLocks/>
            </p:cNvGrpSpPr>
            <p:nvPr/>
          </p:nvGrpSpPr>
          <p:grpSpPr bwMode="auto">
            <a:xfrm>
              <a:off x="3806396" y="2785532"/>
              <a:ext cx="1314450" cy="444547"/>
              <a:chOff x="3806396" y="1864686"/>
              <a:chExt cx="1314450" cy="444547"/>
            </a:xfrm>
          </p:grpSpPr>
          <p:cxnSp>
            <p:nvCxnSpPr>
              <p:cNvPr id="58"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329678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In the hypothetical phylogenetic tree shown, which taxon or taxa serve(s) as the best outgroup for analyzing taxon U + V?</a:t>
            </a:r>
            <a:endParaRPr lang="en-US" dirty="0"/>
          </a:p>
        </p:txBody>
      </p:sp>
      <p:sp>
        <p:nvSpPr>
          <p:cNvPr id="10" name="Content Placeholder 9"/>
          <p:cNvSpPr>
            <a:spLocks noGrp="1"/>
          </p:cNvSpPr>
          <p:nvPr>
            <p:ph idx="1"/>
          </p:nvPr>
        </p:nvSpPr>
        <p:spPr/>
        <p:txBody>
          <a:bodyPr/>
          <a:lstStyle/>
          <a:p>
            <a:r>
              <a:rPr lang="en-US" altLang="en-US" dirty="0" smtClean="0"/>
              <a:t>Z</a:t>
            </a:r>
          </a:p>
          <a:p>
            <a:r>
              <a:rPr lang="en-US" altLang="en-US" dirty="0" smtClean="0"/>
              <a:t>Y</a:t>
            </a:r>
          </a:p>
          <a:p>
            <a:r>
              <a:rPr lang="en-US" altLang="en-US" b="1" dirty="0" smtClean="0"/>
              <a:t>W and/or X</a:t>
            </a:r>
          </a:p>
          <a:p>
            <a:r>
              <a:rPr lang="en-US" altLang="en-US" dirty="0" smtClean="0"/>
              <a:t>V</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grpSp>
        <p:nvGrpSpPr>
          <p:cNvPr id="40" name="Group 28"/>
          <p:cNvGrpSpPr>
            <a:grpSpLocks/>
          </p:cNvGrpSpPr>
          <p:nvPr/>
        </p:nvGrpSpPr>
        <p:grpSpPr bwMode="auto">
          <a:xfrm>
            <a:off x="4512500" y="1277656"/>
            <a:ext cx="4114800" cy="2824163"/>
            <a:chOff x="1983946" y="1636062"/>
            <a:chExt cx="4114800" cy="2824163"/>
          </a:xfrm>
        </p:grpSpPr>
        <p:grpSp>
          <p:nvGrpSpPr>
            <p:cNvPr id="41" name="Group 29"/>
            <p:cNvGrpSpPr>
              <a:grpSpLocks/>
            </p:cNvGrpSpPr>
            <p:nvPr/>
          </p:nvGrpSpPr>
          <p:grpSpPr bwMode="auto">
            <a:xfrm>
              <a:off x="3806396" y="1864686"/>
              <a:ext cx="1314450" cy="444547"/>
              <a:chOff x="3806396" y="1864686"/>
              <a:chExt cx="1314450" cy="444547"/>
            </a:xfrm>
          </p:grpSpPr>
          <p:cxnSp>
            <p:nvCxnSpPr>
              <p:cNvPr id="61"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3"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42"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3"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6"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0"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1"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52"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53"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54"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X</a:t>
              </a:r>
            </a:p>
          </p:txBody>
        </p:sp>
        <p:sp>
          <p:nvSpPr>
            <p:cNvPr id="55"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56"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57" name="Group 45"/>
            <p:cNvGrpSpPr>
              <a:grpSpLocks/>
            </p:cNvGrpSpPr>
            <p:nvPr/>
          </p:nvGrpSpPr>
          <p:grpSpPr bwMode="auto">
            <a:xfrm>
              <a:off x="3806396" y="2785532"/>
              <a:ext cx="1314450" cy="444547"/>
              <a:chOff x="3806396" y="1864686"/>
              <a:chExt cx="1314450" cy="444547"/>
            </a:xfrm>
          </p:grpSpPr>
          <p:cxnSp>
            <p:nvCxnSpPr>
              <p:cNvPr id="58"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0"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37629780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Considering the hypothetical phylogenetic tree shown, what piece of additional information could throw the tree into doubt?</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W becomes extinct.</a:t>
            </a:r>
          </a:p>
          <a:p>
            <a:r>
              <a:rPr lang="en-US" altLang="en-US" dirty="0" smtClean="0"/>
              <a:t>X is found to share new </a:t>
            </a:r>
            <a:br>
              <a:rPr lang="en-US" altLang="en-US" dirty="0" smtClean="0"/>
            </a:br>
            <a:r>
              <a:rPr lang="en-US" altLang="en-US" dirty="0" err="1" smtClean="0"/>
              <a:t>homoplasies</a:t>
            </a:r>
            <a:r>
              <a:rPr lang="en-US" altLang="en-US" dirty="0" smtClean="0"/>
              <a:t> with W.</a:t>
            </a:r>
          </a:p>
          <a:p>
            <a:r>
              <a:rPr lang="en-US" altLang="en-US" dirty="0" smtClean="0"/>
              <a:t>A new subspecies of Y </a:t>
            </a:r>
            <a:br>
              <a:rPr lang="en-US" altLang="en-US" dirty="0" smtClean="0"/>
            </a:br>
            <a:r>
              <a:rPr lang="en-US" altLang="en-US" dirty="0" smtClean="0"/>
              <a:t>is discovered.</a:t>
            </a:r>
          </a:p>
          <a:p>
            <a:r>
              <a:rPr lang="en-US" altLang="en-US" dirty="0" smtClean="0"/>
              <a:t>U is found to share new </a:t>
            </a:r>
            <a:br>
              <a:rPr lang="en-US" altLang="en-US" dirty="0" smtClean="0"/>
            </a:br>
            <a:r>
              <a:rPr lang="en-US" altLang="en-US" dirty="0" smtClean="0"/>
              <a:t>homologies with V.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grpSp>
        <p:nvGrpSpPr>
          <p:cNvPr id="39" name="Group 28"/>
          <p:cNvGrpSpPr>
            <a:grpSpLocks/>
          </p:cNvGrpSpPr>
          <p:nvPr/>
        </p:nvGrpSpPr>
        <p:grpSpPr bwMode="auto">
          <a:xfrm>
            <a:off x="4512500" y="1277656"/>
            <a:ext cx="4114800" cy="2824163"/>
            <a:chOff x="1983946" y="1636062"/>
            <a:chExt cx="4114800" cy="2824163"/>
          </a:xfrm>
        </p:grpSpPr>
        <p:grpSp>
          <p:nvGrpSpPr>
            <p:cNvPr id="40" name="Group 29"/>
            <p:cNvGrpSpPr>
              <a:grpSpLocks/>
            </p:cNvGrpSpPr>
            <p:nvPr/>
          </p:nvGrpSpPr>
          <p:grpSpPr bwMode="auto">
            <a:xfrm>
              <a:off x="3806396" y="1864686"/>
              <a:ext cx="1314450" cy="444547"/>
              <a:chOff x="3806396" y="1864686"/>
              <a:chExt cx="1314450" cy="444547"/>
            </a:xfrm>
          </p:grpSpPr>
          <p:cxnSp>
            <p:nvCxnSpPr>
              <p:cNvPr id="60"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41"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3"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6"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0"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51"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52"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53"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X</a:t>
              </a:r>
            </a:p>
          </p:txBody>
        </p:sp>
        <p:sp>
          <p:nvSpPr>
            <p:cNvPr id="54"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55"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56" name="Group 45"/>
            <p:cNvGrpSpPr>
              <a:grpSpLocks/>
            </p:cNvGrpSpPr>
            <p:nvPr/>
          </p:nvGrpSpPr>
          <p:grpSpPr bwMode="auto">
            <a:xfrm>
              <a:off x="3806396" y="2785532"/>
              <a:ext cx="1314450" cy="444547"/>
              <a:chOff x="3806396" y="1864686"/>
              <a:chExt cx="1314450" cy="444547"/>
            </a:xfrm>
          </p:grpSpPr>
          <p:cxnSp>
            <p:nvCxnSpPr>
              <p:cNvPr id="57"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8"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1714437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smtClean="0"/>
              <a:t>Considering the hypothetical phylogenetic tree shown, what piece of additional information could throw the tree into doubt?</a:t>
            </a:r>
            <a:br>
              <a:rPr lang="en-US" altLang="en-US" smtClean="0"/>
            </a:br>
            <a:endParaRPr lang="en-US" dirty="0"/>
          </a:p>
        </p:txBody>
      </p:sp>
      <p:sp>
        <p:nvSpPr>
          <p:cNvPr id="9" name="Content Placeholder 8"/>
          <p:cNvSpPr>
            <a:spLocks noGrp="1"/>
          </p:cNvSpPr>
          <p:nvPr>
            <p:ph idx="1"/>
          </p:nvPr>
        </p:nvSpPr>
        <p:spPr/>
        <p:txBody>
          <a:bodyPr/>
          <a:lstStyle/>
          <a:p>
            <a:r>
              <a:rPr lang="en-US" altLang="en-US" dirty="0" smtClean="0"/>
              <a:t>W becomes extinct.</a:t>
            </a:r>
          </a:p>
          <a:p>
            <a:r>
              <a:rPr lang="en-US" altLang="en-US" b="1" dirty="0" smtClean="0"/>
              <a:t>X is found to share new </a:t>
            </a:r>
            <a:br>
              <a:rPr lang="en-US" altLang="en-US" b="1" dirty="0" smtClean="0"/>
            </a:br>
            <a:r>
              <a:rPr lang="en-US" altLang="en-US" b="1" dirty="0" err="1" smtClean="0"/>
              <a:t>homoplasies</a:t>
            </a:r>
            <a:r>
              <a:rPr lang="en-US" altLang="en-US" b="1" dirty="0" smtClean="0"/>
              <a:t> with W.</a:t>
            </a:r>
          </a:p>
          <a:p>
            <a:r>
              <a:rPr lang="en-US" altLang="en-US" dirty="0" smtClean="0"/>
              <a:t>A new subspecies of Y </a:t>
            </a:r>
            <a:br>
              <a:rPr lang="en-US" altLang="en-US" dirty="0" smtClean="0"/>
            </a:br>
            <a:r>
              <a:rPr lang="en-US" altLang="en-US" dirty="0" smtClean="0"/>
              <a:t>is discovered.</a:t>
            </a:r>
          </a:p>
          <a:p>
            <a:r>
              <a:rPr lang="en-US" altLang="en-US" dirty="0" smtClean="0"/>
              <a:t>U is found to share new </a:t>
            </a:r>
            <a:br>
              <a:rPr lang="en-US" altLang="en-US" dirty="0" smtClean="0"/>
            </a:br>
            <a:r>
              <a:rPr lang="en-US" altLang="en-US" dirty="0" smtClean="0"/>
              <a:t>homologies with V.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grpSp>
        <p:nvGrpSpPr>
          <p:cNvPr id="39" name="Group 28"/>
          <p:cNvGrpSpPr>
            <a:grpSpLocks/>
          </p:cNvGrpSpPr>
          <p:nvPr/>
        </p:nvGrpSpPr>
        <p:grpSpPr bwMode="auto">
          <a:xfrm>
            <a:off x="4512500" y="1277656"/>
            <a:ext cx="4114800" cy="2824163"/>
            <a:chOff x="1983946" y="1636062"/>
            <a:chExt cx="4114800" cy="2824163"/>
          </a:xfrm>
        </p:grpSpPr>
        <p:grpSp>
          <p:nvGrpSpPr>
            <p:cNvPr id="40" name="Group 29"/>
            <p:cNvGrpSpPr>
              <a:grpSpLocks/>
            </p:cNvGrpSpPr>
            <p:nvPr/>
          </p:nvGrpSpPr>
          <p:grpSpPr bwMode="auto">
            <a:xfrm>
              <a:off x="3806396" y="1864686"/>
              <a:ext cx="1314450" cy="444547"/>
              <a:chOff x="3806396" y="1864686"/>
              <a:chExt cx="1314450" cy="444547"/>
            </a:xfrm>
          </p:grpSpPr>
          <p:cxnSp>
            <p:nvCxnSpPr>
              <p:cNvPr id="60"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1"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2"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cxnSp>
          <p:nvCxnSpPr>
            <p:cNvPr id="41" name="Straight Connector 30"/>
            <p:cNvCxnSpPr>
              <a:cxnSpLocks noChangeShapeType="1"/>
            </p:cNvCxnSpPr>
            <p:nvPr/>
          </p:nvCxnSpPr>
          <p:spPr bwMode="auto">
            <a:xfrm flipH="1" flipV="1">
              <a:off x="3038046" y="2080609"/>
              <a:ext cx="8001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2" name="Straight Connector 31"/>
            <p:cNvCxnSpPr>
              <a:cxnSpLocks noChangeShapeType="1"/>
            </p:cNvCxnSpPr>
            <p:nvPr/>
          </p:nvCxnSpPr>
          <p:spPr bwMode="auto">
            <a:xfrm flipH="1" flipV="1">
              <a:off x="3050746" y="2988755"/>
              <a:ext cx="774700" cy="1270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3" name="Straight Connector 32"/>
            <p:cNvCxnSpPr>
              <a:cxnSpLocks noChangeShapeType="1"/>
            </p:cNvCxnSpPr>
            <p:nvPr/>
          </p:nvCxnSpPr>
          <p:spPr bwMode="auto">
            <a:xfrm flipH="1">
              <a:off x="2504646" y="2474352"/>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4" name="Straight Connector 17"/>
            <p:cNvCxnSpPr>
              <a:cxnSpLocks noChangeShapeType="1"/>
            </p:cNvCxnSpPr>
            <p:nvPr/>
          </p:nvCxnSpPr>
          <p:spPr bwMode="auto">
            <a:xfrm>
              <a:off x="2517346" y="2461649"/>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5" name="Straight Connector 18"/>
            <p:cNvCxnSpPr>
              <a:cxnSpLocks noChangeShapeType="1"/>
            </p:cNvCxnSpPr>
            <p:nvPr/>
          </p:nvCxnSpPr>
          <p:spPr bwMode="auto">
            <a:xfrm>
              <a:off x="3050746" y="2067907"/>
              <a:ext cx="0" cy="9398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6" name="Straight Connector 31"/>
            <p:cNvCxnSpPr>
              <a:cxnSpLocks noChangeShapeType="1"/>
            </p:cNvCxnSpPr>
            <p:nvPr/>
          </p:nvCxnSpPr>
          <p:spPr bwMode="auto">
            <a:xfrm flipH="1">
              <a:off x="2517346" y="3661928"/>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7" name="Straight Connector 33"/>
            <p:cNvCxnSpPr>
              <a:cxnSpLocks noChangeShapeType="1"/>
            </p:cNvCxnSpPr>
            <p:nvPr/>
          </p:nvCxnSpPr>
          <p:spPr bwMode="auto">
            <a:xfrm flipH="1">
              <a:off x="1983946" y="2995105"/>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8" name="Straight Connector 34"/>
            <p:cNvCxnSpPr>
              <a:cxnSpLocks noChangeShapeType="1"/>
            </p:cNvCxnSpPr>
            <p:nvPr/>
          </p:nvCxnSpPr>
          <p:spPr bwMode="auto">
            <a:xfrm>
              <a:off x="2002996" y="2995105"/>
              <a:ext cx="0" cy="12193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49" name="Straight Connector 35"/>
            <p:cNvCxnSpPr>
              <a:cxnSpLocks noChangeShapeType="1"/>
            </p:cNvCxnSpPr>
            <p:nvPr/>
          </p:nvCxnSpPr>
          <p:spPr bwMode="auto">
            <a:xfrm flipH="1">
              <a:off x="1983946" y="4214434"/>
              <a:ext cx="3124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50" name="TextBox 39"/>
            <p:cNvSpPr txBox="1">
              <a:spLocks noChangeArrowheads="1"/>
            </p:cNvSpPr>
            <p:nvPr/>
          </p:nvSpPr>
          <p:spPr bwMode="auto">
            <a:xfrm>
              <a:off x="5108146" y="163606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U</a:t>
              </a:r>
            </a:p>
          </p:txBody>
        </p:sp>
        <p:sp>
          <p:nvSpPr>
            <p:cNvPr id="51" name="TextBox 40"/>
            <p:cNvSpPr txBox="1">
              <a:spLocks noChangeArrowheads="1"/>
            </p:cNvSpPr>
            <p:nvPr/>
          </p:nvSpPr>
          <p:spPr bwMode="auto">
            <a:xfrm>
              <a:off x="5108146" y="2017102"/>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V</a:t>
              </a:r>
            </a:p>
          </p:txBody>
        </p:sp>
        <p:sp>
          <p:nvSpPr>
            <p:cNvPr id="52" name="TextBox 41"/>
            <p:cNvSpPr txBox="1">
              <a:spLocks noChangeArrowheads="1"/>
            </p:cNvSpPr>
            <p:nvPr/>
          </p:nvSpPr>
          <p:spPr bwMode="auto">
            <a:xfrm>
              <a:off x="5108146" y="2474350"/>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W</a:t>
              </a:r>
            </a:p>
          </p:txBody>
        </p:sp>
        <p:sp>
          <p:nvSpPr>
            <p:cNvPr id="53" name="TextBox 42"/>
            <p:cNvSpPr txBox="1">
              <a:spLocks noChangeArrowheads="1"/>
            </p:cNvSpPr>
            <p:nvPr/>
          </p:nvSpPr>
          <p:spPr bwMode="auto">
            <a:xfrm>
              <a:off x="5108146" y="2931599"/>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X</a:t>
              </a:r>
            </a:p>
          </p:txBody>
        </p:sp>
        <p:sp>
          <p:nvSpPr>
            <p:cNvPr id="54" name="TextBox 43"/>
            <p:cNvSpPr txBox="1">
              <a:spLocks noChangeArrowheads="1"/>
            </p:cNvSpPr>
            <p:nvPr/>
          </p:nvSpPr>
          <p:spPr bwMode="auto">
            <a:xfrm>
              <a:off x="5108146" y="3388847"/>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Y</a:t>
              </a:r>
            </a:p>
          </p:txBody>
        </p:sp>
        <p:sp>
          <p:nvSpPr>
            <p:cNvPr id="55" name="TextBox 44"/>
            <p:cNvSpPr txBox="1">
              <a:spLocks noChangeArrowheads="1"/>
            </p:cNvSpPr>
            <p:nvPr/>
          </p:nvSpPr>
          <p:spPr bwMode="auto">
            <a:xfrm>
              <a:off x="5108146" y="3998511"/>
              <a:ext cx="990600" cy="4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ea typeface="ＭＳ Ｐゴシック" pitchFamily="34" charset="-128"/>
                  <a:cs typeface="Arial" charset="0"/>
                </a:defRPr>
              </a:lvl1pPr>
              <a:lvl2pPr marL="742950" indent="-285750">
                <a:defRPr sz="2600">
                  <a:solidFill>
                    <a:schemeClr val="tx1"/>
                  </a:solidFill>
                  <a:latin typeface="Arial" charset="0"/>
                  <a:ea typeface="Arial" charset="0"/>
                  <a:cs typeface="Arial" charset="0"/>
                </a:defRPr>
              </a:lvl2pPr>
              <a:lvl3pPr marL="1143000" indent="-228600">
                <a:defRPr sz="2400">
                  <a:solidFill>
                    <a:schemeClr val="tx1"/>
                  </a:solidFill>
                  <a:latin typeface="Arial" charset="0"/>
                  <a:ea typeface="Arial" charset="0"/>
                  <a:cs typeface="Arial" charset="0"/>
                </a:defRPr>
              </a:lvl3pPr>
              <a:lvl4pPr marL="1600200" indent="-228600">
                <a:defRPr sz="2200">
                  <a:solidFill>
                    <a:schemeClr val="tx1"/>
                  </a:solidFill>
                  <a:latin typeface="Arial" charset="0"/>
                  <a:ea typeface="Arial" charset="0"/>
                  <a:cs typeface="Arial" charset="0"/>
                </a:defRPr>
              </a:lvl4pPr>
              <a:lvl5pPr marL="2057400" indent="-228600">
                <a:defRPr sz="2200">
                  <a:solidFill>
                    <a:schemeClr val="tx1"/>
                  </a:solidFill>
                  <a:latin typeface="Arial" charset="0"/>
                  <a:ea typeface="Arial" charset="0"/>
                  <a:cs typeface="Arial" charset="0"/>
                </a:defRPr>
              </a:lvl5pPr>
              <a:lvl6pPr marL="2514600" indent="-228600" eaLnBrk="0" hangingPunct="0">
                <a:spcBef>
                  <a:spcPct val="20000"/>
                </a:spcBef>
                <a:defRPr sz="2200">
                  <a:solidFill>
                    <a:schemeClr val="tx1"/>
                  </a:solidFill>
                  <a:latin typeface="Arial" charset="0"/>
                  <a:ea typeface="Arial" charset="0"/>
                  <a:cs typeface="Arial" charset="0"/>
                </a:defRPr>
              </a:lvl6pPr>
              <a:lvl7pPr marL="2971800" indent="-228600" eaLnBrk="0" hangingPunct="0">
                <a:spcBef>
                  <a:spcPct val="20000"/>
                </a:spcBef>
                <a:defRPr sz="2200">
                  <a:solidFill>
                    <a:schemeClr val="tx1"/>
                  </a:solidFill>
                  <a:latin typeface="Arial" charset="0"/>
                  <a:ea typeface="Arial" charset="0"/>
                  <a:cs typeface="Arial" charset="0"/>
                </a:defRPr>
              </a:lvl7pPr>
              <a:lvl8pPr marL="3429000" indent="-228600" eaLnBrk="0" hangingPunct="0">
                <a:spcBef>
                  <a:spcPct val="20000"/>
                </a:spcBef>
                <a:defRPr sz="2200">
                  <a:solidFill>
                    <a:schemeClr val="tx1"/>
                  </a:solidFill>
                  <a:latin typeface="Arial" charset="0"/>
                  <a:ea typeface="Arial" charset="0"/>
                  <a:cs typeface="Arial" charset="0"/>
                </a:defRPr>
              </a:lvl8pPr>
              <a:lvl9pPr marL="3886200" indent="-228600" eaLnBrk="0" hangingPunct="0">
                <a:spcBef>
                  <a:spcPct val="20000"/>
                </a:spcBef>
                <a:defRPr sz="2200">
                  <a:solidFill>
                    <a:schemeClr val="tx1"/>
                  </a:solidFill>
                  <a:latin typeface="Arial" charset="0"/>
                  <a:ea typeface="Arial" charset="0"/>
                  <a:cs typeface="Arial" charset="0"/>
                </a:defRPr>
              </a:lvl9pPr>
            </a:lstStyle>
            <a:p>
              <a:r>
                <a:rPr lang="en-US" altLang="en-US" sz="2400"/>
                <a:t>Z</a:t>
              </a:r>
            </a:p>
          </p:txBody>
        </p:sp>
        <p:grpSp>
          <p:nvGrpSpPr>
            <p:cNvPr id="56" name="Group 45"/>
            <p:cNvGrpSpPr>
              <a:grpSpLocks/>
            </p:cNvGrpSpPr>
            <p:nvPr/>
          </p:nvGrpSpPr>
          <p:grpSpPr bwMode="auto">
            <a:xfrm>
              <a:off x="3806396" y="2785532"/>
              <a:ext cx="1314450" cy="444547"/>
              <a:chOff x="3806396" y="1864686"/>
              <a:chExt cx="1314450" cy="444547"/>
            </a:xfrm>
          </p:grpSpPr>
          <p:cxnSp>
            <p:nvCxnSpPr>
              <p:cNvPr id="57" name="Straight Connector 3"/>
              <p:cNvCxnSpPr>
                <a:cxnSpLocks noChangeShapeType="1"/>
              </p:cNvCxnSpPr>
              <p:nvPr/>
            </p:nvCxnSpPr>
            <p:spPr bwMode="auto">
              <a:xfrm>
                <a:off x="3806396" y="1877387"/>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8" name="Straight Connector 4"/>
              <p:cNvCxnSpPr>
                <a:cxnSpLocks noChangeShapeType="1"/>
              </p:cNvCxnSpPr>
              <p:nvPr/>
            </p:nvCxnSpPr>
            <p:spPr bwMode="auto">
              <a:xfrm>
                <a:off x="3812746" y="2290183"/>
                <a:ext cx="1308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59" name="Straight Connector 6"/>
              <p:cNvCxnSpPr>
                <a:cxnSpLocks noChangeShapeType="1"/>
              </p:cNvCxnSpPr>
              <p:nvPr/>
            </p:nvCxnSpPr>
            <p:spPr bwMode="auto">
              <a:xfrm>
                <a:off x="3825446" y="1864686"/>
                <a:ext cx="0" cy="44454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grpSp>
      </p:grpSp>
    </p:spTree>
    <p:extLst>
      <p:ext uri="{BB962C8B-B14F-4D97-AF65-F5344CB8AC3E}">
        <p14:creationId xmlns:p14="http://schemas.microsoft.com/office/powerpoint/2010/main" val="219409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Which of the following taxonomic categories includes the fewest number of species?</a:t>
            </a:r>
          </a:p>
        </p:txBody>
      </p:sp>
      <p:sp>
        <p:nvSpPr>
          <p:cNvPr id="4099" name="Rectangle 3"/>
          <p:cNvSpPr>
            <a:spLocks noGrp="1" noChangeArrowheads="1"/>
          </p:cNvSpPr>
          <p:nvPr>
            <p:ph idx="1"/>
          </p:nvPr>
        </p:nvSpPr>
        <p:spPr/>
        <p:txBody>
          <a:bodyPr/>
          <a:lstStyle/>
          <a:p>
            <a:r>
              <a:rPr lang="en-US" altLang="en-US" dirty="0" err="1" smtClean="0"/>
              <a:t>Animalia</a:t>
            </a:r>
            <a:endParaRPr lang="en-US" altLang="en-US" dirty="0" smtClean="0"/>
          </a:p>
          <a:p>
            <a:r>
              <a:rPr lang="en-US" altLang="en-US" b="1" dirty="0" err="1" smtClean="0"/>
              <a:t>Panthera</a:t>
            </a:r>
            <a:endParaRPr lang="en-US" altLang="en-US" b="1" dirty="0" smtClean="0"/>
          </a:p>
          <a:p>
            <a:r>
              <a:rPr lang="en-US" altLang="en-US" dirty="0" err="1" smtClean="0"/>
              <a:t>Felidae</a:t>
            </a:r>
            <a:endParaRPr lang="en-US" altLang="en-US" dirty="0" smtClean="0"/>
          </a:p>
          <a:p>
            <a:r>
              <a:rPr lang="en-US" altLang="en-US" dirty="0" err="1" smtClean="0"/>
              <a:t>Carnivora</a:t>
            </a:r>
            <a:endParaRPr lang="en-US" altLang="en-US" dirty="0" smtClean="0"/>
          </a:p>
          <a:p>
            <a:r>
              <a:rPr lang="en-US" altLang="en-US" dirty="0" smtClean="0"/>
              <a:t>Mammalia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855145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terms of a molecular clock, histone genes “tick” almost imperceptibly slowly (0.01 amino acid substitutions per 10</a:t>
            </a:r>
            <a:r>
              <a:rPr lang="en-US" altLang="en-US" baseline="30000" dirty="0" smtClean="0"/>
              <a:t>9</a:t>
            </a:r>
            <a:r>
              <a:rPr lang="en-US" altLang="en-US" dirty="0" smtClean="0"/>
              <a:t> years), while </a:t>
            </a:r>
            <a:r>
              <a:rPr lang="en-US" altLang="en-US" dirty="0" err="1" smtClean="0"/>
              <a:t>fibrinopeptides</a:t>
            </a:r>
            <a:r>
              <a:rPr lang="en-US" altLang="en-US" dirty="0" smtClean="0"/>
              <a:t> evolve almost 1,000 times as fast. What accounts for these different clock rates?</a:t>
            </a:r>
            <a:endParaRPr lang="en-US" dirty="0"/>
          </a:p>
        </p:txBody>
      </p:sp>
      <p:sp>
        <p:nvSpPr>
          <p:cNvPr id="13" name="Content Placeholder 12"/>
          <p:cNvSpPr>
            <a:spLocks noGrp="1"/>
          </p:cNvSpPr>
          <p:nvPr>
            <p:ph idx="1"/>
          </p:nvPr>
        </p:nvSpPr>
        <p:spPr/>
        <p:txBody>
          <a:bodyPr/>
          <a:lstStyle/>
          <a:p>
            <a:r>
              <a:rPr lang="en-US" altLang="en-US" dirty="0" smtClean="0"/>
              <a:t>Mutations occur much more frequently in </a:t>
            </a:r>
            <a:r>
              <a:rPr lang="en-US" altLang="en-US" dirty="0" err="1" smtClean="0"/>
              <a:t>fibrinopetides</a:t>
            </a:r>
            <a:r>
              <a:rPr lang="en-US" altLang="en-US" dirty="0" smtClean="0"/>
              <a:t> than in histones. </a:t>
            </a:r>
          </a:p>
          <a:p>
            <a:r>
              <a:rPr lang="en-US" altLang="en-US" dirty="0" smtClean="0"/>
              <a:t>Mutations in </a:t>
            </a:r>
            <a:r>
              <a:rPr lang="en-US" altLang="en-US" dirty="0" err="1" smtClean="0"/>
              <a:t>fibrinopeptides</a:t>
            </a:r>
            <a:r>
              <a:rPr lang="en-US" altLang="en-US" dirty="0" smtClean="0"/>
              <a:t> are much less harmful than those in histones.</a:t>
            </a:r>
          </a:p>
          <a:p>
            <a:r>
              <a:rPr lang="en-US" altLang="en-US" dirty="0" err="1" smtClean="0"/>
              <a:t>Fibrinopeptide</a:t>
            </a:r>
            <a:r>
              <a:rPr lang="en-US" altLang="en-US" dirty="0" smtClean="0"/>
              <a:t> genes are much larger than histone genes. </a:t>
            </a:r>
          </a:p>
          <a:p>
            <a:r>
              <a:rPr lang="en-US" altLang="en-US" dirty="0" err="1" smtClean="0"/>
              <a:t>Fibrinopeptide</a:t>
            </a:r>
            <a:r>
              <a:rPr lang="en-US" altLang="en-US" dirty="0" smtClean="0"/>
              <a:t> genes are much more common than histone genes.</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544429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In terms of a molecular clock, histone genes “tick” almost imperceptibly slowly (0.01 amino acid substitutions per 10</a:t>
            </a:r>
            <a:r>
              <a:rPr lang="en-US" altLang="en-US" baseline="30000" dirty="0" smtClean="0"/>
              <a:t>9</a:t>
            </a:r>
            <a:r>
              <a:rPr lang="en-US" altLang="en-US" dirty="0" smtClean="0"/>
              <a:t> years), while </a:t>
            </a:r>
            <a:r>
              <a:rPr lang="en-US" altLang="en-US" dirty="0" err="1" smtClean="0"/>
              <a:t>fibrinopeptides</a:t>
            </a:r>
            <a:r>
              <a:rPr lang="en-US" altLang="en-US" dirty="0" smtClean="0"/>
              <a:t> evolve almost 1,000 times as fast. What accounts for these different clock rates?</a:t>
            </a:r>
            <a:endParaRPr lang="en-US" dirty="0"/>
          </a:p>
        </p:txBody>
      </p:sp>
      <p:sp>
        <p:nvSpPr>
          <p:cNvPr id="13" name="Content Placeholder 12"/>
          <p:cNvSpPr>
            <a:spLocks noGrp="1"/>
          </p:cNvSpPr>
          <p:nvPr>
            <p:ph idx="1"/>
          </p:nvPr>
        </p:nvSpPr>
        <p:spPr/>
        <p:txBody>
          <a:bodyPr/>
          <a:lstStyle/>
          <a:p>
            <a:r>
              <a:rPr lang="en-US" altLang="en-US" dirty="0" smtClean="0"/>
              <a:t>Mutations occur much more frequently in </a:t>
            </a:r>
            <a:r>
              <a:rPr lang="en-US" altLang="en-US" dirty="0" err="1" smtClean="0"/>
              <a:t>fibrinopetides</a:t>
            </a:r>
            <a:r>
              <a:rPr lang="en-US" altLang="en-US" dirty="0" smtClean="0"/>
              <a:t> than in histones. </a:t>
            </a:r>
          </a:p>
          <a:p>
            <a:r>
              <a:rPr lang="en-US" altLang="en-US" b="1" dirty="0" smtClean="0"/>
              <a:t>Mutations in </a:t>
            </a:r>
            <a:r>
              <a:rPr lang="en-US" altLang="en-US" b="1" dirty="0" err="1" smtClean="0"/>
              <a:t>fibrinopeptides</a:t>
            </a:r>
            <a:r>
              <a:rPr lang="en-US" altLang="en-US" b="1" dirty="0" smtClean="0"/>
              <a:t> are much less harmful than those in histones.</a:t>
            </a:r>
          </a:p>
          <a:p>
            <a:r>
              <a:rPr lang="en-US" altLang="en-US" dirty="0" err="1" smtClean="0"/>
              <a:t>Fibrinopeptide</a:t>
            </a:r>
            <a:r>
              <a:rPr lang="en-US" altLang="en-US" dirty="0" smtClean="0"/>
              <a:t> genes are much larger than histone genes. </a:t>
            </a:r>
          </a:p>
          <a:p>
            <a:r>
              <a:rPr lang="en-US" altLang="en-US" dirty="0" err="1" smtClean="0"/>
              <a:t>Fibrinopeptide</a:t>
            </a:r>
            <a:r>
              <a:rPr lang="en-US" altLang="en-US" dirty="0" smtClean="0"/>
              <a:t> genes are much more common than histone genes.</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2230393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Of the roughly 20,000 genes in the human genome, approximately 145 are shown to have been acquired by horizontal gene transfer. Which of the following phylogenetic patterns is consistent with horizontal gene transfer? </a:t>
            </a:r>
            <a:endParaRPr lang="en-US" dirty="0"/>
          </a:p>
        </p:txBody>
      </p:sp>
      <p:sp>
        <p:nvSpPr>
          <p:cNvPr id="10" name="Content Placeholder 9"/>
          <p:cNvSpPr>
            <a:spLocks noGrp="1"/>
          </p:cNvSpPr>
          <p:nvPr>
            <p:ph idx="1"/>
          </p:nvPr>
        </p:nvSpPr>
        <p:spPr/>
        <p:txBody>
          <a:bodyPr/>
          <a:lstStyle/>
          <a:p>
            <a:r>
              <a:rPr lang="en-US" altLang="en-US" dirty="0" smtClean="0"/>
              <a:t>Humans and all eukaryotes have histone genes.</a:t>
            </a:r>
          </a:p>
          <a:p>
            <a:r>
              <a:rPr lang="en-US" altLang="en-US" dirty="0" smtClean="0"/>
              <a:t>Only vertebrates have the CCN gene family.</a:t>
            </a:r>
          </a:p>
          <a:p>
            <a:r>
              <a:rPr lang="en-US" altLang="en-US" dirty="0" smtClean="0"/>
              <a:t>Only vertebrates and bacteria have the gene that confers ABO blood type.</a:t>
            </a:r>
          </a:p>
          <a:p>
            <a:r>
              <a:rPr lang="en-US" altLang="en-US" dirty="0" smtClean="0"/>
              <a:t>The gene </a:t>
            </a:r>
            <a:r>
              <a:rPr lang="en-US" altLang="en-US" i="1" dirty="0" smtClean="0"/>
              <a:t>ARHGAP11B</a:t>
            </a:r>
            <a:r>
              <a:rPr lang="en-US" altLang="en-US" dirty="0" smtClean="0"/>
              <a:t> is found only in humans.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29757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smtClean="0"/>
              <a:t>Of the roughly 20,000 genes in the human genome, approximately 145 are shown to have been acquired by horizontal gene transfer. Which of the following phylogenetic patterns is consistent with horizontal gene transfer? </a:t>
            </a:r>
            <a:endParaRPr lang="en-US" dirty="0"/>
          </a:p>
        </p:txBody>
      </p:sp>
      <p:sp>
        <p:nvSpPr>
          <p:cNvPr id="10" name="Content Placeholder 9"/>
          <p:cNvSpPr>
            <a:spLocks noGrp="1"/>
          </p:cNvSpPr>
          <p:nvPr>
            <p:ph idx="1"/>
          </p:nvPr>
        </p:nvSpPr>
        <p:spPr/>
        <p:txBody>
          <a:bodyPr/>
          <a:lstStyle/>
          <a:p>
            <a:r>
              <a:rPr lang="en-US" altLang="en-US" dirty="0" smtClean="0"/>
              <a:t>Humans and all eukaryotes have histone genes.</a:t>
            </a:r>
          </a:p>
          <a:p>
            <a:r>
              <a:rPr lang="en-US" altLang="en-US" dirty="0" smtClean="0"/>
              <a:t>Only vertebrates have the CCN gene family.</a:t>
            </a:r>
          </a:p>
          <a:p>
            <a:r>
              <a:rPr lang="en-US" altLang="en-US" b="1" dirty="0" smtClean="0"/>
              <a:t>Only vertebrates and bacteria have the gene that confers ABO blood type.</a:t>
            </a:r>
          </a:p>
          <a:p>
            <a:r>
              <a:rPr lang="en-US" altLang="en-US" dirty="0" smtClean="0"/>
              <a:t>The gene </a:t>
            </a:r>
            <a:r>
              <a:rPr lang="en-US" altLang="en-US" i="1" dirty="0" smtClean="0"/>
              <a:t>ARHGAP11B</a:t>
            </a:r>
            <a:r>
              <a:rPr lang="en-US" altLang="en-US" dirty="0" smtClean="0"/>
              <a:t> is found only in humans. </a:t>
            </a:r>
            <a:br>
              <a:rPr lang="en-US" altLang="en-US" dirty="0" smtClean="0"/>
            </a:br>
            <a:endParaRPr lang="en-US" dirty="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1972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Different animals that possess homologous structures probably _____. </a:t>
            </a:r>
          </a:p>
        </p:txBody>
      </p:sp>
      <p:sp>
        <p:nvSpPr>
          <p:cNvPr id="6147" name="Rectangle 3"/>
          <p:cNvSpPr>
            <a:spLocks noGrp="1" noChangeArrowheads="1"/>
          </p:cNvSpPr>
          <p:nvPr>
            <p:ph idx="1"/>
          </p:nvPr>
        </p:nvSpPr>
        <p:spPr/>
        <p:txBody>
          <a:bodyPr/>
          <a:lstStyle/>
          <a:p>
            <a:r>
              <a:rPr lang="en-US" altLang="en-US" smtClean="0"/>
              <a:t>evolved from the same ancestor</a:t>
            </a:r>
          </a:p>
          <a:p>
            <a:r>
              <a:rPr lang="en-US" altLang="en-US" smtClean="0"/>
              <a:t>are headed for extinction </a:t>
            </a:r>
          </a:p>
          <a:p>
            <a:r>
              <a:rPr lang="en-US" altLang="en-US" smtClean="0"/>
              <a:t>by chance had similar mutations in the past</a:t>
            </a:r>
          </a:p>
          <a:p>
            <a:r>
              <a:rPr lang="en-US" altLang="en-US" smtClean="0"/>
              <a:t>are not related</a:t>
            </a:r>
          </a:p>
          <a:p>
            <a:r>
              <a:rPr lang="en-US" altLang="en-US" smtClean="0"/>
              <a:t>have increased genetic diversity</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46436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Different animals that possess homologous structures probably _____. </a:t>
            </a:r>
          </a:p>
        </p:txBody>
      </p:sp>
      <p:sp>
        <p:nvSpPr>
          <p:cNvPr id="6147" name="Rectangle 3"/>
          <p:cNvSpPr>
            <a:spLocks noGrp="1" noChangeArrowheads="1"/>
          </p:cNvSpPr>
          <p:nvPr>
            <p:ph idx="1"/>
          </p:nvPr>
        </p:nvSpPr>
        <p:spPr/>
        <p:txBody>
          <a:bodyPr/>
          <a:lstStyle/>
          <a:p>
            <a:r>
              <a:rPr lang="en-US" altLang="en-US" b="1" dirty="0" smtClean="0"/>
              <a:t>evolved from the same ancestor</a:t>
            </a:r>
          </a:p>
          <a:p>
            <a:r>
              <a:rPr lang="en-US" altLang="en-US" dirty="0" smtClean="0"/>
              <a:t>are headed for extinction </a:t>
            </a:r>
          </a:p>
          <a:p>
            <a:r>
              <a:rPr lang="en-US" altLang="en-US" dirty="0" smtClean="0"/>
              <a:t>by chance had similar mutations in the past</a:t>
            </a:r>
          </a:p>
          <a:p>
            <a:r>
              <a:rPr lang="en-US" altLang="en-US" dirty="0" smtClean="0"/>
              <a:t>are not related</a:t>
            </a:r>
          </a:p>
          <a:p>
            <a:r>
              <a:rPr lang="en-US" altLang="en-US" dirty="0" smtClean="0"/>
              <a:t>have increased genetic diversity</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302416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Which of the following pairs are homologous?</a:t>
            </a:r>
          </a:p>
        </p:txBody>
      </p:sp>
      <p:sp>
        <p:nvSpPr>
          <p:cNvPr id="8195" name="Rectangle 3"/>
          <p:cNvSpPr>
            <a:spLocks noGrp="1" noChangeArrowheads="1"/>
          </p:cNvSpPr>
          <p:nvPr>
            <p:ph idx="1"/>
          </p:nvPr>
        </p:nvSpPr>
        <p:spPr/>
        <p:txBody>
          <a:bodyPr/>
          <a:lstStyle/>
          <a:p>
            <a:r>
              <a:rPr lang="en-US" altLang="en-US" smtClean="0"/>
              <a:t>struts in dragonfly wing and bones in penguin flipper</a:t>
            </a:r>
          </a:p>
          <a:p>
            <a:r>
              <a:rPr lang="en-US" altLang="en-US" smtClean="0"/>
              <a:t>struts in dragonfly wing and bones in bat wing</a:t>
            </a:r>
          </a:p>
          <a:p>
            <a:r>
              <a:rPr lang="en-US" altLang="en-US" smtClean="0"/>
              <a:t>bones in bat wing and bones in seal flipper</a:t>
            </a:r>
          </a:p>
          <a:p>
            <a:r>
              <a:rPr lang="en-US" altLang="en-US" smtClean="0"/>
              <a:t>seal flipper and penguin flipper</a:t>
            </a:r>
          </a:p>
          <a:p>
            <a:r>
              <a:rPr lang="en-US" altLang="en-US" smtClean="0"/>
              <a:t>bones in penguin flipper and bones in bat wing</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752465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Which of the following pairs are homologous?</a:t>
            </a:r>
          </a:p>
        </p:txBody>
      </p:sp>
      <p:sp>
        <p:nvSpPr>
          <p:cNvPr id="8195" name="Rectangle 3"/>
          <p:cNvSpPr>
            <a:spLocks noGrp="1" noChangeArrowheads="1"/>
          </p:cNvSpPr>
          <p:nvPr>
            <p:ph idx="1"/>
          </p:nvPr>
        </p:nvSpPr>
        <p:spPr/>
        <p:txBody>
          <a:bodyPr/>
          <a:lstStyle/>
          <a:p>
            <a:r>
              <a:rPr lang="en-US" altLang="en-US" dirty="0" smtClean="0"/>
              <a:t>struts in dragonfly wing and bones in penguin flipper</a:t>
            </a:r>
          </a:p>
          <a:p>
            <a:r>
              <a:rPr lang="en-US" altLang="en-US" dirty="0" smtClean="0"/>
              <a:t>struts in dragonfly wing and bones in bat wing</a:t>
            </a:r>
          </a:p>
          <a:p>
            <a:r>
              <a:rPr lang="en-US" altLang="en-US" dirty="0" smtClean="0"/>
              <a:t>bones in bat wing and bones in seal flipper</a:t>
            </a:r>
          </a:p>
          <a:p>
            <a:r>
              <a:rPr lang="en-US" altLang="en-US" dirty="0" smtClean="0"/>
              <a:t>seal flipper and penguin flipper</a:t>
            </a:r>
          </a:p>
          <a:p>
            <a:r>
              <a:rPr lang="en-US" altLang="en-US" b="1" dirty="0" smtClean="0"/>
              <a:t>bones in penguin flipper and bones in bat wing</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85311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Which </a:t>
            </a:r>
            <a:r>
              <a:rPr lang="en-US" altLang="en-US" dirty="0" smtClean="0"/>
              <a:t>of the following would make the most suitable </a:t>
            </a:r>
            <a:r>
              <a:rPr lang="en-US" altLang="en-US" dirty="0" err="1" smtClean="0"/>
              <a:t>outgroup</a:t>
            </a:r>
            <a:r>
              <a:rPr lang="en-US" altLang="en-US" dirty="0" smtClean="0"/>
              <a:t> species for a </a:t>
            </a:r>
            <a:r>
              <a:rPr lang="en-US" altLang="en-US" dirty="0" err="1" smtClean="0"/>
              <a:t>cladogram</a:t>
            </a:r>
            <a:r>
              <a:rPr lang="en-US" altLang="en-US" dirty="0" smtClean="0"/>
              <a:t> relative to all the other </a:t>
            </a:r>
            <a:r>
              <a:rPr lang="en-US" altLang="en-US" smtClean="0"/>
              <a:t>species?</a:t>
            </a:r>
            <a:endParaRPr lang="en-US" altLang="en-US" dirty="0" smtClean="0"/>
          </a:p>
        </p:txBody>
      </p:sp>
      <p:sp>
        <p:nvSpPr>
          <p:cNvPr id="10243" name="Rectangle 3"/>
          <p:cNvSpPr>
            <a:spLocks noGrp="1" noChangeArrowheads="1"/>
          </p:cNvSpPr>
          <p:nvPr>
            <p:ph idx="1"/>
          </p:nvPr>
        </p:nvSpPr>
        <p:spPr/>
        <p:txBody>
          <a:bodyPr/>
          <a:lstStyle/>
          <a:p>
            <a:r>
              <a:rPr lang="en-US" altLang="en-US" smtClean="0"/>
              <a:t>frog</a:t>
            </a:r>
          </a:p>
          <a:p>
            <a:r>
              <a:rPr lang="en-US" altLang="en-US" smtClean="0"/>
              <a:t>tuna </a:t>
            </a:r>
          </a:p>
          <a:p>
            <a:r>
              <a:rPr lang="en-US" altLang="en-US" smtClean="0"/>
              <a:t>snake</a:t>
            </a:r>
          </a:p>
          <a:p>
            <a:r>
              <a:rPr lang="en-US" altLang="en-US" smtClean="0"/>
              <a:t>penguin</a:t>
            </a:r>
          </a:p>
          <a:p>
            <a:r>
              <a:rPr lang="en-US" altLang="en-US" smtClean="0"/>
              <a:t>bat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76371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Which </a:t>
            </a:r>
            <a:r>
              <a:rPr lang="en-US" altLang="en-US" dirty="0" smtClean="0"/>
              <a:t>of the following would make the most suitable </a:t>
            </a:r>
            <a:r>
              <a:rPr lang="en-US" altLang="en-US" dirty="0" err="1" smtClean="0"/>
              <a:t>outgroup</a:t>
            </a:r>
            <a:r>
              <a:rPr lang="en-US" altLang="en-US" dirty="0" smtClean="0"/>
              <a:t> species for a </a:t>
            </a:r>
            <a:r>
              <a:rPr lang="en-US" altLang="en-US" dirty="0" err="1" smtClean="0"/>
              <a:t>cladogram</a:t>
            </a:r>
            <a:r>
              <a:rPr lang="en-US" altLang="en-US" dirty="0" smtClean="0"/>
              <a:t> relative to all the other </a:t>
            </a:r>
            <a:r>
              <a:rPr lang="en-US" altLang="en-US" smtClean="0"/>
              <a:t>species?</a:t>
            </a:r>
            <a:endParaRPr lang="en-US" altLang="en-US" dirty="0" smtClean="0"/>
          </a:p>
        </p:txBody>
      </p:sp>
      <p:sp>
        <p:nvSpPr>
          <p:cNvPr id="10243" name="Rectangle 3"/>
          <p:cNvSpPr>
            <a:spLocks noGrp="1" noChangeArrowheads="1"/>
          </p:cNvSpPr>
          <p:nvPr>
            <p:ph idx="1"/>
          </p:nvPr>
        </p:nvSpPr>
        <p:spPr/>
        <p:txBody>
          <a:bodyPr/>
          <a:lstStyle/>
          <a:p>
            <a:r>
              <a:rPr lang="en-US" altLang="en-US" dirty="0" smtClean="0"/>
              <a:t>frog</a:t>
            </a:r>
          </a:p>
          <a:p>
            <a:r>
              <a:rPr lang="en-US" altLang="en-US" b="1" dirty="0" smtClean="0"/>
              <a:t>tuna </a:t>
            </a:r>
          </a:p>
          <a:p>
            <a:r>
              <a:rPr lang="en-US" altLang="en-US" dirty="0" smtClean="0"/>
              <a:t>snake</a:t>
            </a:r>
          </a:p>
          <a:p>
            <a:r>
              <a:rPr lang="en-US" altLang="en-US" dirty="0" smtClean="0"/>
              <a:t>penguin</a:t>
            </a:r>
          </a:p>
          <a:p>
            <a:r>
              <a:rPr lang="en-US" altLang="en-US" dirty="0" smtClean="0"/>
              <a:t>bat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9383578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14161</TotalTime>
  <Words>1830</Words>
  <Application>Microsoft Office PowerPoint</Application>
  <PresentationFormat>On-screen Show (4:3)</PresentationFormat>
  <Paragraphs>291</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ＭＳ Ｐゴシック</vt:lpstr>
      <vt:lpstr>Arial</vt:lpstr>
      <vt:lpstr>Times New Roman</vt:lpstr>
      <vt:lpstr>Wingdings</vt:lpstr>
      <vt:lpstr>BIF2e_Clicker_Template</vt:lpstr>
      <vt:lpstr>PowerPoint Presentation</vt:lpstr>
      <vt:lpstr>Which of the following taxonomic categories includes the fewest number of species?</vt:lpstr>
      <vt:lpstr>Which of the following taxonomic categories includes the fewest number of species?</vt:lpstr>
      <vt:lpstr>Different animals that possess homologous structures probably _____. </vt:lpstr>
      <vt:lpstr>Different animals that possess homologous structures probably _____. </vt:lpstr>
      <vt:lpstr>Which of the following pairs are homologous?</vt:lpstr>
      <vt:lpstr>Which of the following pairs are homologous?</vt:lpstr>
      <vt:lpstr>Which of the following would make the most suitable outgroup species for a cladogram relative to all the other species?</vt:lpstr>
      <vt:lpstr>Which of the following would make the most suitable outgroup species for a cladogram relative to all the other species?</vt:lpstr>
      <vt:lpstr>Given the DNA sequence data in the table, which phylogenetic tree is the most parsimonious?</vt:lpstr>
      <vt:lpstr>Given the DNA sequence data in the table, which phylogenetic tree is the most parsimonious?</vt:lpstr>
      <vt:lpstr>Which of the following is the correct way to write the scientific name for humans?</vt:lpstr>
      <vt:lpstr>Which of the following is the correct way to write the scientific name for humans?</vt:lpstr>
      <vt:lpstr>When describing a group of animals, you speak about an ancestral species and some, but not all, of its descendants. This is an example of a</vt:lpstr>
      <vt:lpstr>When describing a group of animals, you speak about an ancestral species and some, but not all, of its descendants. This is an example of a</vt:lpstr>
      <vt:lpstr>Hair on mammals when compared to other invertebrates is an example of a</vt:lpstr>
      <vt:lpstr>Hair on mammals when compared to other invertebrates is an example of a</vt:lpstr>
      <vt:lpstr>Which of the following kingdoms is now obsolete?</vt:lpstr>
      <vt:lpstr>Which of the following kingdoms is now obsolete?</vt:lpstr>
      <vt:lpstr>Biological classification is an inclusive hierarchical system (e.g., species, genus, family, class). Which of the following is also an inclusive hierarchical system? </vt:lpstr>
      <vt:lpstr>Biological classification is an inclusive hierarchical system (e.g., species, genus, family, class). Which of the following is also an inclusive hierarchical system? </vt:lpstr>
      <vt:lpstr>In a phylogenetic tree, the arrangement of branches depicts what about the taxa it contains? </vt:lpstr>
      <vt:lpstr>In a phylogenetic tree, the arrangement of branches depicts what about the taxa it contains? </vt:lpstr>
      <vt:lpstr>In the hypothetical phylogenetic tree shown, which groups, inclusive of any ancestors, are monophyletic? </vt:lpstr>
      <vt:lpstr>In the hypothetical phylogenetic tree shown, which groups, inclusive of any ancestors, are monophyletic? </vt:lpstr>
      <vt:lpstr>In the hypothetical phylogenetic tree shown, which taxon or taxa serve(s) as the best outgroup for analyzing taxon U + V?</vt:lpstr>
      <vt:lpstr>In the hypothetical phylogenetic tree shown, which taxon or taxa serve(s) as the best outgroup for analyzing taxon U + V?</vt:lpstr>
      <vt:lpstr>Considering the hypothetical phylogenetic tree shown, what piece of additional information could throw the tree into doubt? </vt:lpstr>
      <vt:lpstr>Considering the hypothetical phylogenetic tree shown, what piece of additional information could throw the tree into doubt? </vt:lpstr>
      <vt:lpstr>In terms of a molecular clock, histone genes “tick” almost imperceptibly slowly (0.01 amino acid substitutions per 109 years), while fibrinopeptides evolve almost 1,000 times as fast. What accounts for these different clock rates?</vt:lpstr>
      <vt:lpstr>In terms of a molecular clock, histone genes “tick” almost imperceptibly slowly (0.01 amino acid substitutions per 109 years), while fibrinopeptides evolve almost 1,000 times as fast. What accounts for these different clock rates?</vt:lpstr>
      <vt:lpstr>Of the roughly 20,000 genes in the human genome, approximately 145 are shown to have been acquired by horizontal gene transfer. Which of the following phylogenetic patterns is consistent with horizontal gene transfer? </vt:lpstr>
      <vt:lpstr>Of the roughly 20,000 genes in the human genome, approximately 145 are shown to have been acquired by horizontal gene transfer. Which of the following phylogenetic patterns is consistent with horizontal gene transfer? </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Christopher Delgado</dc:creator>
  <cp:keywords/>
  <dc:description/>
  <cp:lastModifiedBy>Jennifer Hastings</cp:lastModifiedBy>
  <cp:revision>747</cp:revision>
  <cp:lastPrinted>2005-03-24T12:52:04Z</cp:lastPrinted>
  <dcterms:created xsi:type="dcterms:W3CDTF">2010-10-31T21:38:30Z</dcterms:created>
  <dcterms:modified xsi:type="dcterms:W3CDTF">2015-11-20T14:22:29Z</dcterms:modified>
  <cp:category/>
</cp:coreProperties>
</file>