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58" r:id="rId5"/>
    <p:sldId id="259" r:id="rId6"/>
    <p:sldId id="260" r:id="rId7"/>
    <p:sldId id="262" r:id="rId8"/>
    <p:sldId id="26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6" autoAdjust="0"/>
    <p:restoredTop sz="94660"/>
  </p:normalViewPr>
  <p:slideViewPr>
    <p:cSldViewPr snapToGrid="0">
      <p:cViewPr varScale="1">
        <p:scale>
          <a:sx n="82" d="100"/>
          <a:sy n="82"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BE77C48-B2D5-4E1A-8D73-3161BD9119E6}" type="datetimeFigureOut">
              <a:rPr lang="en-US" smtClean="0"/>
              <a:t>5/19/2017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AC6536-9B97-4C5E-BB2D-8E8E92F8DB0F}" type="slidenum">
              <a:rPr lang="en-US" smtClean="0"/>
              <a:t>‹#›</a:t>
            </a:fld>
            <a:endParaRPr lang="en-US"/>
          </a:p>
        </p:txBody>
      </p:sp>
    </p:spTree>
    <p:extLst>
      <p:ext uri="{BB962C8B-B14F-4D97-AF65-F5344CB8AC3E}">
        <p14:creationId xmlns:p14="http://schemas.microsoft.com/office/powerpoint/2010/main" val="3299937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E77C48-B2D5-4E1A-8D73-3161BD9119E6}" type="datetimeFigureOut">
              <a:rPr lang="en-US" smtClean="0"/>
              <a:t>5/19/2017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AC6536-9B97-4C5E-BB2D-8E8E92F8DB0F}" type="slidenum">
              <a:rPr lang="en-US" smtClean="0"/>
              <a:t>‹#›</a:t>
            </a:fld>
            <a:endParaRPr lang="en-US"/>
          </a:p>
        </p:txBody>
      </p:sp>
    </p:spTree>
    <p:extLst>
      <p:ext uri="{BB962C8B-B14F-4D97-AF65-F5344CB8AC3E}">
        <p14:creationId xmlns:p14="http://schemas.microsoft.com/office/powerpoint/2010/main" val="4041970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E77C48-B2D5-4E1A-8D73-3161BD9119E6}" type="datetimeFigureOut">
              <a:rPr lang="en-US" smtClean="0"/>
              <a:t>5/19/2017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AC6536-9B97-4C5E-BB2D-8E8E92F8DB0F}" type="slidenum">
              <a:rPr lang="en-US" smtClean="0"/>
              <a:t>‹#›</a:t>
            </a:fld>
            <a:endParaRPr lang="en-US"/>
          </a:p>
        </p:txBody>
      </p:sp>
    </p:spTree>
    <p:extLst>
      <p:ext uri="{BB962C8B-B14F-4D97-AF65-F5344CB8AC3E}">
        <p14:creationId xmlns:p14="http://schemas.microsoft.com/office/powerpoint/2010/main" val="3976528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E77C48-B2D5-4E1A-8D73-3161BD9119E6}" type="datetimeFigureOut">
              <a:rPr lang="en-US" smtClean="0"/>
              <a:t>5/19/2017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AC6536-9B97-4C5E-BB2D-8E8E92F8DB0F}" type="slidenum">
              <a:rPr lang="en-US" smtClean="0"/>
              <a:t>‹#›</a:t>
            </a:fld>
            <a:endParaRPr lang="en-US"/>
          </a:p>
        </p:txBody>
      </p:sp>
    </p:spTree>
    <p:extLst>
      <p:ext uri="{BB962C8B-B14F-4D97-AF65-F5344CB8AC3E}">
        <p14:creationId xmlns:p14="http://schemas.microsoft.com/office/powerpoint/2010/main" val="489243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BE77C48-B2D5-4E1A-8D73-3161BD9119E6}" type="datetimeFigureOut">
              <a:rPr lang="en-US" smtClean="0"/>
              <a:t>5/19/2017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AC6536-9B97-4C5E-BB2D-8E8E92F8DB0F}" type="slidenum">
              <a:rPr lang="en-US" smtClean="0"/>
              <a:t>‹#›</a:t>
            </a:fld>
            <a:endParaRPr lang="en-US"/>
          </a:p>
        </p:txBody>
      </p:sp>
    </p:spTree>
    <p:extLst>
      <p:ext uri="{BB962C8B-B14F-4D97-AF65-F5344CB8AC3E}">
        <p14:creationId xmlns:p14="http://schemas.microsoft.com/office/powerpoint/2010/main" val="2585063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BE77C48-B2D5-4E1A-8D73-3161BD9119E6}" type="datetimeFigureOut">
              <a:rPr lang="en-US" smtClean="0"/>
              <a:t>5/19/2017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AC6536-9B97-4C5E-BB2D-8E8E92F8DB0F}" type="slidenum">
              <a:rPr lang="en-US" smtClean="0"/>
              <a:t>‹#›</a:t>
            </a:fld>
            <a:endParaRPr lang="en-US"/>
          </a:p>
        </p:txBody>
      </p:sp>
    </p:spTree>
    <p:extLst>
      <p:ext uri="{BB962C8B-B14F-4D97-AF65-F5344CB8AC3E}">
        <p14:creationId xmlns:p14="http://schemas.microsoft.com/office/powerpoint/2010/main" val="832463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BE77C48-B2D5-4E1A-8D73-3161BD9119E6}" type="datetimeFigureOut">
              <a:rPr lang="en-US" smtClean="0"/>
              <a:t>5/19/2017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AC6536-9B97-4C5E-BB2D-8E8E92F8DB0F}" type="slidenum">
              <a:rPr lang="en-US" smtClean="0"/>
              <a:t>‹#›</a:t>
            </a:fld>
            <a:endParaRPr lang="en-US"/>
          </a:p>
        </p:txBody>
      </p:sp>
    </p:spTree>
    <p:extLst>
      <p:ext uri="{BB962C8B-B14F-4D97-AF65-F5344CB8AC3E}">
        <p14:creationId xmlns:p14="http://schemas.microsoft.com/office/powerpoint/2010/main" val="2791428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BE77C48-B2D5-4E1A-8D73-3161BD9119E6}" type="datetimeFigureOut">
              <a:rPr lang="en-US" smtClean="0"/>
              <a:t>5/19/2017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AC6536-9B97-4C5E-BB2D-8E8E92F8DB0F}" type="slidenum">
              <a:rPr lang="en-US" smtClean="0"/>
              <a:t>‹#›</a:t>
            </a:fld>
            <a:endParaRPr lang="en-US"/>
          </a:p>
        </p:txBody>
      </p:sp>
    </p:spTree>
    <p:extLst>
      <p:ext uri="{BB962C8B-B14F-4D97-AF65-F5344CB8AC3E}">
        <p14:creationId xmlns:p14="http://schemas.microsoft.com/office/powerpoint/2010/main" val="2555281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E77C48-B2D5-4E1A-8D73-3161BD9119E6}" type="datetimeFigureOut">
              <a:rPr lang="en-US" smtClean="0"/>
              <a:t>5/19/2017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AC6536-9B97-4C5E-BB2D-8E8E92F8DB0F}" type="slidenum">
              <a:rPr lang="en-US" smtClean="0"/>
              <a:t>‹#›</a:t>
            </a:fld>
            <a:endParaRPr lang="en-US"/>
          </a:p>
        </p:txBody>
      </p:sp>
    </p:spTree>
    <p:extLst>
      <p:ext uri="{BB962C8B-B14F-4D97-AF65-F5344CB8AC3E}">
        <p14:creationId xmlns:p14="http://schemas.microsoft.com/office/powerpoint/2010/main" val="1279697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BE77C48-B2D5-4E1A-8D73-3161BD9119E6}" type="datetimeFigureOut">
              <a:rPr lang="en-US" smtClean="0"/>
              <a:t>5/19/2017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AC6536-9B97-4C5E-BB2D-8E8E92F8DB0F}" type="slidenum">
              <a:rPr lang="en-US" smtClean="0"/>
              <a:t>‹#›</a:t>
            </a:fld>
            <a:endParaRPr lang="en-US"/>
          </a:p>
        </p:txBody>
      </p:sp>
    </p:spTree>
    <p:extLst>
      <p:ext uri="{BB962C8B-B14F-4D97-AF65-F5344CB8AC3E}">
        <p14:creationId xmlns:p14="http://schemas.microsoft.com/office/powerpoint/2010/main" val="2897197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BE77C48-B2D5-4E1A-8D73-3161BD9119E6}" type="datetimeFigureOut">
              <a:rPr lang="en-US" smtClean="0"/>
              <a:t>5/19/2017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AC6536-9B97-4C5E-BB2D-8E8E92F8DB0F}" type="slidenum">
              <a:rPr lang="en-US" smtClean="0"/>
              <a:t>‹#›</a:t>
            </a:fld>
            <a:endParaRPr lang="en-US"/>
          </a:p>
        </p:txBody>
      </p:sp>
    </p:spTree>
    <p:extLst>
      <p:ext uri="{BB962C8B-B14F-4D97-AF65-F5344CB8AC3E}">
        <p14:creationId xmlns:p14="http://schemas.microsoft.com/office/powerpoint/2010/main" val="1368267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E77C48-B2D5-4E1A-8D73-3161BD9119E6}" type="datetimeFigureOut">
              <a:rPr lang="en-US" smtClean="0"/>
              <a:t>5/19/2017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AC6536-9B97-4C5E-BB2D-8E8E92F8DB0F}" type="slidenum">
              <a:rPr lang="en-US" smtClean="0"/>
              <a:t>‹#›</a:t>
            </a:fld>
            <a:endParaRPr lang="en-US"/>
          </a:p>
        </p:txBody>
      </p:sp>
    </p:spTree>
    <p:extLst>
      <p:ext uri="{BB962C8B-B14F-4D97-AF65-F5344CB8AC3E}">
        <p14:creationId xmlns:p14="http://schemas.microsoft.com/office/powerpoint/2010/main" val="22569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Chapter 26</a:t>
            </a:r>
          </a:p>
        </p:txBody>
      </p:sp>
      <p:sp>
        <p:nvSpPr>
          <p:cNvPr id="3" name="Subtitle 2"/>
          <p:cNvSpPr>
            <a:spLocks noGrp="1"/>
          </p:cNvSpPr>
          <p:nvPr>
            <p:ph type="subTitle" idx="1"/>
          </p:nvPr>
        </p:nvSpPr>
        <p:spPr/>
        <p:txBody>
          <a:bodyPr>
            <a:normAutofit/>
          </a:bodyPr>
          <a:lstStyle/>
          <a:p>
            <a:r>
              <a:rPr lang="en-US" sz="3600" dirty="0"/>
              <a:t>The Colonization of Land</a:t>
            </a:r>
          </a:p>
        </p:txBody>
      </p:sp>
    </p:spTree>
    <p:extLst>
      <p:ext uri="{BB962C8B-B14F-4D97-AF65-F5344CB8AC3E}">
        <p14:creationId xmlns:p14="http://schemas.microsoft.com/office/powerpoint/2010/main" val="4165913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200" b="1" dirty="0">
                <a:solidFill>
                  <a:srgbClr val="FF0000"/>
                </a:solidFill>
              </a:rPr>
              <a:t>Intro</a:t>
            </a:r>
          </a:p>
        </p:txBody>
      </p:sp>
      <p:sp>
        <p:nvSpPr>
          <p:cNvPr id="3" name="Content Placeholder 2"/>
          <p:cNvSpPr>
            <a:spLocks noGrp="1"/>
          </p:cNvSpPr>
          <p:nvPr>
            <p:ph idx="1"/>
          </p:nvPr>
        </p:nvSpPr>
        <p:spPr>
          <a:xfrm>
            <a:off x="838200" y="1690688"/>
            <a:ext cx="10515600" cy="4723301"/>
          </a:xfrm>
        </p:spPr>
        <p:txBody>
          <a:bodyPr>
            <a:noAutofit/>
          </a:bodyPr>
          <a:lstStyle/>
          <a:p>
            <a:r>
              <a:rPr lang="en-US" sz="5200" dirty="0"/>
              <a:t>What’s your favorite plant? And why?</a:t>
            </a:r>
          </a:p>
        </p:txBody>
      </p:sp>
    </p:spTree>
    <p:extLst>
      <p:ext uri="{BB962C8B-B14F-4D97-AF65-F5344CB8AC3E}">
        <p14:creationId xmlns:p14="http://schemas.microsoft.com/office/powerpoint/2010/main" val="332098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200" b="1" dirty="0" err="1">
                <a:solidFill>
                  <a:srgbClr val="FF0000"/>
                </a:solidFill>
              </a:rPr>
              <a:t>Bellwork</a:t>
            </a:r>
            <a:r>
              <a:rPr lang="en-US" sz="5200" b="1" dirty="0">
                <a:solidFill>
                  <a:srgbClr val="FF0000"/>
                </a:solidFill>
              </a:rPr>
              <a:t> 1</a:t>
            </a:r>
          </a:p>
        </p:txBody>
      </p:sp>
      <p:sp>
        <p:nvSpPr>
          <p:cNvPr id="3" name="Content Placeholder 2"/>
          <p:cNvSpPr>
            <a:spLocks noGrp="1"/>
          </p:cNvSpPr>
          <p:nvPr>
            <p:ph idx="1"/>
          </p:nvPr>
        </p:nvSpPr>
        <p:spPr>
          <a:xfrm>
            <a:off x="838200" y="1690688"/>
            <a:ext cx="10515600" cy="4723301"/>
          </a:xfrm>
        </p:spPr>
        <p:txBody>
          <a:bodyPr>
            <a:noAutofit/>
          </a:bodyPr>
          <a:lstStyle/>
          <a:p>
            <a:r>
              <a:rPr lang="en-US" sz="5200" dirty="0"/>
              <a:t>Describe several adaptations of aquatic plants and land plants to their specific environments.</a:t>
            </a:r>
          </a:p>
        </p:txBody>
      </p:sp>
    </p:spTree>
    <p:extLst>
      <p:ext uri="{BB962C8B-B14F-4D97-AF65-F5344CB8AC3E}">
        <p14:creationId xmlns:p14="http://schemas.microsoft.com/office/powerpoint/2010/main" val="194486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200" b="1" dirty="0" err="1">
                <a:solidFill>
                  <a:schemeClr val="accent2"/>
                </a:solidFill>
              </a:rPr>
              <a:t>Bellwork</a:t>
            </a:r>
            <a:r>
              <a:rPr lang="en-US" sz="5200" b="1" dirty="0">
                <a:solidFill>
                  <a:schemeClr val="accent2"/>
                </a:solidFill>
              </a:rPr>
              <a:t> 2</a:t>
            </a:r>
          </a:p>
        </p:txBody>
      </p:sp>
      <p:sp>
        <p:nvSpPr>
          <p:cNvPr id="3" name="Content Placeholder 2"/>
          <p:cNvSpPr>
            <a:spLocks noGrp="1"/>
          </p:cNvSpPr>
          <p:nvPr>
            <p:ph idx="1"/>
          </p:nvPr>
        </p:nvSpPr>
        <p:spPr>
          <a:xfrm>
            <a:off x="838200" y="1535723"/>
            <a:ext cx="10515600" cy="4723301"/>
          </a:xfrm>
        </p:spPr>
        <p:txBody>
          <a:bodyPr>
            <a:noAutofit/>
          </a:bodyPr>
          <a:lstStyle/>
          <a:p>
            <a:r>
              <a:rPr lang="en-US" sz="4600" dirty="0"/>
              <a:t>A pine tree produces far more pollen than an apple or cherry tree produces. Explain why a fruit tree does not need to make as much pollen as a pine to ensure pollination.</a:t>
            </a:r>
          </a:p>
        </p:txBody>
      </p:sp>
    </p:spTree>
    <p:extLst>
      <p:ext uri="{BB962C8B-B14F-4D97-AF65-F5344CB8AC3E}">
        <p14:creationId xmlns:p14="http://schemas.microsoft.com/office/powerpoint/2010/main" val="3224441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200" b="1" dirty="0" err="1">
                <a:solidFill>
                  <a:schemeClr val="accent4"/>
                </a:solidFill>
              </a:rPr>
              <a:t>Bellwork</a:t>
            </a:r>
            <a:r>
              <a:rPr lang="en-US" sz="5200" b="1" dirty="0">
                <a:solidFill>
                  <a:schemeClr val="accent4"/>
                </a:solidFill>
              </a:rPr>
              <a:t> 3</a:t>
            </a:r>
          </a:p>
        </p:txBody>
      </p:sp>
      <p:sp>
        <p:nvSpPr>
          <p:cNvPr id="3" name="Content Placeholder 2"/>
          <p:cNvSpPr>
            <a:spLocks noGrp="1"/>
          </p:cNvSpPr>
          <p:nvPr>
            <p:ph idx="1"/>
          </p:nvPr>
        </p:nvSpPr>
        <p:spPr>
          <a:xfrm>
            <a:off x="838200" y="1512277"/>
            <a:ext cx="10515600" cy="4982308"/>
          </a:xfrm>
        </p:spPr>
        <p:txBody>
          <a:bodyPr>
            <a:noAutofit/>
          </a:bodyPr>
          <a:lstStyle/>
          <a:p>
            <a:r>
              <a:rPr lang="en-US" sz="3600" dirty="0"/>
              <a:t>Researchers working in a Brazilian rainforest recently discovered eight species of bioluminescent mushrooms at a single site. The mushrooms continually emit a faint glow that, although undetectable in daylight, makes them visible at night. Suggest a mechanism by which glowing in the dark could benefit a mushroom. Why do you think so many species with this unusual trait live in the same region?</a:t>
            </a:r>
          </a:p>
        </p:txBody>
      </p:sp>
    </p:spTree>
    <p:extLst>
      <p:ext uri="{BB962C8B-B14F-4D97-AF65-F5344CB8AC3E}">
        <p14:creationId xmlns:p14="http://schemas.microsoft.com/office/powerpoint/2010/main" val="3535315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200" b="1" dirty="0" err="1">
                <a:solidFill>
                  <a:schemeClr val="accent6"/>
                </a:solidFill>
              </a:rPr>
              <a:t>Bellwork</a:t>
            </a:r>
            <a:r>
              <a:rPr lang="en-US" sz="5200" b="1" dirty="0">
                <a:solidFill>
                  <a:schemeClr val="accent6"/>
                </a:solidFill>
              </a:rPr>
              <a:t> 4</a:t>
            </a:r>
          </a:p>
        </p:txBody>
      </p:sp>
      <p:sp>
        <p:nvSpPr>
          <p:cNvPr id="3" name="Content Placeholder 2"/>
          <p:cNvSpPr>
            <a:spLocks noGrp="1"/>
          </p:cNvSpPr>
          <p:nvPr>
            <p:ph idx="1"/>
          </p:nvPr>
        </p:nvSpPr>
        <p:spPr>
          <a:xfrm>
            <a:off x="838200" y="1535723"/>
            <a:ext cx="10515600" cy="4723301"/>
          </a:xfrm>
        </p:spPr>
        <p:txBody>
          <a:bodyPr>
            <a:noAutofit/>
          </a:bodyPr>
          <a:lstStyle/>
          <a:p>
            <a:r>
              <a:rPr lang="en-US" sz="3400" dirty="0"/>
              <a:t>Health professionals refer to fungal skin diseases as “tineas” and name them according to the </a:t>
            </a:r>
            <a:r>
              <a:rPr lang="en-US" sz="3400" dirty="0" err="1"/>
              <a:t>ergion</a:t>
            </a:r>
            <a:r>
              <a:rPr lang="en-US" sz="3400" dirty="0"/>
              <a:t> affected (See Table). Fungal skin diseases are persistent, in part because fungi can =penetrate deeper layers of skin than can ointments and creams. There are fewer antifungal drugs than antibacterial drugs, and antifungals often have more severe side effects. Reflect on the evolutionary history of bacteria, fungi, and humans. Why is it harder to fight fungi than bacteria?</a:t>
            </a:r>
            <a:endParaRPr lang="en-US" sz="3400" i="1" dirty="0"/>
          </a:p>
        </p:txBody>
      </p:sp>
    </p:spTree>
    <p:extLst>
      <p:ext uri="{BB962C8B-B14F-4D97-AF65-F5344CB8AC3E}">
        <p14:creationId xmlns:p14="http://schemas.microsoft.com/office/powerpoint/2010/main" val="1508201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200" b="1" dirty="0" err="1">
                <a:solidFill>
                  <a:schemeClr val="accent6"/>
                </a:solidFill>
              </a:rPr>
              <a:t>Bellwork</a:t>
            </a:r>
            <a:r>
              <a:rPr lang="en-US" sz="5200" b="1" dirty="0">
                <a:solidFill>
                  <a:schemeClr val="accent6"/>
                </a:solidFill>
              </a:rPr>
              <a:t> 4</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40698309"/>
              </p:ext>
            </p:extLst>
          </p:nvPr>
        </p:nvGraphicFramePr>
        <p:xfrm>
          <a:off x="838200" y="1690688"/>
          <a:ext cx="10515600" cy="405384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3147879000"/>
                    </a:ext>
                  </a:extLst>
                </a:gridCol>
                <a:gridCol w="5257800">
                  <a:extLst>
                    <a:ext uri="{9D8B030D-6E8A-4147-A177-3AD203B41FA5}">
                      <a16:colId xmlns:a16="http://schemas.microsoft.com/office/drawing/2014/main" val="4286107039"/>
                    </a:ext>
                  </a:extLst>
                </a:gridCol>
              </a:tblGrid>
              <a:tr h="370840">
                <a:tc>
                  <a:txBody>
                    <a:bodyPr/>
                    <a:lstStyle/>
                    <a:p>
                      <a:r>
                        <a:rPr lang="en-US" sz="3200" dirty="0"/>
                        <a:t>Disease</a:t>
                      </a:r>
                    </a:p>
                  </a:txBody>
                  <a:tcPr/>
                </a:tc>
                <a:tc>
                  <a:txBody>
                    <a:bodyPr/>
                    <a:lstStyle/>
                    <a:p>
                      <a:r>
                        <a:rPr lang="en-US" sz="3200" dirty="0"/>
                        <a:t>Infected Body Part</a:t>
                      </a:r>
                    </a:p>
                  </a:txBody>
                  <a:tcPr/>
                </a:tc>
                <a:extLst>
                  <a:ext uri="{0D108BD9-81ED-4DB2-BD59-A6C34878D82A}">
                    <a16:rowId xmlns:a16="http://schemas.microsoft.com/office/drawing/2014/main" val="1811862201"/>
                  </a:ext>
                </a:extLst>
              </a:tr>
              <a:tr h="370840">
                <a:tc>
                  <a:txBody>
                    <a:bodyPr/>
                    <a:lstStyle/>
                    <a:p>
                      <a:r>
                        <a:rPr lang="en-US" sz="3200" dirty="0"/>
                        <a:t>Tinea </a:t>
                      </a:r>
                      <a:r>
                        <a:rPr lang="en-US" sz="3200" dirty="0" err="1"/>
                        <a:t>corporis</a:t>
                      </a:r>
                      <a:r>
                        <a:rPr lang="en-US" sz="3200" dirty="0"/>
                        <a:t> (ringworm)</a:t>
                      </a:r>
                    </a:p>
                  </a:txBody>
                  <a:tcPr/>
                </a:tc>
                <a:tc>
                  <a:txBody>
                    <a:bodyPr/>
                    <a:lstStyle/>
                    <a:p>
                      <a:r>
                        <a:rPr lang="en-US" sz="3200" dirty="0"/>
                        <a:t>Trunk, limbs</a:t>
                      </a:r>
                    </a:p>
                  </a:txBody>
                  <a:tcPr/>
                </a:tc>
                <a:extLst>
                  <a:ext uri="{0D108BD9-81ED-4DB2-BD59-A6C34878D82A}">
                    <a16:rowId xmlns:a16="http://schemas.microsoft.com/office/drawing/2014/main" val="3718166907"/>
                  </a:ext>
                </a:extLst>
              </a:tr>
              <a:tr h="370840">
                <a:tc>
                  <a:txBody>
                    <a:bodyPr/>
                    <a:lstStyle/>
                    <a:p>
                      <a:r>
                        <a:rPr lang="en-US" sz="3200" dirty="0"/>
                        <a:t>Tinea </a:t>
                      </a:r>
                      <a:r>
                        <a:rPr lang="en-US" sz="3200" dirty="0" err="1"/>
                        <a:t>pedis</a:t>
                      </a:r>
                      <a:r>
                        <a:rPr lang="en-US" sz="3200" dirty="0"/>
                        <a:t> (athlete’s foot)</a:t>
                      </a:r>
                    </a:p>
                  </a:txBody>
                  <a:tcPr/>
                </a:tc>
                <a:tc>
                  <a:txBody>
                    <a:bodyPr/>
                    <a:lstStyle/>
                    <a:p>
                      <a:r>
                        <a:rPr lang="en-US" sz="3200" dirty="0"/>
                        <a:t>Feet, toes</a:t>
                      </a:r>
                    </a:p>
                  </a:txBody>
                  <a:tcPr/>
                </a:tc>
                <a:extLst>
                  <a:ext uri="{0D108BD9-81ED-4DB2-BD59-A6C34878D82A}">
                    <a16:rowId xmlns:a16="http://schemas.microsoft.com/office/drawing/2014/main" val="596930310"/>
                  </a:ext>
                </a:extLst>
              </a:tr>
              <a:tr h="370840">
                <a:tc>
                  <a:txBody>
                    <a:bodyPr/>
                    <a:lstStyle/>
                    <a:p>
                      <a:r>
                        <a:rPr lang="en-US" sz="3200" dirty="0"/>
                        <a:t>Tinea capitis</a:t>
                      </a:r>
                    </a:p>
                  </a:txBody>
                  <a:tcPr/>
                </a:tc>
                <a:tc>
                  <a:txBody>
                    <a:bodyPr/>
                    <a:lstStyle/>
                    <a:p>
                      <a:r>
                        <a:rPr lang="en-US" sz="3200" dirty="0"/>
                        <a:t>Scalp, eyebrows, eyelashes</a:t>
                      </a:r>
                    </a:p>
                  </a:txBody>
                  <a:tcPr/>
                </a:tc>
                <a:extLst>
                  <a:ext uri="{0D108BD9-81ED-4DB2-BD59-A6C34878D82A}">
                    <a16:rowId xmlns:a16="http://schemas.microsoft.com/office/drawing/2014/main" val="882845285"/>
                  </a:ext>
                </a:extLst>
              </a:tr>
              <a:tr h="370840">
                <a:tc>
                  <a:txBody>
                    <a:bodyPr/>
                    <a:lstStyle/>
                    <a:p>
                      <a:r>
                        <a:rPr lang="en-US" sz="3200" dirty="0"/>
                        <a:t>Tinea </a:t>
                      </a:r>
                      <a:r>
                        <a:rPr lang="en-US" sz="3200" dirty="0" err="1"/>
                        <a:t>cruris</a:t>
                      </a:r>
                      <a:r>
                        <a:rPr lang="en-US" sz="3200" dirty="0"/>
                        <a:t> (jock itch)</a:t>
                      </a:r>
                    </a:p>
                  </a:txBody>
                  <a:tcPr/>
                </a:tc>
                <a:tc>
                  <a:txBody>
                    <a:bodyPr/>
                    <a:lstStyle/>
                    <a:p>
                      <a:r>
                        <a:rPr lang="en-US" sz="3200" dirty="0"/>
                        <a:t>Groin, perianal area</a:t>
                      </a:r>
                    </a:p>
                  </a:txBody>
                  <a:tcPr/>
                </a:tc>
                <a:extLst>
                  <a:ext uri="{0D108BD9-81ED-4DB2-BD59-A6C34878D82A}">
                    <a16:rowId xmlns:a16="http://schemas.microsoft.com/office/drawing/2014/main" val="2846754695"/>
                  </a:ext>
                </a:extLst>
              </a:tr>
              <a:tr h="370840">
                <a:tc>
                  <a:txBody>
                    <a:bodyPr/>
                    <a:lstStyle/>
                    <a:p>
                      <a:r>
                        <a:rPr lang="en-US" sz="3200" dirty="0"/>
                        <a:t>Tinea </a:t>
                      </a:r>
                      <a:r>
                        <a:rPr lang="en-US" sz="3200" dirty="0" err="1"/>
                        <a:t>barbae</a:t>
                      </a:r>
                      <a:endParaRPr lang="en-US" sz="3200" dirty="0"/>
                    </a:p>
                  </a:txBody>
                  <a:tcPr/>
                </a:tc>
                <a:tc>
                  <a:txBody>
                    <a:bodyPr/>
                    <a:lstStyle/>
                    <a:p>
                      <a:r>
                        <a:rPr lang="en-US" sz="3200" dirty="0"/>
                        <a:t>Bearded areas</a:t>
                      </a:r>
                    </a:p>
                  </a:txBody>
                  <a:tcPr/>
                </a:tc>
                <a:extLst>
                  <a:ext uri="{0D108BD9-81ED-4DB2-BD59-A6C34878D82A}">
                    <a16:rowId xmlns:a16="http://schemas.microsoft.com/office/drawing/2014/main" val="3622510695"/>
                  </a:ext>
                </a:extLst>
              </a:tr>
              <a:tr h="370840">
                <a:tc>
                  <a:txBody>
                    <a:bodyPr/>
                    <a:lstStyle/>
                    <a:p>
                      <a:r>
                        <a:rPr lang="en-US" sz="3200" dirty="0"/>
                        <a:t>Tinea </a:t>
                      </a:r>
                      <a:r>
                        <a:rPr lang="en-US" sz="3200" dirty="0" err="1"/>
                        <a:t>unguium</a:t>
                      </a:r>
                      <a:endParaRPr lang="en-US" sz="3200" dirty="0"/>
                    </a:p>
                  </a:txBody>
                  <a:tcPr/>
                </a:tc>
                <a:tc>
                  <a:txBody>
                    <a:bodyPr/>
                    <a:lstStyle/>
                    <a:p>
                      <a:r>
                        <a:rPr lang="en-US" sz="3200" dirty="0"/>
                        <a:t>Toenails, fingernails</a:t>
                      </a:r>
                    </a:p>
                  </a:txBody>
                  <a:tcPr/>
                </a:tc>
                <a:extLst>
                  <a:ext uri="{0D108BD9-81ED-4DB2-BD59-A6C34878D82A}">
                    <a16:rowId xmlns:a16="http://schemas.microsoft.com/office/drawing/2014/main" val="3607518427"/>
                  </a:ext>
                </a:extLst>
              </a:tr>
            </a:tbl>
          </a:graphicData>
        </a:graphic>
      </p:graphicFrame>
    </p:spTree>
    <p:extLst>
      <p:ext uri="{BB962C8B-B14F-4D97-AF65-F5344CB8AC3E}">
        <p14:creationId xmlns:p14="http://schemas.microsoft.com/office/powerpoint/2010/main" val="330737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200" b="1" dirty="0" err="1">
                <a:solidFill>
                  <a:srgbClr val="0070C0"/>
                </a:solidFill>
              </a:rPr>
              <a:t>Bellwork</a:t>
            </a:r>
            <a:r>
              <a:rPr lang="en-US" sz="5200" b="1" dirty="0">
                <a:solidFill>
                  <a:srgbClr val="0070C0"/>
                </a:solidFill>
              </a:rPr>
              <a:t> 5</a:t>
            </a:r>
          </a:p>
        </p:txBody>
      </p:sp>
      <p:sp>
        <p:nvSpPr>
          <p:cNvPr id="3" name="Content Placeholder 2"/>
          <p:cNvSpPr>
            <a:spLocks noGrp="1"/>
          </p:cNvSpPr>
          <p:nvPr>
            <p:ph idx="1"/>
          </p:nvPr>
        </p:nvSpPr>
        <p:spPr>
          <a:xfrm>
            <a:off x="838200" y="1606061"/>
            <a:ext cx="10515600" cy="2872154"/>
          </a:xfrm>
        </p:spPr>
        <p:txBody>
          <a:bodyPr>
            <a:noAutofit/>
          </a:bodyPr>
          <a:lstStyle/>
          <a:p>
            <a:r>
              <a:rPr lang="en-US" sz="4800" dirty="0"/>
              <a:t>Describe the relationship that exists between mycorrhizae fungus and land plants.</a:t>
            </a:r>
          </a:p>
        </p:txBody>
      </p:sp>
    </p:spTree>
    <p:extLst>
      <p:ext uri="{BB962C8B-B14F-4D97-AF65-F5344CB8AC3E}">
        <p14:creationId xmlns:p14="http://schemas.microsoft.com/office/powerpoint/2010/main" val="21102756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TotalTime>
  <Words>291</Words>
  <Application>Microsoft Office PowerPoint</Application>
  <PresentationFormat>Widescreen</PresentationFormat>
  <Paragraphs>29</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Chapter 26</vt:lpstr>
      <vt:lpstr>Intro</vt:lpstr>
      <vt:lpstr>Bellwork 1</vt:lpstr>
      <vt:lpstr>Bellwork 2</vt:lpstr>
      <vt:lpstr>Bellwork 3</vt:lpstr>
      <vt:lpstr>Bellwork 4</vt:lpstr>
      <vt:lpstr>Bellwork 4</vt:lpstr>
      <vt:lpstr>Bellwork 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dc:title>
  <dc:creator>Holly Bowser</dc:creator>
  <cp:lastModifiedBy>Holly Bowser</cp:lastModifiedBy>
  <cp:revision>6</cp:revision>
  <dcterms:created xsi:type="dcterms:W3CDTF">2017-03-26T02:17:36Z</dcterms:created>
  <dcterms:modified xsi:type="dcterms:W3CDTF">2017-05-20T05:33:53Z</dcterms:modified>
</cp:coreProperties>
</file>