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43"/>
  </p:notesMasterIdLst>
  <p:handoutMasterIdLst>
    <p:handoutMasterId r:id="rId44"/>
  </p:handoutMasterIdLst>
  <p:sldIdLst>
    <p:sldId id="359" r:id="rId2"/>
    <p:sldId id="360" r:id="rId3"/>
    <p:sldId id="399" r:id="rId4"/>
    <p:sldId id="362" r:id="rId5"/>
    <p:sldId id="400" r:id="rId6"/>
    <p:sldId id="364" r:id="rId7"/>
    <p:sldId id="401" r:id="rId8"/>
    <p:sldId id="366" r:id="rId9"/>
    <p:sldId id="402" r:id="rId10"/>
    <p:sldId id="368" r:id="rId11"/>
    <p:sldId id="403" r:id="rId12"/>
    <p:sldId id="370" r:id="rId13"/>
    <p:sldId id="404" r:id="rId14"/>
    <p:sldId id="372" r:id="rId15"/>
    <p:sldId id="405" r:id="rId16"/>
    <p:sldId id="374" r:id="rId17"/>
    <p:sldId id="406" r:id="rId18"/>
    <p:sldId id="376" r:id="rId19"/>
    <p:sldId id="407" r:id="rId20"/>
    <p:sldId id="378" r:id="rId21"/>
    <p:sldId id="408" r:id="rId22"/>
    <p:sldId id="380" r:id="rId23"/>
    <p:sldId id="419" r:id="rId24"/>
    <p:sldId id="382" r:id="rId25"/>
    <p:sldId id="410" r:id="rId26"/>
    <p:sldId id="384" r:id="rId27"/>
    <p:sldId id="411" r:id="rId28"/>
    <p:sldId id="386" r:id="rId29"/>
    <p:sldId id="412" r:id="rId30"/>
    <p:sldId id="388" r:id="rId31"/>
    <p:sldId id="413" r:id="rId32"/>
    <p:sldId id="390" r:id="rId33"/>
    <p:sldId id="420" r:id="rId34"/>
    <p:sldId id="392" r:id="rId35"/>
    <p:sldId id="415" r:id="rId36"/>
    <p:sldId id="394" r:id="rId37"/>
    <p:sldId id="416" r:id="rId38"/>
    <p:sldId id="396" r:id="rId39"/>
    <p:sldId id="417" r:id="rId40"/>
    <p:sldId id="398" r:id="rId41"/>
    <p:sldId id="418" r:id="rId42"/>
  </p:sldIdLst>
  <p:sldSz cx="9144000" cy="6858000" type="screen4x3"/>
  <p:notesSz cx="6858000" cy="9144000"/>
  <p:custDataLst>
    <p:tags r:id="rId45"/>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5"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25" autoAdjust="0"/>
    <p:restoredTop sz="86187" autoAdjust="0"/>
  </p:normalViewPr>
  <p:slideViewPr>
    <p:cSldViewPr snapToGrid="0">
      <p:cViewPr varScale="1">
        <p:scale>
          <a:sx n="91" d="100"/>
          <a:sy n="91" d="100"/>
        </p:scale>
        <p:origin x="40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7" d="100"/>
          <a:sy n="67" d="100"/>
        </p:scale>
        <p:origin x="-322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
        <p:nvSpPr>
          <p:cNvPr id="4" name="Slide Number Placeholder 3"/>
          <p:cNvSpPr>
            <a:spLocks noGrp="1"/>
          </p:cNvSpPr>
          <p:nvPr>
            <p:ph type="sldNum" sz="quarter" idx="5"/>
          </p:nvPr>
        </p:nvSpPr>
        <p:spPr/>
        <p:txBody>
          <a:bodyPr/>
          <a:lstStyle/>
          <a:p>
            <a:pPr>
              <a:defRPr/>
            </a:pPr>
            <a:fld id="{3EBB8B76-4F2F-4B46-B814-3934AAB4ECC2}" type="slidenum">
              <a:rPr lang="en-US" smtClean="0"/>
              <a:pPr>
                <a:defRPr/>
              </a:pPr>
              <a:t>10</a:t>
            </a:fld>
            <a:endParaRPr lang="en-US" dirty="0"/>
          </a:p>
        </p:txBody>
      </p:sp>
    </p:spTree>
    <p:extLst>
      <p:ext uri="{BB962C8B-B14F-4D97-AF65-F5344CB8AC3E}">
        <p14:creationId xmlns:p14="http://schemas.microsoft.com/office/powerpoint/2010/main" val="4195442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3EBB8B76-4F2F-4B46-B814-3934AAB4ECC2}" type="slidenum">
              <a:rPr lang="en-US" smtClean="0"/>
              <a:pPr>
                <a:defRPr/>
              </a:pPr>
              <a:t>11</a:t>
            </a:fld>
            <a:endParaRPr lang="en-US" dirty="0"/>
          </a:p>
        </p:txBody>
      </p:sp>
    </p:spTree>
    <p:extLst>
      <p:ext uri="{BB962C8B-B14F-4D97-AF65-F5344CB8AC3E}">
        <p14:creationId xmlns:p14="http://schemas.microsoft.com/office/powerpoint/2010/main" val="27564379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DF28BCDA-BC62-4663-AB8D-1D58D035A4C0}" type="slidenum">
              <a:rPr lang="en-US" altLang="en-US"/>
              <a:pPr algn="r" eaLnBrk="0" hangingPunct="0"/>
              <a:t>12</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Tree>
    <p:extLst>
      <p:ext uri="{BB962C8B-B14F-4D97-AF65-F5344CB8AC3E}">
        <p14:creationId xmlns:p14="http://schemas.microsoft.com/office/powerpoint/2010/main" val="174943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DF28BCDA-BC62-4663-AB8D-1D58D035A4C0}" type="slidenum">
              <a:rPr lang="en-US" altLang="en-US"/>
              <a:pPr algn="r" eaLnBrk="0" hangingPunct="0"/>
              <a:t>13</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1666855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
        <p:nvSpPr>
          <p:cNvPr id="4" name="Slide Number Placeholder 3"/>
          <p:cNvSpPr>
            <a:spLocks noGrp="1"/>
          </p:cNvSpPr>
          <p:nvPr>
            <p:ph type="sldNum" sz="quarter" idx="5"/>
          </p:nvPr>
        </p:nvSpPr>
        <p:spPr/>
        <p:txBody>
          <a:bodyPr/>
          <a:lstStyle/>
          <a:p>
            <a:pPr>
              <a:defRPr/>
            </a:pPr>
            <a:fld id="{ABBB5526-B6EC-4E31-A5C9-D152DD7E21BA}" type="slidenum">
              <a:rPr lang="en-US" smtClean="0"/>
              <a:pPr>
                <a:defRPr/>
              </a:pPr>
              <a:t>14</a:t>
            </a:fld>
            <a:endParaRPr lang="en-US" dirty="0"/>
          </a:p>
        </p:txBody>
      </p:sp>
    </p:spTree>
    <p:extLst>
      <p:ext uri="{BB962C8B-B14F-4D97-AF65-F5344CB8AC3E}">
        <p14:creationId xmlns:p14="http://schemas.microsoft.com/office/powerpoint/2010/main" val="281546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ABBB5526-B6EC-4E31-A5C9-D152DD7E21BA}" type="slidenum">
              <a:rPr lang="en-US" smtClean="0"/>
              <a:pPr>
                <a:defRPr/>
              </a:pPr>
              <a:t>15</a:t>
            </a:fld>
            <a:endParaRPr lang="en-US" dirty="0"/>
          </a:p>
        </p:txBody>
      </p:sp>
    </p:spTree>
    <p:extLst>
      <p:ext uri="{BB962C8B-B14F-4D97-AF65-F5344CB8AC3E}">
        <p14:creationId xmlns:p14="http://schemas.microsoft.com/office/powerpoint/2010/main" val="41461770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B4DD2CF9-785F-457D-AF03-FF2285B67CEA}" type="slidenum">
              <a:rPr lang="en-US" altLang="en-US"/>
              <a:pPr algn="r" eaLnBrk="0" hangingPunct="0"/>
              <a:t>16</a:t>
            </a:fld>
            <a:endParaRPr lang="en-US" alt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Tree>
    <p:extLst>
      <p:ext uri="{BB962C8B-B14F-4D97-AF65-F5344CB8AC3E}">
        <p14:creationId xmlns:p14="http://schemas.microsoft.com/office/powerpoint/2010/main" val="3008183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B4DD2CF9-785F-457D-AF03-FF2285B67CEA}" type="slidenum">
              <a:rPr lang="en-US" altLang="en-US"/>
              <a:pPr algn="r" eaLnBrk="0" hangingPunct="0"/>
              <a:t>17</a:t>
            </a:fld>
            <a:endParaRPr lang="en-US" alt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9536559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
        <p:nvSpPr>
          <p:cNvPr id="4" name="Slide Number Placeholder 3"/>
          <p:cNvSpPr>
            <a:spLocks noGrp="1"/>
          </p:cNvSpPr>
          <p:nvPr>
            <p:ph type="sldNum" sz="quarter" idx="5"/>
          </p:nvPr>
        </p:nvSpPr>
        <p:spPr/>
        <p:txBody>
          <a:bodyPr/>
          <a:lstStyle/>
          <a:p>
            <a:pPr>
              <a:defRPr/>
            </a:pPr>
            <a:fld id="{61DFAE8A-C9A7-408D-9E54-B6A3BF77CA82}" type="slidenum">
              <a:rPr lang="en-US" smtClean="0"/>
              <a:pPr>
                <a:defRPr/>
              </a:pPr>
              <a:t>18</a:t>
            </a:fld>
            <a:endParaRPr lang="en-US" dirty="0"/>
          </a:p>
        </p:txBody>
      </p:sp>
    </p:spTree>
    <p:extLst>
      <p:ext uri="{BB962C8B-B14F-4D97-AF65-F5344CB8AC3E}">
        <p14:creationId xmlns:p14="http://schemas.microsoft.com/office/powerpoint/2010/main" val="4916636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61DFAE8A-C9A7-408D-9E54-B6A3BF77CA82}" type="slidenum">
              <a:rPr lang="en-US" smtClean="0"/>
              <a:pPr>
                <a:defRPr/>
              </a:pPr>
              <a:t>19</a:t>
            </a:fld>
            <a:endParaRPr lang="en-US" dirty="0"/>
          </a:p>
        </p:txBody>
      </p:sp>
    </p:spTree>
    <p:extLst>
      <p:ext uri="{BB962C8B-B14F-4D97-AF65-F5344CB8AC3E}">
        <p14:creationId xmlns:p14="http://schemas.microsoft.com/office/powerpoint/2010/main" val="1875755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F96472D-5CDF-4A87-8C29-48ECA8D1C4E8}" type="slidenum">
              <a:rPr lang="en-US" altLang="en-US"/>
              <a:pPr algn="r" eaLnBrk="0" hangingPunct="0"/>
              <a:t>2</a:t>
            </a:fld>
            <a:endParaRPr lang="en-US" alt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Tree>
    <p:extLst>
      <p:ext uri="{BB962C8B-B14F-4D97-AF65-F5344CB8AC3E}">
        <p14:creationId xmlns:p14="http://schemas.microsoft.com/office/powerpoint/2010/main" val="14966525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
        <p:nvSpPr>
          <p:cNvPr id="4" name="Slide Number Placeholder 3"/>
          <p:cNvSpPr>
            <a:spLocks noGrp="1"/>
          </p:cNvSpPr>
          <p:nvPr>
            <p:ph type="sldNum" sz="quarter" idx="5"/>
          </p:nvPr>
        </p:nvSpPr>
        <p:spPr/>
        <p:txBody>
          <a:bodyPr/>
          <a:lstStyle/>
          <a:p>
            <a:pPr>
              <a:defRPr/>
            </a:pPr>
            <a:fld id="{1CE3CE3E-25E4-42B0-9E31-025D042CE087}" type="slidenum">
              <a:rPr lang="en-US" smtClean="0"/>
              <a:pPr>
                <a:defRPr/>
              </a:pPr>
              <a:t>20</a:t>
            </a:fld>
            <a:endParaRPr lang="en-US" dirty="0"/>
          </a:p>
        </p:txBody>
      </p:sp>
    </p:spTree>
    <p:extLst>
      <p:ext uri="{BB962C8B-B14F-4D97-AF65-F5344CB8AC3E}">
        <p14:creationId xmlns:p14="http://schemas.microsoft.com/office/powerpoint/2010/main" val="11700740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1CE3CE3E-25E4-42B0-9E31-025D042CE087}" type="slidenum">
              <a:rPr lang="en-US" smtClean="0"/>
              <a:pPr>
                <a:defRPr/>
              </a:pPr>
              <a:t>21</a:t>
            </a:fld>
            <a:endParaRPr lang="en-US" dirty="0"/>
          </a:p>
        </p:txBody>
      </p:sp>
    </p:spTree>
    <p:extLst>
      <p:ext uri="{BB962C8B-B14F-4D97-AF65-F5344CB8AC3E}">
        <p14:creationId xmlns:p14="http://schemas.microsoft.com/office/powerpoint/2010/main" val="38176564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6C64DFAA-09CB-4583-9D89-40C18F9A205B}" type="slidenum">
              <a:rPr lang="en-US" altLang="en-US"/>
              <a:pPr algn="r" eaLnBrk="0" hangingPunct="0"/>
              <a:t>22</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Tree>
    <p:extLst>
      <p:ext uri="{BB962C8B-B14F-4D97-AF65-F5344CB8AC3E}">
        <p14:creationId xmlns:p14="http://schemas.microsoft.com/office/powerpoint/2010/main" val="13600994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6C64DFAA-09CB-4583-9D89-40C18F9A205B}" type="slidenum">
              <a:rPr lang="en-US" altLang="en-US"/>
              <a:pPr algn="r" eaLnBrk="0" hangingPunct="0"/>
              <a:t>23</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508040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
        <p:nvSpPr>
          <p:cNvPr id="4" name="Slide Number Placeholder 3"/>
          <p:cNvSpPr>
            <a:spLocks noGrp="1"/>
          </p:cNvSpPr>
          <p:nvPr>
            <p:ph type="sldNum" sz="quarter" idx="5"/>
          </p:nvPr>
        </p:nvSpPr>
        <p:spPr/>
        <p:txBody>
          <a:bodyPr/>
          <a:lstStyle/>
          <a:p>
            <a:pPr>
              <a:defRPr/>
            </a:pPr>
            <a:fld id="{07E2DDEC-C53B-422F-8C40-0D4940407C31}" type="slidenum">
              <a:rPr lang="en-US" smtClean="0"/>
              <a:pPr>
                <a:defRPr/>
              </a:pPr>
              <a:t>24</a:t>
            </a:fld>
            <a:endParaRPr lang="en-US" dirty="0"/>
          </a:p>
        </p:txBody>
      </p:sp>
    </p:spTree>
    <p:extLst>
      <p:ext uri="{BB962C8B-B14F-4D97-AF65-F5344CB8AC3E}">
        <p14:creationId xmlns:p14="http://schemas.microsoft.com/office/powerpoint/2010/main" val="29292801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07E2DDEC-C53B-422F-8C40-0D4940407C31}" type="slidenum">
              <a:rPr lang="en-US" smtClean="0"/>
              <a:pPr>
                <a:defRPr/>
              </a:pPr>
              <a:t>25</a:t>
            </a:fld>
            <a:endParaRPr lang="en-US" dirty="0"/>
          </a:p>
        </p:txBody>
      </p:sp>
    </p:spTree>
    <p:extLst>
      <p:ext uri="{BB962C8B-B14F-4D97-AF65-F5344CB8AC3E}">
        <p14:creationId xmlns:p14="http://schemas.microsoft.com/office/powerpoint/2010/main" val="12393273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87D283AD-35FB-4F1F-B525-2CCCEF8EE726}" type="slidenum">
              <a:rPr lang="en-US" altLang="en-US"/>
              <a:pPr algn="r" eaLnBrk="0" hangingPunct="0"/>
              <a:t>26</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Tree>
    <p:extLst>
      <p:ext uri="{BB962C8B-B14F-4D97-AF65-F5344CB8AC3E}">
        <p14:creationId xmlns:p14="http://schemas.microsoft.com/office/powerpoint/2010/main" val="12138752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87D283AD-35FB-4F1F-B525-2CCCEF8EE726}" type="slidenum">
              <a:rPr lang="en-US" altLang="en-US"/>
              <a:pPr algn="r" eaLnBrk="0" hangingPunct="0"/>
              <a:t>27</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2052668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
        <p:nvSpPr>
          <p:cNvPr id="4" name="Slide Number Placeholder 3"/>
          <p:cNvSpPr>
            <a:spLocks noGrp="1"/>
          </p:cNvSpPr>
          <p:nvPr>
            <p:ph type="sldNum" sz="quarter" idx="5"/>
          </p:nvPr>
        </p:nvSpPr>
        <p:spPr/>
        <p:txBody>
          <a:bodyPr/>
          <a:lstStyle/>
          <a:p>
            <a:pPr>
              <a:defRPr/>
            </a:pPr>
            <a:fld id="{5F426E77-C4A8-4D9E-B8C7-78B8E80B8B5A}" type="slidenum">
              <a:rPr lang="en-US" smtClean="0"/>
              <a:pPr>
                <a:defRPr/>
              </a:pPr>
              <a:t>28</a:t>
            </a:fld>
            <a:endParaRPr lang="en-US" dirty="0"/>
          </a:p>
        </p:txBody>
      </p:sp>
    </p:spTree>
    <p:extLst>
      <p:ext uri="{BB962C8B-B14F-4D97-AF65-F5344CB8AC3E}">
        <p14:creationId xmlns:p14="http://schemas.microsoft.com/office/powerpoint/2010/main" val="42493271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5F426E77-C4A8-4D9E-B8C7-78B8E80B8B5A}" type="slidenum">
              <a:rPr lang="en-US" smtClean="0"/>
              <a:pPr>
                <a:defRPr/>
              </a:pPr>
              <a:t>29</a:t>
            </a:fld>
            <a:endParaRPr lang="en-US" dirty="0"/>
          </a:p>
        </p:txBody>
      </p:sp>
    </p:spTree>
    <p:extLst>
      <p:ext uri="{BB962C8B-B14F-4D97-AF65-F5344CB8AC3E}">
        <p14:creationId xmlns:p14="http://schemas.microsoft.com/office/powerpoint/2010/main" val="3314101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F96472D-5CDF-4A87-8C29-48ECA8D1C4E8}" type="slidenum">
              <a:rPr lang="en-US" altLang="en-US"/>
              <a:pPr algn="r" eaLnBrk="0" hangingPunct="0"/>
              <a:t>3</a:t>
            </a:fld>
            <a:endParaRPr lang="en-US" alt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789042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
        <p:nvSpPr>
          <p:cNvPr id="4" name="Slide Number Placeholder 3"/>
          <p:cNvSpPr>
            <a:spLocks noGrp="1"/>
          </p:cNvSpPr>
          <p:nvPr>
            <p:ph type="sldNum" sz="quarter" idx="5"/>
          </p:nvPr>
        </p:nvSpPr>
        <p:spPr/>
        <p:txBody>
          <a:bodyPr/>
          <a:lstStyle/>
          <a:p>
            <a:pPr>
              <a:defRPr/>
            </a:pPr>
            <a:fld id="{937651B9-91F3-46F0-B6E0-7162DD99A8B2}" type="slidenum">
              <a:rPr lang="en-US" smtClean="0"/>
              <a:pPr>
                <a:defRPr/>
              </a:pPr>
              <a:t>30</a:t>
            </a:fld>
            <a:endParaRPr lang="en-US" dirty="0"/>
          </a:p>
        </p:txBody>
      </p:sp>
    </p:spTree>
    <p:extLst>
      <p:ext uri="{BB962C8B-B14F-4D97-AF65-F5344CB8AC3E}">
        <p14:creationId xmlns:p14="http://schemas.microsoft.com/office/powerpoint/2010/main" val="11983962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937651B9-91F3-46F0-B6E0-7162DD99A8B2}" type="slidenum">
              <a:rPr lang="en-US" smtClean="0"/>
              <a:pPr>
                <a:defRPr/>
              </a:pPr>
              <a:t>31</a:t>
            </a:fld>
            <a:endParaRPr lang="en-US" dirty="0"/>
          </a:p>
        </p:txBody>
      </p:sp>
    </p:spTree>
    <p:extLst>
      <p:ext uri="{BB962C8B-B14F-4D97-AF65-F5344CB8AC3E}">
        <p14:creationId xmlns:p14="http://schemas.microsoft.com/office/powerpoint/2010/main" val="35410182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F825A75-42FC-45AB-B9DA-D13E7679D008}" type="slidenum">
              <a:rPr lang="en-US" altLang="en-US"/>
              <a:pPr algn="r" eaLnBrk="0" hangingPunct="0"/>
              <a:t>32</a:t>
            </a:fld>
            <a:endParaRPr lang="en-US" alt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Tree>
    <p:extLst>
      <p:ext uri="{BB962C8B-B14F-4D97-AF65-F5344CB8AC3E}">
        <p14:creationId xmlns:p14="http://schemas.microsoft.com/office/powerpoint/2010/main" val="28118629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F825A75-42FC-45AB-B9DA-D13E7679D008}" type="slidenum">
              <a:rPr lang="en-US" altLang="en-US"/>
              <a:pPr algn="r" eaLnBrk="0" hangingPunct="0"/>
              <a:t>33</a:t>
            </a:fld>
            <a:endParaRPr lang="en-US" alt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4774546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
        <p:nvSpPr>
          <p:cNvPr id="4" name="Slide Number Placeholder 3"/>
          <p:cNvSpPr>
            <a:spLocks noGrp="1"/>
          </p:cNvSpPr>
          <p:nvPr>
            <p:ph type="sldNum" sz="quarter" idx="5"/>
          </p:nvPr>
        </p:nvSpPr>
        <p:spPr/>
        <p:txBody>
          <a:bodyPr/>
          <a:lstStyle/>
          <a:p>
            <a:pPr>
              <a:defRPr/>
            </a:pPr>
            <a:fld id="{7CF433B4-EADF-4047-99CF-8C0C9F548C70}" type="slidenum">
              <a:rPr lang="en-US" smtClean="0"/>
              <a:pPr>
                <a:defRPr/>
              </a:pPr>
              <a:t>34</a:t>
            </a:fld>
            <a:endParaRPr lang="en-US" dirty="0"/>
          </a:p>
        </p:txBody>
      </p:sp>
    </p:spTree>
    <p:extLst>
      <p:ext uri="{BB962C8B-B14F-4D97-AF65-F5344CB8AC3E}">
        <p14:creationId xmlns:p14="http://schemas.microsoft.com/office/powerpoint/2010/main" val="28198616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7CF433B4-EADF-4047-99CF-8C0C9F548C70}" type="slidenum">
              <a:rPr lang="en-US" smtClean="0"/>
              <a:pPr>
                <a:defRPr/>
              </a:pPr>
              <a:t>35</a:t>
            </a:fld>
            <a:endParaRPr lang="en-US" dirty="0"/>
          </a:p>
        </p:txBody>
      </p:sp>
    </p:spTree>
    <p:extLst>
      <p:ext uri="{BB962C8B-B14F-4D97-AF65-F5344CB8AC3E}">
        <p14:creationId xmlns:p14="http://schemas.microsoft.com/office/powerpoint/2010/main" val="256971085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
        <p:nvSpPr>
          <p:cNvPr id="4" name="Slide Number Placeholder 3"/>
          <p:cNvSpPr>
            <a:spLocks noGrp="1"/>
          </p:cNvSpPr>
          <p:nvPr>
            <p:ph type="sldNum" sz="quarter" idx="5"/>
          </p:nvPr>
        </p:nvSpPr>
        <p:spPr/>
        <p:txBody>
          <a:bodyPr/>
          <a:lstStyle/>
          <a:p>
            <a:pPr>
              <a:defRPr/>
            </a:pPr>
            <a:fld id="{99E0C620-E84F-462E-B175-4BFA2F082FE7}" type="slidenum">
              <a:rPr lang="en-US" smtClean="0"/>
              <a:pPr>
                <a:defRPr/>
              </a:pPr>
              <a:t>36</a:t>
            </a:fld>
            <a:endParaRPr lang="en-US" dirty="0"/>
          </a:p>
        </p:txBody>
      </p:sp>
    </p:spTree>
    <p:extLst>
      <p:ext uri="{BB962C8B-B14F-4D97-AF65-F5344CB8AC3E}">
        <p14:creationId xmlns:p14="http://schemas.microsoft.com/office/powerpoint/2010/main" val="23786854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99E0C620-E84F-462E-B175-4BFA2F082FE7}" type="slidenum">
              <a:rPr lang="en-US" smtClean="0"/>
              <a:pPr>
                <a:defRPr/>
              </a:pPr>
              <a:t>37</a:t>
            </a:fld>
            <a:endParaRPr lang="en-US" dirty="0"/>
          </a:p>
        </p:txBody>
      </p:sp>
    </p:spTree>
    <p:extLst>
      <p:ext uri="{BB962C8B-B14F-4D97-AF65-F5344CB8AC3E}">
        <p14:creationId xmlns:p14="http://schemas.microsoft.com/office/powerpoint/2010/main" val="12854307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67F10E2D-0C88-4B3F-A082-0066BDEA447D}" type="slidenum">
              <a:rPr lang="en-US" altLang="en-US"/>
              <a:pPr algn="r" eaLnBrk="0" hangingPunct="0"/>
              <a:t>38</a:t>
            </a:fld>
            <a:endParaRPr lang="en-US" alt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Tree>
    <p:extLst>
      <p:ext uri="{BB962C8B-B14F-4D97-AF65-F5344CB8AC3E}">
        <p14:creationId xmlns:p14="http://schemas.microsoft.com/office/powerpoint/2010/main" val="1566319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67F10E2D-0C88-4B3F-A082-0066BDEA447D}" type="slidenum">
              <a:rPr lang="en-US" altLang="en-US"/>
              <a:pPr algn="r" eaLnBrk="0" hangingPunct="0"/>
              <a:t>39</a:t>
            </a:fld>
            <a:endParaRPr lang="en-US" alt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96180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4F76E0FC-C9C4-4656-9324-58B69CBD90F0}" type="slidenum">
              <a:rPr lang="en-US" altLang="en-US"/>
              <a:pPr algn="r" eaLnBrk="0" hangingPunct="0"/>
              <a:t>4</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Tree>
    <p:extLst>
      <p:ext uri="{BB962C8B-B14F-4D97-AF65-F5344CB8AC3E}">
        <p14:creationId xmlns:p14="http://schemas.microsoft.com/office/powerpoint/2010/main" val="225796987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779BA51C-7C1A-493E-8FF9-9CE3BAF4852E}" type="slidenum">
              <a:rPr lang="en-US" altLang="en-US"/>
              <a:pPr algn="r" eaLnBrk="0" hangingPunct="0"/>
              <a:t>40</a:t>
            </a:fld>
            <a:endParaRPr lang="en-US" alt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Tree>
    <p:extLst>
      <p:ext uri="{BB962C8B-B14F-4D97-AF65-F5344CB8AC3E}">
        <p14:creationId xmlns:p14="http://schemas.microsoft.com/office/powerpoint/2010/main" val="201765632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779BA51C-7C1A-493E-8FF9-9CE3BAF4852E}" type="slidenum">
              <a:rPr lang="en-US" altLang="en-US"/>
              <a:pPr algn="r" eaLnBrk="0" hangingPunct="0"/>
              <a:t>41</a:t>
            </a:fld>
            <a:endParaRPr lang="en-US" alt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2774066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4F76E0FC-C9C4-4656-9324-58B69CBD90F0}" type="slidenum">
              <a:rPr lang="en-US" altLang="en-US"/>
              <a:pPr algn="r" eaLnBrk="0" hangingPunct="0"/>
              <a:t>5</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499775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C875746F-1661-474E-9CFA-F43DFAEB5F27}" type="slidenum">
              <a:rPr lang="en-US" altLang="en-US"/>
              <a:pPr algn="r" eaLnBrk="0" hangingPunct="0"/>
              <a:t>6</a:t>
            </a:fld>
            <a:endParaRPr lang="en-US"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Tree>
    <p:extLst>
      <p:ext uri="{BB962C8B-B14F-4D97-AF65-F5344CB8AC3E}">
        <p14:creationId xmlns:p14="http://schemas.microsoft.com/office/powerpoint/2010/main" val="2302467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C875746F-1661-474E-9CFA-F43DFAEB5F27}" type="slidenum">
              <a:rPr lang="en-US" altLang="en-US"/>
              <a:pPr algn="r" eaLnBrk="0" hangingPunct="0"/>
              <a:t>7</a:t>
            </a:fld>
            <a:endParaRPr lang="en-US"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077275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
        <p:nvSpPr>
          <p:cNvPr id="4" name="Slide Number Placeholder 3"/>
          <p:cNvSpPr>
            <a:spLocks noGrp="1"/>
          </p:cNvSpPr>
          <p:nvPr>
            <p:ph type="sldNum" sz="quarter" idx="5"/>
          </p:nvPr>
        </p:nvSpPr>
        <p:spPr/>
        <p:txBody>
          <a:bodyPr/>
          <a:lstStyle/>
          <a:p>
            <a:pPr>
              <a:defRPr/>
            </a:pPr>
            <a:fld id="{08F3DADE-60BD-47F0-BF38-DE9D07641DC9}" type="slidenum">
              <a:rPr lang="en-US" smtClean="0"/>
              <a:pPr>
                <a:defRPr/>
              </a:pPr>
              <a:t>8</a:t>
            </a:fld>
            <a:endParaRPr lang="en-US" dirty="0"/>
          </a:p>
        </p:txBody>
      </p:sp>
    </p:spTree>
    <p:extLst>
      <p:ext uri="{BB962C8B-B14F-4D97-AF65-F5344CB8AC3E}">
        <p14:creationId xmlns:p14="http://schemas.microsoft.com/office/powerpoint/2010/main" val="1221418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08F3DADE-60BD-47F0-BF38-DE9D07641DC9}" type="slidenum">
              <a:rPr lang="en-US" smtClean="0"/>
              <a:pPr>
                <a:defRPr/>
              </a:pPr>
              <a:t>9</a:t>
            </a:fld>
            <a:endParaRPr lang="en-US" dirty="0"/>
          </a:p>
        </p:txBody>
      </p:sp>
    </p:spTree>
    <p:extLst>
      <p:ext uri="{BB962C8B-B14F-4D97-AF65-F5344CB8AC3E}">
        <p14:creationId xmlns:p14="http://schemas.microsoft.com/office/powerpoint/2010/main" val="9959682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dirty="0" smtClean="0"/>
              <a:t>Click to edit Master text styles</a:t>
            </a:r>
          </a:p>
        </p:txBody>
      </p:sp>
      <p:sp>
        <p:nvSpPr>
          <p:cNvPr id="10" name="TextBox 9"/>
          <p:cNvSpPr txBox="1">
            <a:spLocks noChangeArrowheads="1"/>
          </p:cNvSpPr>
          <p:nvPr userDrawn="1"/>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12" name="Text Box 35"/>
          <p:cNvSpPr txBox="1">
            <a:spLocks noChangeArrowheads="1"/>
          </p:cNvSpPr>
          <p:nvPr userDrawn="1"/>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40408" y="3117669"/>
            <a:ext cx="6060392" cy="1732913"/>
          </a:xfrm>
        </p:spPr>
        <p:txBody>
          <a:bodyPr/>
          <a:lstStyle/>
          <a:p>
            <a:pPr marL="152400">
              <a:spcBef>
                <a:spcPct val="45000"/>
              </a:spcBef>
            </a:pPr>
            <a:r>
              <a:rPr lang="en-US" altLang="en-US" smtClean="0">
                <a:latin typeface="Times New Roman" pitchFamily="84" charset="0"/>
              </a:rPr>
              <a:t>The </a:t>
            </a:r>
            <a:r>
              <a:rPr lang="en-US" altLang="en-US" dirty="0">
                <a:latin typeface="Times New Roman" pitchFamily="84" charset="0"/>
              </a:rPr>
              <a:t>Internal Environment of Animals: Organization </a:t>
            </a:r>
            <a:r>
              <a:rPr lang="en-US" altLang="en-US">
                <a:latin typeface="Times New Roman" pitchFamily="84" charset="0"/>
              </a:rPr>
              <a:t>and </a:t>
            </a:r>
            <a:r>
              <a:rPr lang="en-US" altLang="en-US" smtClean="0">
                <a:latin typeface="Times New Roman" pitchFamily="84" charset="0"/>
              </a:rPr>
              <a:t>Regulation</a:t>
            </a:r>
            <a:endParaRPr lang="en-US" altLang="en-US" dirty="0">
              <a:latin typeface="Times New Roman" pitchFamily="84" charset="0"/>
            </a:endParaRPr>
          </a:p>
        </p:txBody>
      </p:sp>
      <p:sp>
        <p:nvSpPr>
          <p:cNvPr id="3" name="Text Placeholder 2"/>
          <p:cNvSpPr>
            <a:spLocks noGrp="1"/>
          </p:cNvSpPr>
          <p:nvPr>
            <p:ph type="body" sz="quarter" idx="12"/>
          </p:nvPr>
        </p:nvSpPr>
        <p:spPr/>
        <p:txBody>
          <a:bodyPr/>
          <a:lstStyle/>
          <a:p>
            <a:r>
              <a:rPr lang="en-US" dirty="0" smtClean="0"/>
              <a:t>32</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dirty="0" smtClean="0"/>
              <a:t>Which of the following tissue types is incorrectly matched with its function?</a:t>
            </a:r>
          </a:p>
        </p:txBody>
      </p:sp>
      <p:sp>
        <p:nvSpPr>
          <p:cNvPr id="12291" name="Content Placeholder 2"/>
          <p:cNvSpPr>
            <a:spLocks noGrp="1"/>
          </p:cNvSpPr>
          <p:nvPr>
            <p:ph idx="1"/>
          </p:nvPr>
        </p:nvSpPr>
        <p:spPr/>
        <p:txBody>
          <a:bodyPr/>
          <a:lstStyle/>
          <a:p>
            <a:r>
              <a:rPr lang="en-US" altLang="en-US" dirty="0" smtClean="0"/>
              <a:t>epithelial </a:t>
            </a:r>
            <a:r>
              <a:rPr lang="en-US" altLang="en-US" dirty="0"/>
              <a:t>tissue—covers </a:t>
            </a:r>
            <a:r>
              <a:rPr lang="en-US" altLang="en-US" dirty="0" smtClean="0"/>
              <a:t>the lines of organs and body cavities</a:t>
            </a:r>
          </a:p>
          <a:p>
            <a:r>
              <a:rPr lang="en-US" altLang="en-US" dirty="0"/>
              <a:t>m</a:t>
            </a:r>
            <a:r>
              <a:rPr lang="en-US" altLang="en-US" dirty="0" smtClean="0"/>
              <a:t>uscle </a:t>
            </a:r>
            <a:r>
              <a:rPr lang="en-US" altLang="en-US" dirty="0"/>
              <a:t>tissue—holds </a:t>
            </a:r>
            <a:r>
              <a:rPr lang="en-US" altLang="en-US" dirty="0" smtClean="0"/>
              <a:t>the tissue and organs</a:t>
            </a:r>
          </a:p>
          <a:p>
            <a:r>
              <a:rPr lang="en-US" altLang="en-US" dirty="0" smtClean="0"/>
              <a:t>connective </a:t>
            </a:r>
            <a:r>
              <a:rPr lang="en-US" altLang="en-US" dirty="0"/>
              <a:t>tissue—stores </a:t>
            </a:r>
            <a:r>
              <a:rPr lang="en-US" altLang="en-US" dirty="0" smtClean="0"/>
              <a:t>fat and provides flexibility</a:t>
            </a:r>
          </a:p>
          <a:p>
            <a:r>
              <a:rPr lang="en-US" altLang="en-US" dirty="0"/>
              <a:t>n</a:t>
            </a:r>
            <a:r>
              <a:rPr lang="en-US" altLang="en-US" dirty="0" smtClean="0"/>
              <a:t>ervous </a:t>
            </a:r>
            <a:r>
              <a:rPr lang="en-US" altLang="en-US" dirty="0"/>
              <a:t>tissue—processing </a:t>
            </a:r>
            <a:r>
              <a:rPr lang="en-US" altLang="en-US" dirty="0" smtClean="0"/>
              <a:t>and transmission of information</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7167191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dirty="0" smtClean="0"/>
              <a:t>Which of the following tissue types is incorrectly matched with its function?</a:t>
            </a:r>
          </a:p>
        </p:txBody>
      </p:sp>
      <p:sp>
        <p:nvSpPr>
          <p:cNvPr id="12291" name="Content Placeholder 2"/>
          <p:cNvSpPr>
            <a:spLocks noGrp="1"/>
          </p:cNvSpPr>
          <p:nvPr>
            <p:ph idx="1"/>
          </p:nvPr>
        </p:nvSpPr>
        <p:spPr/>
        <p:txBody>
          <a:bodyPr/>
          <a:lstStyle/>
          <a:p>
            <a:r>
              <a:rPr lang="en-US" altLang="en-US" dirty="0" smtClean="0"/>
              <a:t>epithelial </a:t>
            </a:r>
            <a:r>
              <a:rPr lang="en-US" altLang="en-US" dirty="0"/>
              <a:t>tissue—covers </a:t>
            </a:r>
            <a:r>
              <a:rPr lang="en-US" altLang="en-US" dirty="0" smtClean="0"/>
              <a:t>the lines of organs and body cavities</a:t>
            </a:r>
          </a:p>
          <a:p>
            <a:r>
              <a:rPr lang="en-US" altLang="en-US" b="1" dirty="0"/>
              <a:t>m</a:t>
            </a:r>
            <a:r>
              <a:rPr lang="en-US" altLang="en-US" b="1" dirty="0" smtClean="0"/>
              <a:t>uscle </a:t>
            </a:r>
            <a:r>
              <a:rPr lang="en-US" altLang="en-US" b="1" dirty="0"/>
              <a:t>tissue—holds </a:t>
            </a:r>
            <a:r>
              <a:rPr lang="en-US" altLang="en-US" b="1" dirty="0" smtClean="0"/>
              <a:t>the tissue and organs</a:t>
            </a:r>
          </a:p>
          <a:p>
            <a:r>
              <a:rPr lang="en-US" altLang="en-US" dirty="0" smtClean="0"/>
              <a:t>connective </a:t>
            </a:r>
            <a:r>
              <a:rPr lang="en-US" altLang="en-US" dirty="0"/>
              <a:t>tissue—stores </a:t>
            </a:r>
            <a:r>
              <a:rPr lang="en-US" altLang="en-US" dirty="0" smtClean="0"/>
              <a:t>fat and provides flexibility</a:t>
            </a:r>
          </a:p>
          <a:p>
            <a:r>
              <a:rPr lang="en-US" altLang="en-US" dirty="0"/>
              <a:t>n</a:t>
            </a:r>
            <a:r>
              <a:rPr lang="en-US" altLang="en-US" dirty="0" smtClean="0"/>
              <a:t>ervous </a:t>
            </a:r>
            <a:r>
              <a:rPr lang="en-US" altLang="en-US" dirty="0"/>
              <a:t>tissue—processing </a:t>
            </a:r>
            <a:r>
              <a:rPr lang="en-US" altLang="en-US" dirty="0" smtClean="0"/>
              <a:t>and transmission of information</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074829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smtClean="0"/>
              <a:t>Men </a:t>
            </a:r>
            <a:r>
              <a:rPr lang="en-US" altLang="en-US" dirty="0" smtClean="0"/>
              <a:t>who overuse synthetic testosterone (as in anabolic steroids) may experience testicular atrophy, reduced sperm count, and low levels of circulating FSH. The physiological explanation for these </a:t>
            </a:r>
            <a:r>
              <a:rPr lang="en-US" altLang="en-US" smtClean="0"/>
              <a:t>observations is</a:t>
            </a:r>
            <a:endParaRPr lang="en-US" altLang="en-US" dirty="0" smtClean="0"/>
          </a:p>
        </p:txBody>
      </p:sp>
      <p:sp>
        <p:nvSpPr>
          <p:cNvPr id="14339" name="Rectangle 3"/>
          <p:cNvSpPr>
            <a:spLocks noGrp="1" noChangeArrowheads="1"/>
          </p:cNvSpPr>
          <p:nvPr>
            <p:ph idx="1"/>
          </p:nvPr>
        </p:nvSpPr>
        <p:spPr/>
        <p:txBody>
          <a:bodyPr/>
          <a:lstStyle/>
          <a:p>
            <a:r>
              <a:rPr lang="en-US" altLang="en-US" dirty="0" smtClean="0"/>
              <a:t>that synthetic testosterone is not as effective as natural testosterone.</a:t>
            </a:r>
          </a:p>
          <a:p>
            <a:r>
              <a:rPr lang="en-US" altLang="en-US" dirty="0" smtClean="0"/>
              <a:t>negative feedback.</a:t>
            </a:r>
          </a:p>
          <a:p>
            <a:r>
              <a:rPr lang="en-US" altLang="en-US" dirty="0" smtClean="0"/>
              <a:t>positive feedback.</a:t>
            </a:r>
          </a:p>
          <a:p>
            <a:r>
              <a:rPr lang="en-US" altLang="en-US" dirty="0" smtClean="0"/>
              <a:t>that such men have inadequate numbers of FSH receptors.</a:t>
            </a:r>
          </a:p>
          <a:p>
            <a:r>
              <a:rPr lang="en-US" altLang="en-US" dirty="0" smtClean="0"/>
              <a:t>that such men have inadequate numbers of testosterone receptors.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9850958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smtClean="0"/>
              <a:t>Men </a:t>
            </a:r>
            <a:r>
              <a:rPr lang="en-US" altLang="en-US" dirty="0" smtClean="0"/>
              <a:t>who overuse synthetic testosterone (as in anabolic steroids) may experience testicular atrophy, reduced sperm count, and low levels of circulating FSH. The physiological explanation for these </a:t>
            </a:r>
            <a:r>
              <a:rPr lang="en-US" altLang="en-US" smtClean="0"/>
              <a:t>observations is</a:t>
            </a:r>
            <a:endParaRPr lang="en-US" altLang="en-US" dirty="0" smtClean="0"/>
          </a:p>
        </p:txBody>
      </p:sp>
      <p:sp>
        <p:nvSpPr>
          <p:cNvPr id="14339" name="Rectangle 3"/>
          <p:cNvSpPr>
            <a:spLocks noGrp="1" noChangeArrowheads="1"/>
          </p:cNvSpPr>
          <p:nvPr>
            <p:ph idx="1"/>
          </p:nvPr>
        </p:nvSpPr>
        <p:spPr/>
        <p:txBody>
          <a:bodyPr/>
          <a:lstStyle/>
          <a:p>
            <a:r>
              <a:rPr lang="en-US" altLang="en-US" dirty="0" smtClean="0"/>
              <a:t>that synthetic testosterone is not as effective as natural testosterone.</a:t>
            </a:r>
          </a:p>
          <a:p>
            <a:r>
              <a:rPr lang="en-US" altLang="en-US" b="1" dirty="0" smtClean="0"/>
              <a:t>negative feedback.</a:t>
            </a:r>
          </a:p>
          <a:p>
            <a:r>
              <a:rPr lang="en-US" altLang="en-US" dirty="0" smtClean="0"/>
              <a:t>positive feedback.</a:t>
            </a:r>
          </a:p>
          <a:p>
            <a:r>
              <a:rPr lang="en-US" altLang="en-US" dirty="0" smtClean="0"/>
              <a:t>that such men have inadequate numbers of FSH receptors.</a:t>
            </a:r>
          </a:p>
          <a:p>
            <a:r>
              <a:rPr lang="en-US" altLang="en-US" dirty="0" smtClean="0"/>
              <a:t>that such men have inadequate numbers of testosterone receptors.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233134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Which of the following help plants and animals connect to each other with light, hormones, metabolic energy, and organic compounds? </a:t>
            </a:r>
          </a:p>
        </p:txBody>
      </p:sp>
      <p:sp>
        <p:nvSpPr>
          <p:cNvPr id="16387" name="Content Placeholder 2"/>
          <p:cNvSpPr>
            <a:spLocks noGrp="1"/>
          </p:cNvSpPr>
          <p:nvPr>
            <p:ph idx="1"/>
          </p:nvPr>
        </p:nvSpPr>
        <p:spPr/>
        <p:txBody>
          <a:bodyPr/>
          <a:lstStyle/>
          <a:p>
            <a:r>
              <a:rPr lang="en-US" altLang="en-US" dirty="0"/>
              <a:t>p</a:t>
            </a:r>
            <a:r>
              <a:rPr lang="en-US" altLang="en-US" dirty="0" smtClean="0"/>
              <a:t>hotoreceptors</a:t>
            </a:r>
          </a:p>
          <a:p>
            <a:r>
              <a:rPr lang="en-US" altLang="en-US" dirty="0"/>
              <a:t>g</a:t>
            </a:r>
            <a:r>
              <a:rPr lang="en-US" altLang="en-US" dirty="0" smtClean="0"/>
              <a:t>rowth and development</a:t>
            </a:r>
          </a:p>
          <a:p>
            <a:r>
              <a:rPr lang="en-US" altLang="en-US" dirty="0"/>
              <a:t>m</a:t>
            </a:r>
            <a:r>
              <a:rPr lang="en-US" altLang="en-US" dirty="0" smtClean="0"/>
              <a:t>etabolism</a:t>
            </a:r>
          </a:p>
          <a:p>
            <a:r>
              <a:rPr lang="en-US" altLang="en-US" dirty="0" smtClean="0"/>
              <a:t>anabolism and catabolism</a:t>
            </a:r>
          </a:p>
          <a:p>
            <a:r>
              <a:rPr lang="en-US" altLang="en-US" dirty="0" smtClean="0"/>
              <a:t>all of the above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3496414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Which of the following help plants and animals connect to each other with light, hormones, metabolic energy, and organic compounds? </a:t>
            </a:r>
          </a:p>
        </p:txBody>
      </p:sp>
      <p:sp>
        <p:nvSpPr>
          <p:cNvPr id="16387" name="Content Placeholder 2"/>
          <p:cNvSpPr>
            <a:spLocks noGrp="1"/>
          </p:cNvSpPr>
          <p:nvPr>
            <p:ph idx="1"/>
          </p:nvPr>
        </p:nvSpPr>
        <p:spPr/>
        <p:txBody>
          <a:bodyPr/>
          <a:lstStyle/>
          <a:p>
            <a:r>
              <a:rPr lang="en-US" altLang="en-US" dirty="0"/>
              <a:t>p</a:t>
            </a:r>
            <a:r>
              <a:rPr lang="en-US" altLang="en-US" dirty="0" smtClean="0"/>
              <a:t>hotoreceptors</a:t>
            </a:r>
          </a:p>
          <a:p>
            <a:r>
              <a:rPr lang="en-US" altLang="en-US" dirty="0"/>
              <a:t>g</a:t>
            </a:r>
            <a:r>
              <a:rPr lang="en-US" altLang="en-US" dirty="0" smtClean="0"/>
              <a:t>rowth and development</a:t>
            </a:r>
          </a:p>
          <a:p>
            <a:r>
              <a:rPr lang="en-US" altLang="en-US" dirty="0"/>
              <a:t>m</a:t>
            </a:r>
            <a:r>
              <a:rPr lang="en-US" altLang="en-US" dirty="0" smtClean="0"/>
              <a:t>etabolism</a:t>
            </a:r>
          </a:p>
          <a:p>
            <a:r>
              <a:rPr lang="en-US" altLang="en-US" dirty="0" smtClean="0"/>
              <a:t>anabolism and catabolism</a:t>
            </a:r>
          </a:p>
          <a:p>
            <a:r>
              <a:rPr lang="en-US" altLang="en-US" b="1" dirty="0" smtClean="0"/>
              <a:t>all of the above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0211071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smtClean="0"/>
              <a:t>The </a:t>
            </a:r>
            <a:r>
              <a:rPr lang="en-US" altLang="en-US" dirty="0" smtClean="0"/>
              <a:t>adrenal medulla is stimulated to increase its secretion of adrenaline whenever there is an increased frequency of nervous impulses originating in the hypothalamus and arriving at the adrenal medulla. This </a:t>
            </a:r>
            <a:r>
              <a:rPr lang="en-US" altLang="en-US" smtClean="0"/>
              <a:t>best represents</a:t>
            </a:r>
            <a:endParaRPr lang="en-US" altLang="en-US" dirty="0" smtClean="0"/>
          </a:p>
        </p:txBody>
      </p:sp>
      <p:sp>
        <p:nvSpPr>
          <p:cNvPr id="18435" name="Rectangle 3"/>
          <p:cNvSpPr>
            <a:spLocks noGrp="1" noChangeArrowheads="1"/>
          </p:cNvSpPr>
          <p:nvPr>
            <p:ph idx="1"/>
          </p:nvPr>
        </p:nvSpPr>
        <p:spPr/>
        <p:txBody>
          <a:bodyPr/>
          <a:lstStyle/>
          <a:p>
            <a:r>
              <a:rPr lang="en-US" altLang="en-US" smtClean="0"/>
              <a:t>a simple endocrine pathway.</a:t>
            </a:r>
          </a:p>
          <a:p>
            <a:r>
              <a:rPr lang="en-US" altLang="en-US" smtClean="0"/>
              <a:t>a positive feedback loop.</a:t>
            </a:r>
          </a:p>
          <a:p>
            <a:r>
              <a:rPr lang="en-US" altLang="en-US" smtClean="0"/>
              <a:t>a neuroendocrine pathway.</a:t>
            </a:r>
          </a:p>
          <a:p>
            <a:r>
              <a:rPr lang="en-US" altLang="en-US" smtClean="0"/>
              <a:t>a hormone cascade pathway.</a:t>
            </a:r>
          </a:p>
          <a:p>
            <a:r>
              <a:rPr lang="en-US" altLang="en-US" smtClean="0"/>
              <a:t>the way that one hormone can have different effects, depending on which type of receptor is present in the target.</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6046769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smtClean="0"/>
              <a:t>The </a:t>
            </a:r>
            <a:r>
              <a:rPr lang="en-US" altLang="en-US" dirty="0" smtClean="0"/>
              <a:t>adrenal medulla is stimulated to increase its secretion of adrenaline whenever there is an increased frequency of nervous impulses originating in the hypothalamus and arriving at the adrenal medulla. This </a:t>
            </a:r>
            <a:r>
              <a:rPr lang="en-US" altLang="en-US" smtClean="0"/>
              <a:t>best represents</a:t>
            </a:r>
            <a:endParaRPr lang="en-US" altLang="en-US" dirty="0" smtClean="0"/>
          </a:p>
        </p:txBody>
      </p:sp>
      <p:sp>
        <p:nvSpPr>
          <p:cNvPr id="18435" name="Rectangle 3"/>
          <p:cNvSpPr>
            <a:spLocks noGrp="1" noChangeArrowheads="1"/>
          </p:cNvSpPr>
          <p:nvPr>
            <p:ph idx="1"/>
          </p:nvPr>
        </p:nvSpPr>
        <p:spPr/>
        <p:txBody>
          <a:bodyPr/>
          <a:lstStyle/>
          <a:p>
            <a:r>
              <a:rPr lang="en-US" altLang="en-US" dirty="0" smtClean="0"/>
              <a:t>a simple endocrine pathway.</a:t>
            </a:r>
          </a:p>
          <a:p>
            <a:r>
              <a:rPr lang="en-US" altLang="en-US" dirty="0" smtClean="0"/>
              <a:t>a positive feedback loop.</a:t>
            </a:r>
          </a:p>
          <a:p>
            <a:r>
              <a:rPr lang="en-US" altLang="en-US" b="1" dirty="0" smtClean="0"/>
              <a:t>a neuroendocrine pathway.</a:t>
            </a:r>
          </a:p>
          <a:p>
            <a:r>
              <a:rPr lang="en-US" altLang="en-US" dirty="0" smtClean="0"/>
              <a:t>a hormone cascade pathway.</a:t>
            </a:r>
          </a:p>
          <a:p>
            <a:r>
              <a:rPr lang="en-US" altLang="en-US" dirty="0" smtClean="0"/>
              <a:t>the way that one hormone can have different effects, depending on which type of receptor is present in the target.</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5121906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smtClean="0"/>
              <a:t>Plants and animals have close connections and similarities (unity in diversity) in (1) gaseous exchange, (2) transportation of nutrients, (3) nourishment, and (4) absorption. Which of the following structures is/are incorrectly matched with these functions?</a:t>
            </a:r>
          </a:p>
        </p:txBody>
      </p:sp>
      <p:sp>
        <p:nvSpPr>
          <p:cNvPr id="20483" name="Content Placeholder 2"/>
          <p:cNvSpPr>
            <a:spLocks noGrp="1"/>
          </p:cNvSpPr>
          <p:nvPr>
            <p:ph idx="1"/>
          </p:nvPr>
        </p:nvSpPr>
        <p:spPr/>
        <p:txBody>
          <a:bodyPr/>
          <a:lstStyle/>
          <a:p>
            <a:r>
              <a:rPr lang="en-US" altLang="en-US" dirty="0"/>
              <a:t>m</a:t>
            </a:r>
            <a:r>
              <a:rPr lang="en-US" altLang="en-US" dirty="0" smtClean="0"/>
              <a:t>esophyll and alveoli </a:t>
            </a:r>
            <a:r>
              <a:rPr lang="en-US" dirty="0"/>
              <a:t>for gaseous </a:t>
            </a:r>
            <a:r>
              <a:rPr lang="en-US" dirty="0" smtClean="0"/>
              <a:t>exchange</a:t>
            </a:r>
            <a:endParaRPr lang="en-US" altLang="en-US" dirty="0" smtClean="0"/>
          </a:p>
          <a:p>
            <a:r>
              <a:rPr lang="en-US" altLang="en-US" dirty="0" smtClean="0"/>
              <a:t>seeds and milk generation in mammals </a:t>
            </a:r>
            <a:r>
              <a:rPr lang="en-US" dirty="0"/>
              <a:t>for </a:t>
            </a:r>
            <a:r>
              <a:rPr lang="en-US" dirty="0" smtClean="0"/>
              <a:t>nourishment</a:t>
            </a:r>
            <a:endParaRPr lang="en-US" altLang="en-US" dirty="0" smtClean="0"/>
          </a:p>
          <a:p>
            <a:r>
              <a:rPr lang="en-US" altLang="en-US" dirty="0"/>
              <a:t>v</a:t>
            </a:r>
            <a:r>
              <a:rPr lang="en-US" altLang="en-US" dirty="0" smtClean="0"/>
              <a:t>ascular tissue and vessels </a:t>
            </a:r>
            <a:r>
              <a:rPr lang="en-US" dirty="0"/>
              <a:t>for </a:t>
            </a:r>
            <a:r>
              <a:rPr lang="en-US" dirty="0" smtClean="0"/>
              <a:t>transportation</a:t>
            </a:r>
            <a:endParaRPr lang="en-US" altLang="en-US" dirty="0" smtClean="0"/>
          </a:p>
          <a:p>
            <a:r>
              <a:rPr lang="en-US" altLang="en-US" dirty="0"/>
              <a:t>r</a:t>
            </a:r>
            <a:r>
              <a:rPr lang="en-US" altLang="en-US" dirty="0" smtClean="0"/>
              <a:t>oot hairs and villi </a:t>
            </a:r>
            <a:r>
              <a:rPr lang="en-US" dirty="0"/>
              <a:t>for </a:t>
            </a:r>
            <a:r>
              <a:rPr lang="en-US" dirty="0" smtClean="0"/>
              <a:t>absorption</a:t>
            </a:r>
            <a:endParaRPr lang="en-US" altLang="en-US" dirty="0" smtClean="0"/>
          </a:p>
          <a:p>
            <a:r>
              <a:rPr lang="en-US" altLang="en-US" dirty="0"/>
              <a:t>b</a:t>
            </a:r>
            <a:r>
              <a:rPr lang="en-US" altLang="en-US" dirty="0" smtClean="0"/>
              <a:t>oth B and C</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995780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smtClean="0"/>
              <a:t>Plants and animals have close connections and similarities (unity in diversity) in (1) gaseous exchange, (2) transportation of nutrients, (3) nourishment, and (4) absorption. Which of the following structures is/are incorrectly matched with these functions?</a:t>
            </a:r>
          </a:p>
        </p:txBody>
      </p:sp>
      <p:sp>
        <p:nvSpPr>
          <p:cNvPr id="20483" name="Content Placeholder 2"/>
          <p:cNvSpPr>
            <a:spLocks noGrp="1"/>
          </p:cNvSpPr>
          <p:nvPr>
            <p:ph idx="1"/>
          </p:nvPr>
        </p:nvSpPr>
        <p:spPr/>
        <p:txBody>
          <a:bodyPr/>
          <a:lstStyle/>
          <a:p>
            <a:r>
              <a:rPr lang="en-US" altLang="en-US" dirty="0"/>
              <a:t>m</a:t>
            </a:r>
            <a:r>
              <a:rPr lang="en-US" altLang="en-US" dirty="0" smtClean="0"/>
              <a:t>esophyll and alveoli </a:t>
            </a:r>
            <a:r>
              <a:rPr lang="en-US" dirty="0"/>
              <a:t>for gaseous </a:t>
            </a:r>
            <a:r>
              <a:rPr lang="en-US" dirty="0" smtClean="0"/>
              <a:t>exchange</a:t>
            </a:r>
            <a:endParaRPr lang="en-US" altLang="en-US" dirty="0" smtClean="0"/>
          </a:p>
          <a:p>
            <a:r>
              <a:rPr lang="en-US" altLang="en-US" dirty="0" smtClean="0"/>
              <a:t>seeds and milk generation in mammals </a:t>
            </a:r>
            <a:r>
              <a:rPr lang="en-US" dirty="0"/>
              <a:t>for </a:t>
            </a:r>
            <a:r>
              <a:rPr lang="en-US" dirty="0" smtClean="0"/>
              <a:t>nourishment</a:t>
            </a:r>
            <a:endParaRPr lang="en-US" altLang="en-US" dirty="0" smtClean="0"/>
          </a:p>
          <a:p>
            <a:r>
              <a:rPr lang="en-US" altLang="en-US" dirty="0"/>
              <a:t>v</a:t>
            </a:r>
            <a:r>
              <a:rPr lang="en-US" altLang="en-US" dirty="0" smtClean="0"/>
              <a:t>ascular tissue and vessels </a:t>
            </a:r>
            <a:r>
              <a:rPr lang="en-US" dirty="0"/>
              <a:t>for </a:t>
            </a:r>
            <a:r>
              <a:rPr lang="en-US" dirty="0" smtClean="0"/>
              <a:t>transportation</a:t>
            </a:r>
            <a:endParaRPr lang="en-US" altLang="en-US" dirty="0" smtClean="0"/>
          </a:p>
          <a:p>
            <a:r>
              <a:rPr lang="en-US" altLang="en-US" dirty="0"/>
              <a:t>r</a:t>
            </a:r>
            <a:r>
              <a:rPr lang="en-US" altLang="en-US" dirty="0" smtClean="0"/>
              <a:t>oot hairs and villi </a:t>
            </a:r>
            <a:r>
              <a:rPr lang="en-US" dirty="0"/>
              <a:t>for </a:t>
            </a:r>
            <a:r>
              <a:rPr lang="en-US" dirty="0" smtClean="0"/>
              <a:t>absorption</a:t>
            </a:r>
            <a:endParaRPr lang="en-US" altLang="en-US" dirty="0" smtClean="0"/>
          </a:p>
          <a:p>
            <a:r>
              <a:rPr lang="en-US" altLang="en-US" b="1" dirty="0"/>
              <a:t>b</a:t>
            </a:r>
            <a:r>
              <a:rPr lang="en-US" altLang="en-US" b="1" dirty="0" smtClean="0"/>
              <a:t>oth B and C</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6612116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5" descr="34_18GillStructureFxn"/>
          <p:cNvPicPr>
            <a:picLocks noChangeAspect="1" noChangeArrowheads="1"/>
          </p:cNvPicPr>
          <p:nvPr/>
        </p:nvPicPr>
        <p:blipFill>
          <a:blip r:embed="rId3">
            <a:extLst>
              <a:ext uri="{28A0092B-C50C-407E-A947-70E740481C1C}">
                <a14:useLocalDpi xmlns:a14="http://schemas.microsoft.com/office/drawing/2010/main" val="0"/>
              </a:ext>
            </a:extLst>
          </a:blip>
          <a:srcRect l="9200" t="11020" r="7930" b="9062"/>
          <a:stretch>
            <a:fillRect/>
          </a:stretch>
        </p:blipFill>
        <p:spPr bwMode="auto">
          <a:xfrm>
            <a:off x="5762625" y="187325"/>
            <a:ext cx="3317875" cy="246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title"/>
          </p:nvPr>
        </p:nvSpPr>
        <p:spPr/>
        <p:txBody>
          <a:bodyPr/>
          <a:lstStyle/>
          <a:p>
            <a:r>
              <a:rPr lang="en-US" altLang="en-US" sz="2400" dirty="0" smtClean="0"/>
              <a:t>The direction of blood flow in fish gills is </a:t>
            </a:r>
            <a:br>
              <a:rPr lang="en-US" altLang="en-US" sz="2400" dirty="0" smtClean="0"/>
            </a:br>
            <a:r>
              <a:rPr lang="en-US" altLang="en-US" sz="2400" dirty="0" smtClean="0"/>
              <a:t>opposite the direction of water flow past </a:t>
            </a:r>
            <a:br>
              <a:rPr lang="en-US" altLang="en-US" sz="2400" dirty="0" smtClean="0"/>
            </a:br>
            <a:r>
              <a:rPr lang="en-US" altLang="en-US" sz="2400" dirty="0" smtClean="0"/>
              <a:t>the gills. Which of these should be </a:t>
            </a:r>
            <a:br>
              <a:rPr lang="en-US" altLang="en-US" sz="2400" dirty="0" smtClean="0"/>
            </a:br>
            <a:r>
              <a:rPr lang="en-US" altLang="en-US" sz="2400" dirty="0" smtClean="0"/>
              <a:t>expected if this structural relationship </a:t>
            </a:r>
            <a:br>
              <a:rPr lang="en-US" altLang="en-US" sz="2400" dirty="0" smtClean="0"/>
            </a:br>
            <a:r>
              <a:rPr lang="en-US" altLang="en-US" sz="2400" dirty="0" smtClean="0"/>
              <a:t>represents a countercurrent exchange </a:t>
            </a:r>
            <a:br>
              <a:rPr lang="en-US" altLang="en-US" sz="2400" dirty="0" smtClean="0"/>
            </a:br>
            <a:r>
              <a:rPr lang="en-US" altLang="en-US" sz="2400" dirty="0" smtClean="0"/>
              <a:t>mechanism for oxygen?</a:t>
            </a:r>
          </a:p>
        </p:txBody>
      </p:sp>
      <p:sp>
        <p:nvSpPr>
          <p:cNvPr id="4099" name="Rectangle 3"/>
          <p:cNvSpPr>
            <a:spLocks noGrp="1" noChangeArrowheads="1"/>
          </p:cNvSpPr>
          <p:nvPr>
            <p:ph idx="1"/>
          </p:nvPr>
        </p:nvSpPr>
        <p:spPr>
          <a:xfrm>
            <a:off x="144463" y="2282371"/>
            <a:ext cx="8775700" cy="4045404"/>
          </a:xfrm>
        </p:spPr>
        <p:txBody>
          <a:bodyPr/>
          <a:lstStyle/>
          <a:p>
            <a:r>
              <a:rPr lang="en-US" altLang="en-US" sz="2000" dirty="0" smtClean="0"/>
              <a:t>Net movement of oxygen </a:t>
            </a:r>
            <a:r>
              <a:rPr lang="en-US" altLang="en-US" sz="2000" i="1" dirty="0" smtClean="0"/>
              <a:t>from water into </a:t>
            </a:r>
            <a:br>
              <a:rPr lang="en-US" altLang="en-US" sz="2000" i="1" dirty="0" smtClean="0"/>
            </a:br>
            <a:r>
              <a:rPr lang="en-US" altLang="en-US" sz="2000" i="1" dirty="0" smtClean="0"/>
              <a:t>blood</a:t>
            </a:r>
            <a:r>
              <a:rPr lang="en-US" altLang="en-US" sz="2000" dirty="0" smtClean="0"/>
              <a:t> occurs along the entire distance where blood and water are in close contact.</a:t>
            </a:r>
          </a:p>
          <a:p>
            <a:r>
              <a:rPr lang="en-US" altLang="en-US" sz="2000" dirty="0" smtClean="0"/>
              <a:t>Net movement of oxygen </a:t>
            </a:r>
            <a:r>
              <a:rPr lang="en-US" altLang="en-US" sz="2000" i="1" dirty="0" smtClean="0"/>
              <a:t>from blood into water</a:t>
            </a:r>
            <a:r>
              <a:rPr lang="en-US" altLang="en-US" sz="2000" dirty="0" smtClean="0"/>
              <a:t> occurs along the entire distance where blood and water are in close contact.</a:t>
            </a:r>
          </a:p>
          <a:p>
            <a:r>
              <a:rPr lang="en-US" altLang="en-US" sz="2000" dirty="0" smtClean="0"/>
              <a:t>Net movement of oxygen</a:t>
            </a:r>
            <a:r>
              <a:rPr lang="en-US" altLang="en-US" sz="2000" b="1" dirty="0" smtClean="0"/>
              <a:t> </a:t>
            </a:r>
            <a:r>
              <a:rPr lang="en-US" altLang="en-US" sz="2000" i="1" dirty="0" smtClean="0"/>
              <a:t>from water into blood</a:t>
            </a:r>
            <a:r>
              <a:rPr lang="en-US" altLang="en-US" sz="2000" dirty="0" smtClean="0"/>
              <a:t> occurs only in the first half of the distance where blood and water are in close contact.</a:t>
            </a:r>
          </a:p>
          <a:p>
            <a:r>
              <a:rPr lang="en-US" altLang="en-US" sz="2000" dirty="0" smtClean="0"/>
              <a:t>Net movement of oxygen</a:t>
            </a:r>
            <a:r>
              <a:rPr lang="en-US" altLang="en-US" sz="2000" b="1" dirty="0" smtClean="0"/>
              <a:t> </a:t>
            </a:r>
            <a:r>
              <a:rPr lang="en-US" altLang="en-US" sz="2000" i="1" dirty="0" smtClean="0"/>
              <a:t>from water into blood</a:t>
            </a:r>
            <a:r>
              <a:rPr lang="en-US" altLang="en-US" sz="2000" dirty="0" smtClean="0"/>
              <a:t> occurs only in the second half of the distance where blood and water are in close contact.</a:t>
            </a:r>
          </a:p>
          <a:p>
            <a:r>
              <a:rPr lang="en-US" altLang="en-US" sz="2000" dirty="0" smtClean="0"/>
              <a:t>Effective net movement of oxygen </a:t>
            </a:r>
            <a:r>
              <a:rPr lang="en-US" altLang="en-US" sz="2000" i="1" dirty="0" smtClean="0"/>
              <a:t>from blood into water</a:t>
            </a:r>
            <a:r>
              <a:rPr lang="en-US" altLang="en-US" sz="2000" dirty="0" smtClean="0"/>
              <a:t> occurs only in the first half of the distance where blood and water are in close contact.</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4582132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a:t>Arrange the following steps in the correct order of a signaling process in the endocrine system: (1) stimulus, (2) signal travels everywhere via the </a:t>
            </a:r>
            <a:r>
              <a:rPr lang="en-US" dirty="0" smtClean="0"/>
              <a:t>bloodstream</a:t>
            </a:r>
            <a:r>
              <a:rPr lang="en-US" dirty="0"/>
              <a:t>, (3) response, and (4) blood vessel.</a:t>
            </a:r>
            <a:br>
              <a:rPr lang="en-US" dirty="0"/>
            </a:br>
            <a:endParaRPr lang="en-US" dirty="0"/>
          </a:p>
        </p:txBody>
      </p:sp>
      <p:sp>
        <p:nvSpPr>
          <p:cNvPr id="22531" name="Content Placeholder 2"/>
          <p:cNvSpPr>
            <a:spLocks noGrp="1"/>
          </p:cNvSpPr>
          <p:nvPr>
            <p:ph idx="1"/>
          </p:nvPr>
        </p:nvSpPr>
        <p:spPr/>
        <p:txBody>
          <a:bodyPr/>
          <a:lstStyle/>
          <a:p>
            <a:r>
              <a:rPr lang="en-US" dirty="0" smtClean="0"/>
              <a:t>1</a:t>
            </a:r>
            <a:r>
              <a:rPr lang="en-US" dirty="0"/>
              <a:t>, 2, 3, </a:t>
            </a:r>
            <a:r>
              <a:rPr lang="en-US" dirty="0" smtClean="0"/>
              <a:t>4</a:t>
            </a:r>
          </a:p>
          <a:p>
            <a:r>
              <a:rPr lang="en-US" dirty="0" smtClean="0"/>
              <a:t>1</a:t>
            </a:r>
            <a:r>
              <a:rPr lang="en-US" dirty="0"/>
              <a:t>, 2, 4, </a:t>
            </a:r>
            <a:r>
              <a:rPr lang="en-US" dirty="0" smtClean="0"/>
              <a:t>3</a:t>
            </a:r>
          </a:p>
          <a:p>
            <a:r>
              <a:rPr lang="en-US" dirty="0" smtClean="0"/>
              <a:t>1</a:t>
            </a:r>
            <a:r>
              <a:rPr lang="en-US" dirty="0"/>
              <a:t>, 3, 2, </a:t>
            </a:r>
            <a:r>
              <a:rPr lang="en-US" dirty="0" smtClean="0"/>
              <a:t>4</a:t>
            </a:r>
          </a:p>
          <a:p>
            <a:r>
              <a:rPr lang="en-US" dirty="0" smtClean="0"/>
              <a:t>1</a:t>
            </a:r>
            <a:r>
              <a:rPr lang="en-US" dirty="0"/>
              <a:t>, 4, 2, </a:t>
            </a:r>
            <a:r>
              <a:rPr lang="en-US" dirty="0" smtClean="0"/>
              <a:t>3</a:t>
            </a:r>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6904344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a:t>Arrange the following steps in the correct order of a signaling process in the endocrine system: (1) stimulus, (2) signal travels everywhere via the </a:t>
            </a:r>
            <a:r>
              <a:rPr lang="en-US" dirty="0" smtClean="0"/>
              <a:t>bloodstream</a:t>
            </a:r>
            <a:r>
              <a:rPr lang="en-US" dirty="0"/>
              <a:t>, (3) response, and (4) blood vessel.</a:t>
            </a:r>
            <a:br>
              <a:rPr lang="en-US" dirty="0"/>
            </a:br>
            <a:endParaRPr lang="en-US" dirty="0"/>
          </a:p>
        </p:txBody>
      </p:sp>
      <p:sp>
        <p:nvSpPr>
          <p:cNvPr id="22531" name="Content Placeholder 2"/>
          <p:cNvSpPr>
            <a:spLocks noGrp="1"/>
          </p:cNvSpPr>
          <p:nvPr>
            <p:ph idx="1"/>
          </p:nvPr>
        </p:nvSpPr>
        <p:spPr/>
        <p:txBody>
          <a:bodyPr/>
          <a:lstStyle/>
          <a:p>
            <a:r>
              <a:rPr lang="en-US" dirty="0" smtClean="0"/>
              <a:t>1</a:t>
            </a:r>
            <a:r>
              <a:rPr lang="en-US" dirty="0"/>
              <a:t>, 2, 3, </a:t>
            </a:r>
            <a:r>
              <a:rPr lang="en-US" dirty="0" smtClean="0"/>
              <a:t>4</a:t>
            </a:r>
          </a:p>
          <a:p>
            <a:r>
              <a:rPr lang="en-US" b="1" dirty="0" smtClean="0"/>
              <a:t>1</a:t>
            </a:r>
            <a:r>
              <a:rPr lang="en-US" b="1" dirty="0"/>
              <a:t>, 2, 4, </a:t>
            </a:r>
            <a:r>
              <a:rPr lang="en-US" b="1" dirty="0" smtClean="0"/>
              <a:t>3</a:t>
            </a:r>
          </a:p>
          <a:p>
            <a:r>
              <a:rPr lang="en-US" dirty="0" smtClean="0"/>
              <a:t>1</a:t>
            </a:r>
            <a:r>
              <a:rPr lang="en-US" dirty="0"/>
              <a:t>, 3, 2, </a:t>
            </a:r>
            <a:r>
              <a:rPr lang="en-US" dirty="0" smtClean="0"/>
              <a:t>4</a:t>
            </a:r>
          </a:p>
          <a:p>
            <a:r>
              <a:rPr lang="en-US" dirty="0" smtClean="0"/>
              <a:t>1</a:t>
            </a:r>
            <a:r>
              <a:rPr lang="en-US" dirty="0"/>
              <a:t>, 4, 2, </a:t>
            </a:r>
            <a:r>
              <a:rPr lang="en-US" dirty="0" smtClean="0"/>
              <a:t>3</a:t>
            </a:r>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1644752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0" hangingPunct="0">
              <a:spcBef>
                <a:spcPct val="15000"/>
              </a:spcBef>
              <a:spcAft>
                <a:spcPct val="5000"/>
              </a:spcAft>
              <a:tabLst>
                <a:tab pos="800100" algn="l"/>
              </a:tabLst>
            </a:pPr>
            <a:r>
              <a:rPr lang="en-US" altLang="en-US" sz="2600" dirty="0" smtClean="0"/>
              <a:t>Blood flukes are parasitic flatworms that live in the bloodstream of the host. The worm’s interstitial fluids are </a:t>
            </a:r>
            <a:r>
              <a:rPr lang="en-US" altLang="en-US" sz="2600" dirty="0" err="1" smtClean="0"/>
              <a:t>isoosmotic</a:t>
            </a:r>
            <a:r>
              <a:rPr lang="en-US" altLang="en-US" sz="2600" dirty="0" smtClean="0"/>
              <a:t> to the host’s blood, so which of these is/are true?</a:t>
            </a:r>
            <a:br>
              <a:rPr lang="en-US" altLang="en-US" sz="2600" dirty="0" smtClean="0"/>
            </a:br>
            <a:r>
              <a:rPr lang="en-US" altLang="en-US" sz="2600" dirty="0" smtClean="0"/>
              <a:t>     1. The </a:t>
            </a:r>
            <a:r>
              <a:rPr lang="en-US" altLang="en-US" sz="2600" dirty="0"/>
              <a:t>worms lack flame </a:t>
            </a:r>
            <a:r>
              <a:rPr lang="en-US" altLang="en-US" sz="2600" dirty="0" smtClean="0"/>
              <a:t>bulbs </a:t>
            </a:r>
            <a:r>
              <a:rPr lang="en-US" altLang="en-US" sz="2600" dirty="0"/>
              <a:t>or have nonfunctional </a:t>
            </a:r>
            <a:r>
              <a:rPr lang="en-US" altLang="en-US" sz="2600" dirty="0" smtClean="0"/>
              <a:t>	flame </a:t>
            </a:r>
            <a:r>
              <a:rPr lang="en-US" altLang="en-US" sz="2600" dirty="0"/>
              <a:t>bulbs.</a:t>
            </a:r>
            <a:br>
              <a:rPr lang="en-US" altLang="en-US" sz="2600" dirty="0"/>
            </a:br>
            <a:r>
              <a:rPr lang="en-US" altLang="en-US" sz="2600" dirty="0" smtClean="0"/>
              <a:t>     2. The </a:t>
            </a:r>
            <a:r>
              <a:rPr lang="en-US" altLang="en-US" sz="2600" dirty="0"/>
              <a:t>worms have flame bulbs that are mostly active in </a:t>
            </a:r>
            <a:r>
              <a:rPr lang="en-US" altLang="en-US" sz="2600" dirty="0" smtClean="0"/>
              <a:t>	performing osmoregulation</a:t>
            </a:r>
            <a:r>
              <a:rPr lang="en-US" altLang="en-US" sz="2600" dirty="0"/>
              <a:t>.</a:t>
            </a:r>
            <a:br>
              <a:rPr lang="en-US" altLang="en-US" sz="2600" dirty="0"/>
            </a:br>
            <a:r>
              <a:rPr lang="en-US" altLang="en-US" sz="2600" dirty="0" smtClean="0"/>
              <a:t>     3. The </a:t>
            </a:r>
            <a:r>
              <a:rPr lang="en-US" altLang="en-US" sz="2600" dirty="0"/>
              <a:t>worms have flame bulbs that eliminate </a:t>
            </a:r>
            <a:r>
              <a:rPr lang="en-US" altLang="en-US" sz="2600" dirty="0" smtClean="0"/>
              <a:t>	nitrogenous </a:t>
            </a:r>
            <a:r>
              <a:rPr lang="en-US" altLang="en-US" sz="2600" dirty="0"/>
              <a:t>wastes.</a:t>
            </a:r>
            <a:br>
              <a:rPr lang="en-US" altLang="en-US" sz="2600" dirty="0"/>
            </a:br>
            <a:r>
              <a:rPr lang="en-US" altLang="en-US" sz="2600" dirty="0" smtClean="0"/>
              <a:t>     4. The </a:t>
            </a:r>
            <a:r>
              <a:rPr lang="en-US" altLang="en-US" sz="2600" dirty="0"/>
              <a:t>worms have flame bulbs whose role is to eliminate </a:t>
            </a:r>
            <a:r>
              <a:rPr lang="en-US" altLang="en-US" sz="2600" dirty="0" smtClean="0"/>
              <a:t>	excess </a:t>
            </a:r>
            <a:r>
              <a:rPr lang="en-US" altLang="en-US" sz="2600" dirty="0"/>
              <a:t>water that enters the worm by osmosis.</a:t>
            </a:r>
            <a:br>
              <a:rPr lang="en-US" altLang="en-US" sz="2600" dirty="0"/>
            </a:br>
            <a:r>
              <a:rPr lang="en-US" altLang="en-US" sz="2600" dirty="0" smtClean="0"/>
              <a:t/>
            </a:r>
            <a:br>
              <a:rPr lang="en-US" altLang="en-US" sz="2600" dirty="0" smtClean="0"/>
            </a:br>
            <a:endParaRPr lang="en-US" altLang="en-US" sz="2600" dirty="0" smtClean="0"/>
          </a:p>
        </p:txBody>
      </p:sp>
      <p:sp>
        <p:nvSpPr>
          <p:cNvPr id="24579" name="Rectangle 3"/>
          <p:cNvSpPr>
            <a:spLocks noGrp="1" noChangeArrowheads="1"/>
          </p:cNvSpPr>
          <p:nvPr>
            <p:ph idx="1"/>
          </p:nvPr>
        </p:nvSpPr>
        <p:spPr>
          <a:xfrm>
            <a:off x="144463" y="4140201"/>
            <a:ext cx="8775700" cy="2298700"/>
          </a:xfrm>
        </p:spPr>
        <p:txBody>
          <a:bodyPr/>
          <a:lstStyle/>
          <a:p>
            <a:r>
              <a:rPr lang="en-US" altLang="en-US" sz="2200" dirty="0" smtClean="0"/>
              <a:t>1 only</a:t>
            </a:r>
          </a:p>
          <a:p>
            <a:r>
              <a:rPr lang="en-US" altLang="en-US" sz="2200" dirty="0" smtClean="0"/>
              <a:t>3 only</a:t>
            </a:r>
          </a:p>
          <a:p>
            <a:r>
              <a:rPr lang="en-US" altLang="en-US" sz="2200" dirty="0" smtClean="0"/>
              <a:t>2 and 3</a:t>
            </a:r>
          </a:p>
          <a:p>
            <a:r>
              <a:rPr lang="en-US" altLang="en-US" sz="2200" dirty="0" smtClean="0"/>
              <a:t>2 and 4</a:t>
            </a:r>
          </a:p>
          <a:p>
            <a:r>
              <a:rPr lang="en-US" altLang="en-US" sz="2200" dirty="0" smtClean="0"/>
              <a:t>3 and 4</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6029921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0" hangingPunct="0">
              <a:spcBef>
                <a:spcPct val="15000"/>
              </a:spcBef>
              <a:spcAft>
                <a:spcPct val="5000"/>
              </a:spcAft>
              <a:tabLst>
                <a:tab pos="800100" algn="l"/>
              </a:tabLst>
            </a:pPr>
            <a:r>
              <a:rPr lang="en-US" altLang="en-US" sz="2600" dirty="0" smtClean="0"/>
              <a:t>Blood flukes are parasitic flatworms that live in the bloodstream of the host. The worm’s interstitial fluids are </a:t>
            </a:r>
            <a:r>
              <a:rPr lang="en-US" altLang="en-US" sz="2600" dirty="0" err="1" smtClean="0"/>
              <a:t>isoosmotic</a:t>
            </a:r>
            <a:r>
              <a:rPr lang="en-US" altLang="en-US" sz="2600" dirty="0" smtClean="0"/>
              <a:t> to the host’s blood, so which of these is/are true?</a:t>
            </a:r>
            <a:br>
              <a:rPr lang="en-US" altLang="en-US" sz="2600" dirty="0" smtClean="0"/>
            </a:br>
            <a:r>
              <a:rPr lang="en-US" altLang="en-US" sz="2600" dirty="0" smtClean="0"/>
              <a:t>     1. The </a:t>
            </a:r>
            <a:r>
              <a:rPr lang="en-US" altLang="en-US" sz="2600" dirty="0"/>
              <a:t>worms lack flame </a:t>
            </a:r>
            <a:r>
              <a:rPr lang="en-US" altLang="en-US" sz="2600" dirty="0" smtClean="0"/>
              <a:t>bulbs </a:t>
            </a:r>
            <a:r>
              <a:rPr lang="en-US" altLang="en-US" sz="2600" dirty="0"/>
              <a:t>or have nonfunctional </a:t>
            </a:r>
            <a:r>
              <a:rPr lang="en-US" altLang="en-US" sz="2600" dirty="0" smtClean="0"/>
              <a:t>	flame </a:t>
            </a:r>
            <a:r>
              <a:rPr lang="en-US" altLang="en-US" sz="2600" dirty="0"/>
              <a:t>bulbs.</a:t>
            </a:r>
            <a:br>
              <a:rPr lang="en-US" altLang="en-US" sz="2600" dirty="0"/>
            </a:br>
            <a:r>
              <a:rPr lang="en-US" altLang="en-US" sz="2600" dirty="0" smtClean="0"/>
              <a:t>     2. The </a:t>
            </a:r>
            <a:r>
              <a:rPr lang="en-US" altLang="en-US" sz="2600" dirty="0"/>
              <a:t>worms have flame bulbs that are mostly active in </a:t>
            </a:r>
            <a:r>
              <a:rPr lang="en-US" altLang="en-US" sz="2600" dirty="0" smtClean="0"/>
              <a:t>	performing osmoregulation</a:t>
            </a:r>
            <a:r>
              <a:rPr lang="en-US" altLang="en-US" sz="2600" dirty="0"/>
              <a:t>.</a:t>
            </a:r>
            <a:br>
              <a:rPr lang="en-US" altLang="en-US" sz="2600" dirty="0"/>
            </a:br>
            <a:r>
              <a:rPr lang="en-US" altLang="en-US" sz="2600" dirty="0" smtClean="0"/>
              <a:t>     3. The </a:t>
            </a:r>
            <a:r>
              <a:rPr lang="en-US" altLang="en-US" sz="2600" dirty="0"/>
              <a:t>worms have flame bulbs that eliminate </a:t>
            </a:r>
            <a:r>
              <a:rPr lang="en-US" altLang="en-US" sz="2600" dirty="0" smtClean="0"/>
              <a:t>	nitrogenous </a:t>
            </a:r>
            <a:r>
              <a:rPr lang="en-US" altLang="en-US" sz="2600" dirty="0"/>
              <a:t>wastes.</a:t>
            </a:r>
            <a:br>
              <a:rPr lang="en-US" altLang="en-US" sz="2600" dirty="0"/>
            </a:br>
            <a:r>
              <a:rPr lang="en-US" altLang="en-US" sz="2600" dirty="0" smtClean="0"/>
              <a:t>     4. The </a:t>
            </a:r>
            <a:r>
              <a:rPr lang="en-US" altLang="en-US" sz="2600" dirty="0"/>
              <a:t>worms have flame bulbs whose role is to eliminate </a:t>
            </a:r>
            <a:r>
              <a:rPr lang="en-US" altLang="en-US" sz="2600" dirty="0" smtClean="0"/>
              <a:t>	excess </a:t>
            </a:r>
            <a:r>
              <a:rPr lang="en-US" altLang="en-US" sz="2600" dirty="0"/>
              <a:t>water that enters the worm by osmosis.</a:t>
            </a:r>
            <a:br>
              <a:rPr lang="en-US" altLang="en-US" sz="2600" dirty="0"/>
            </a:br>
            <a:r>
              <a:rPr lang="en-US" altLang="en-US" sz="2600" dirty="0" smtClean="0"/>
              <a:t/>
            </a:r>
            <a:br>
              <a:rPr lang="en-US" altLang="en-US" sz="2600" dirty="0" smtClean="0"/>
            </a:br>
            <a:endParaRPr lang="en-US" altLang="en-US" sz="2600" dirty="0" smtClean="0"/>
          </a:p>
        </p:txBody>
      </p:sp>
      <p:sp>
        <p:nvSpPr>
          <p:cNvPr id="24579" name="Rectangle 3"/>
          <p:cNvSpPr>
            <a:spLocks noGrp="1" noChangeArrowheads="1"/>
          </p:cNvSpPr>
          <p:nvPr>
            <p:ph idx="1"/>
          </p:nvPr>
        </p:nvSpPr>
        <p:spPr>
          <a:xfrm>
            <a:off x="144463" y="4140201"/>
            <a:ext cx="8775700" cy="2298700"/>
          </a:xfrm>
        </p:spPr>
        <p:txBody>
          <a:bodyPr/>
          <a:lstStyle/>
          <a:p>
            <a:r>
              <a:rPr lang="en-US" altLang="en-US" sz="2200" dirty="0" smtClean="0"/>
              <a:t>1 only</a:t>
            </a:r>
          </a:p>
          <a:p>
            <a:r>
              <a:rPr lang="en-US" altLang="en-US" sz="2200" b="1" dirty="0" smtClean="0"/>
              <a:t>3 only</a:t>
            </a:r>
          </a:p>
          <a:p>
            <a:r>
              <a:rPr lang="en-US" altLang="en-US" sz="2200" dirty="0" smtClean="0"/>
              <a:t>2 and 3</a:t>
            </a:r>
          </a:p>
          <a:p>
            <a:r>
              <a:rPr lang="en-US" altLang="en-US" sz="2200" dirty="0" smtClean="0"/>
              <a:t>2 and 4</a:t>
            </a:r>
          </a:p>
          <a:p>
            <a:r>
              <a:rPr lang="en-US" altLang="en-US" sz="2200" dirty="0" smtClean="0"/>
              <a:t>3 and 4</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6055466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dirty="0" smtClean="0"/>
              <a:t>Which of the following are major systems in coordinating and controlling responses to stimuli in animals?</a:t>
            </a:r>
          </a:p>
        </p:txBody>
      </p:sp>
      <p:sp>
        <p:nvSpPr>
          <p:cNvPr id="26627" name="Content Placeholder 2"/>
          <p:cNvSpPr>
            <a:spLocks noGrp="1"/>
          </p:cNvSpPr>
          <p:nvPr>
            <p:ph idx="1"/>
          </p:nvPr>
        </p:nvSpPr>
        <p:spPr/>
        <p:txBody>
          <a:bodyPr/>
          <a:lstStyle/>
          <a:p>
            <a:r>
              <a:rPr lang="en-US" altLang="en-US" dirty="0" smtClean="0"/>
              <a:t>circulatory and nervous systems</a:t>
            </a:r>
          </a:p>
          <a:p>
            <a:r>
              <a:rPr lang="en-US" altLang="en-US" dirty="0"/>
              <a:t>e</a:t>
            </a:r>
            <a:r>
              <a:rPr lang="en-US" altLang="en-US" dirty="0" smtClean="0"/>
              <a:t>ndocrine and exocrine systems</a:t>
            </a:r>
          </a:p>
          <a:p>
            <a:r>
              <a:rPr lang="en-US" altLang="en-US" dirty="0"/>
              <a:t>n</a:t>
            </a:r>
            <a:r>
              <a:rPr lang="en-US" altLang="en-US" dirty="0" smtClean="0"/>
              <a:t>ervous and endocrine systems</a:t>
            </a:r>
          </a:p>
          <a:p>
            <a:r>
              <a:rPr lang="en-US" altLang="en-US" dirty="0"/>
              <a:t>n</a:t>
            </a:r>
            <a:r>
              <a:rPr lang="en-US" altLang="en-US" dirty="0" smtClean="0"/>
              <a:t>ervous and exocrine systems</a:t>
            </a:r>
          </a:p>
          <a:p>
            <a:r>
              <a:rPr lang="en-US" altLang="en-US" dirty="0"/>
              <a:t>n</a:t>
            </a:r>
            <a:r>
              <a:rPr lang="en-US" altLang="en-US" dirty="0" smtClean="0"/>
              <a:t>one of the above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2391402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dirty="0" smtClean="0"/>
              <a:t>Which of the following are major systems in coordinating and controlling responses to stimuli in animals?</a:t>
            </a:r>
          </a:p>
        </p:txBody>
      </p:sp>
      <p:sp>
        <p:nvSpPr>
          <p:cNvPr id="26627" name="Content Placeholder 2"/>
          <p:cNvSpPr>
            <a:spLocks noGrp="1"/>
          </p:cNvSpPr>
          <p:nvPr>
            <p:ph idx="1"/>
          </p:nvPr>
        </p:nvSpPr>
        <p:spPr/>
        <p:txBody>
          <a:bodyPr/>
          <a:lstStyle/>
          <a:p>
            <a:r>
              <a:rPr lang="en-US" altLang="en-US" dirty="0" smtClean="0"/>
              <a:t>circulatory and nervous systems</a:t>
            </a:r>
          </a:p>
          <a:p>
            <a:r>
              <a:rPr lang="en-US" altLang="en-US" dirty="0"/>
              <a:t>e</a:t>
            </a:r>
            <a:r>
              <a:rPr lang="en-US" altLang="en-US" dirty="0" smtClean="0"/>
              <a:t>ndocrine and exocrine systems</a:t>
            </a:r>
          </a:p>
          <a:p>
            <a:r>
              <a:rPr lang="en-US" altLang="en-US" b="1" dirty="0"/>
              <a:t>n</a:t>
            </a:r>
            <a:r>
              <a:rPr lang="en-US" altLang="en-US" b="1" dirty="0" smtClean="0"/>
              <a:t>ervous and endocrine systems</a:t>
            </a:r>
          </a:p>
          <a:p>
            <a:r>
              <a:rPr lang="en-US" altLang="en-US" dirty="0"/>
              <a:t>n</a:t>
            </a:r>
            <a:r>
              <a:rPr lang="en-US" altLang="en-US" dirty="0" smtClean="0"/>
              <a:t>ervous and exocrine systems</a:t>
            </a:r>
          </a:p>
          <a:p>
            <a:r>
              <a:rPr lang="en-US" altLang="en-US" dirty="0"/>
              <a:t>n</a:t>
            </a:r>
            <a:r>
              <a:rPr lang="en-US" altLang="en-US" dirty="0" smtClean="0"/>
              <a:t>one of the above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8578882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smtClean="0"/>
              <a:t>Under </a:t>
            </a:r>
            <a:r>
              <a:rPr lang="en-US" altLang="en-US" dirty="0" smtClean="0"/>
              <a:t>which circumstance should reabsorption of water from kidney filtrate back into the bloodstream be most </a:t>
            </a:r>
            <a:r>
              <a:rPr lang="en-US" altLang="en-US" smtClean="0"/>
              <a:t>effective?</a:t>
            </a:r>
            <a:endParaRPr lang="en-US" altLang="en-US" dirty="0" smtClean="0"/>
          </a:p>
        </p:txBody>
      </p:sp>
      <p:sp>
        <p:nvSpPr>
          <p:cNvPr id="28675" name="Rectangle 3"/>
          <p:cNvSpPr>
            <a:spLocks noGrp="1" noChangeArrowheads="1"/>
          </p:cNvSpPr>
          <p:nvPr>
            <p:ph idx="1"/>
          </p:nvPr>
        </p:nvSpPr>
        <p:spPr/>
        <p:txBody>
          <a:bodyPr/>
          <a:lstStyle/>
          <a:p>
            <a:r>
              <a:rPr lang="en-US" altLang="en-US" smtClean="0"/>
              <a:t>if neither ADH nor aldosterone is present in circulation</a:t>
            </a:r>
          </a:p>
          <a:p>
            <a:r>
              <a:rPr lang="en-US" altLang="en-US" smtClean="0"/>
              <a:t>if both ADH and aldosterone are present in circulation</a:t>
            </a:r>
          </a:p>
          <a:p>
            <a:r>
              <a:rPr lang="en-US" altLang="en-US" smtClean="0"/>
              <a:t>if ADH, but not aldosterone, is present in circulation</a:t>
            </a:r>
          </a:p>
          <a:p>
            <a:r>
              <a:rPr lang="en-US" altLang="en-US" smtClean="0"/>
              <a:t>if aldosterone, but not ADH, is present in circulation</a:t>
            </a:r>
          </a:p>
          <a:p>
            <a:r>
              <a:rPr lang="en-US" altLang="en-US" smtClean="0"/>
              <a:t>if renin, angiotensin II, and aldosterone are present in circulation, but not ADH</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145763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smtClean="0"/>
              <a:t>Under </a:t>
            </a:r>
            <a:r>
              <a:rPr lang="en-US" altLang="en-US" dirty="0" smtClean="0"/>
              <a:t>which circumstance should reabsorption of water from kidney filtrate back into the bloodstream be most </a:t>
            </a:r>
            <a:r>
              <a:rPr lang="en-US" altLang="en-US" smtClean="0"/>
              <a:t>effective?</a:t>
            </a:r>
            <a:endParaRPr lang="en-US" altLang="en-US" dirty="0" smtClean="0"/>
          </a:p>
        </p:txBody>
      </p:sp>
      <p:sp>
        <p:nvSpPr>
          <p:cNvPr id="28675" name="Rectangle 3"/>
          <p:cNvSpPr>
            <a:spLocks noGrp="1" noChangeArrowheads="1"/>
          </p:cNvSpPr>
          <p:nvPr>
            <p:ph idx="1"/>
          </p:nvPr>
        </p:nvSpPr>
        <p:spPr/>
        <p:txBody>
          <a:bodyPr/>
          <a:lstStyle/>
          <a:p>
            <a:r>
              <a:rPr lang="en-US" altLang="en-US" dirty="0" smtClean="0"/>
              <a:t>if neither ADH nor aldosterone is present in circulation</a:t>
            </a:r>
          </a:p>
          <a:p>
            <a:r>
              <a:rPr lang="en-US" altLang="en-US" b="1" dirty="0" smtClean="0"/>
              <a:t>if both ADH and aldosterone are present in circulation</a:t>
            </a:r>
          </a:p>
          <a:p>
            <a:r>
              <a:rPr lang="en-US" altLang="en-US" dirty="0" smtClean="0"/>
              <a:t>if ADH, but not aldosterone, is present in circulation</a:t>
            </a:r>
          </a:p>
          <a:p>
            <a:r>
              <a:rPr lang="en-US" altLang="en-US" dirty="0" smtClean="0"/>
              <a:t>if aldosterone, but not ADH, is present in circulation</a:t>
            </a:r>
          </a:p>
          <a:p>
            <a:r>
              <a:rPr lang="en-US" altLang="en-US" dirty="0" smtClean="0"/>
              <a:t>if renin, angiotensin II, and aldosterone are present in circulation, but not ADH</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4297252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dirty="0" smtClean="0"/>
              <a:t>The functions of epinephrine and norepinephrine produced by the adrenal medulla in the human body is</a:t>
            </a:r>
          </a:p>
        </p:txBody>
      </p:sp>
      <p:sp>
        <p:nvSpPr>
          <p:cNvPr id="30723" name="Content Placeholder 2"/>
          <p:cNvSpPr>
            <a:spLocks noGrp="1"/>
          </p:cNvSpPr>
          <p:nvPr>
            <p:ph idx="1"/>
          </p:nvPr>
        </p:nvSpPr>
        <p:spPr/>
        <p:txBody>
          <a:bodyPr/>
          <a:lstStyle/>
          <a:p>
            <a:r>
              <a:rPr lang="en-US" altLang="en-US" dirty="0" smtClean="0"/>
              <a:t>raising blood glucose level.</a:t>
            </a:r>
          </a:p>
          <a:p>
            <a:r>
              <a:rPr lang="en-US" altLang="en-US" dirty="0" smtClean="0"/>
              <a:t>raising blood calcium level.</a:t>
            </a:r>
          </a:p>
          <a:p>
            <a:r>
              <a:rPr lang="en-US" altLang="en-US" dirty="0" smtClean="0"/>
              <a:t>constricting and dilating blood vessels.</a:t>
            </a:r>
          </a:p>
          <a:p>
            <a:r>
              <a:rPr lang="en-US" altLang="en-US" dirty="0" smtClean="0"/>
              <a:t>lowering blood calcium level.</a:t>
            </a:r>
          </a:p>
          <a:p>
            <a:r>
              <a:rPr lang="en-US" altLang="en-US" dirty="0" smtClean="0"/>
              <a:t>both A and C</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4607750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dirty="0" smtClean="0"/>
              <a:t>The functions of epinephrine and norepinephrine produced by the adrenal medulla in the human body is</a:t>
            </a:r>
          </a:p>
        </p:txBody>
      </p:sp>
      <p:sp>
        <p:nvSpPr>
          <p:cNvPr id="30723" name="Content Placeholder 2"/>
          <p:cNvSpPr>
            <a:spLocks noGrp="1"/>
          </p:cNvSpPr>
          <p:nvPr>
            <p:ph idx="1"/>
          </p:nvPr>
        </p:nvSpPr>
        <p:spPr/>
        <p:txBody>
          <a:bodyPr/>
          <a:lstStyle/>
          <a:p>
            <a:r>
              <a:rPr lang="en-US" altLang="en-US" dirty="0" smtClean="0"/>
              <a:t>raising blood glucose level.</a:t>
            </a:r>
          </a:p>
          <a:p>
            <a:r>
              <a:rPr lang="en-US" altLang="en-US" dirty="0" smtClean="0"/>
              <a:t>raising blood calcium level.</a:t>
            </a:r>
          </a:p>
          <a:p>
            <a:r>
              <a:rPr lang="en-US" altLang="en-US" dirty="0" smtClean="0"/>
              <a:t>constricting and dilating blood vessels.</a:t>
            </a:r>
          </a:p>
          <a:p>
            <a:r>
              <a:rPr lang="en-US" altLang="en-US" dirty="0" smtClean="0"/>
              <a:t>lowering blood calcium level.</a:t>
            </a:r>
          </a:p>
          <a:p>
            <a:r>
              <a:rPr lang="en-US" altLang="en-US" b="1" dirty="0" smtClean="0"/>
              <a:t>both A and C</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695073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5" descr="34_18GillStructureFxn"/>
          <p:cNvPicPr>
            <a:picLocks noChangeAspect="1" noChangeArrowheads="1"/>
          </p:cNvPicPr>
          <p:nvPr/>
        </p:nvPicPr>
        <p:blipFill>
          <a:blip r:embed="rId3">
            <a:extLst>
              <a:ext uri="{28A0092B-C50C-407E-A947-70E740481C1C}">
                <a14:useLocalDpi xmlns:a14="http://schemas.microsoft.com/office/drawing/2010/main" val="0"/>
              </a:ext>
            </a:extLst>
          </a:blip>
          <a:srcRect l="9200" t="11020" r="7930" b="9062"/>
          <a:stretch>
            <a:fillRect/>
          </a:stretch>
        </p:blipFill>
        <p:spPr bwMode="auto">
          <a:xfrm>
            <a:off x="5762625" y="187325"/>
            <a:ext cx="3317875" cy="246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title"/>
          </p:nvPr>
        </p:nvSpPr>
        <p:spPr/>
        <p:txBody>
          <a:bodyPr/>
          <a:lstStyle/>
          <a:p>
            <a:r>
              <a:rPr lang="en-US" altLang="en-US" sz="2400" dirty="0" smtClean="0"/>
              <a:t>The direction of blood flow in fish gills is </a:t>
            </a:r>
            <a:br>
              <a:rPr lang="en-US" altLang="en-US" sz="2400" dirty="0" smtClean="0"/>
            </a:br>
            <a:r>
              <a:rPr lang="en-US" altLang="en-US" sz="2400" dirty="0" smtClean="0"/>
              <a:t>opposite the direction of water flow past </a:t>
            </a:r>
            <a:br>
              <a:rPr lang="en-US" altLang="en-US" sz="2400" dirty="0" smtClean="0"/>
            </a:br>
            <a:r>
              <a:rPr lang="en-US" altLang="en-US" sz="2400" dirty="0" smtClean="0"/>
              <a:t>the gills. Which of these should be </a:t>
            </a:r>
            <a:br>
              <a:rPr lang="en-US" altLang="en-US" sz="2400" dirty="0" smtClean="0"/>
            </a:br>
            <a:r>
              <a:rPr lang="en-US" altLang="en-US" sz="2400" dirty="0" smtClean="0"/>
              <a:t>expected if this structural relationship </a:t>
            </a:r>
            <a:br>
              <a:rPr lang="en-US" altLang="en-US" sz="2400" dirty="0" smtClean="0"/>
            </a:br>
            <a:r>
              <a:rPr lang="en-US" altLang="en-US" sz="2400" dirty="0" smtClean="0"/>
              <a:t>represents a countercurrent exchange </a:t>
            </a:r>
            <a:br>
              <a:rPr lang="en-US" altLang="en-US" sz="2400" dirty="0" smtClean="0"/>
            </a:br>
            <a:r>
              <a:rPr lang="en-US" altLang="en-US" sz="2400" dirty="0" smtClean="0"/>
              <a:t>mechanism for oxygen?</a:t>
            </a:r>
          </a:p>
        </p:txBody>
      </p:sp>
      <p:sp>
        <p:nvSpPr>
          <p:cNvPr id="4099" name="Rectangle 3"/>
          <p:cNvSpPr>
            <a:spLocks noGrp="1" noChangeArrowheads="1"/>
          </p:cNvSpPr>
          <p:nvPr>
            <p:ph idx="1"/>
          </p:nvPr>
        </p:nvSpPr>
        <p:spPr>
          <a:xfrm>
            <a:off x="144463" y="2282371"/>
            <a:ext cx="8775700" cy="4045404"/>
          </a:xfrm>
        </p:spPr>
        <p:txBody>
          <a:bodyPr/>
          <a:lstStyle/>
          <a:p>
            <a:r>
              <a:rPr lang="en-US" altLang="en-US" sz="2000" b="1" dirty="0" smtClean="0"/>
              <a:t>Net movement of oxygen </a:t>
            </a:r>
            <a:r>
              <a:rPr lang="en-US" altLang="en-US" sz="2000" b="1" i="1" dirty="0" smtClean="0"/>
              <a:t>from water into </a:t>
            </a:r>
            <a:br>
              <a:rPr lang="en-US" altLang="en-US" sz="2000" b="1" i="1" dirty="0" smtClean="0"/>
            </a:br>
            <a:r>
              <a:rPr lang="en-US" altLang="en-US" sz="2000" b="1" i="1" dirty="0" smtClean="0"/>
              <a:t>blood</a:t>
            </a:r>
            <a:r>
              <a:rPr lang="en-US" altLang="en-US" sz="2000" b="1" dirty="0" smtClean="0"/>
              <a:t> occurs along the entire distance where blood and water are in close contact.</a:t>
            </a:r>
          </a:p>
          <a:p>
            <a:r>
              <a:rPr lang="en-US" altLang="en-US" sz="2000" dirty="0" smtClean="0"/>
              <a:t>Net movement of oxygen </a:t>
            </a:r>
            <a:r>
              <a:rPr lang="en-US" altLang="en-US" sz="2000" i="1" dirty="0" smtClean="0"/>
              <a:t>from blood into water</a:t>
            </a:r>
            <a:r>
              <a:rPr lang="en-US" altLang="en-US" sz="2000" dirty="0" smtClean="0"/>
              <a:t> occurs along the entire distance where blood and water are in close contact.</a:t>
            </a:r>
          </a:p>
          <a:p>
            <a:r>
              <a:rPr lang="en-US" altLang="en-US" sz="2000" dirty="0" smtClean="0"/>
              <a:t>Net movement of oxygen</a:t>
            </a:r>
            <a:r>
              <a:rPr lang="en-US" altLang="en-US" sz="2000" b="1" dirty="0" smtClean="0"/>
              <a:t> </a:t>
            </a:r>
            <a:r>
              <a:rPr lang="en-US" altLang="en-US" sz="2000" i="1" dirty="0" smtClean="0"/>
              <a:t>from water into blood</a:t>
            </a:r>
            <a:r>
              <a:rPr lang="en-US" altLang="en-US" sz="2000" dirty="0" smtClean="0"/>
              <a:t> occurs only in the first half of the distance where blood and water are in close contact.</a:t>
            </a:r>
          </a:p>
          <a:p>
            <a:r>
              <a:rPr lang="en-US" altLang="en-US" sz="2000" dirty="0" smtClean="0"/>
              <a:t>Net movement of oxygen</a:t>
            </a:r>
            <a:r>
              <a:rPr lang="en-US" altLang="en-US" sz="2000" b="1" dirty="0" smtClean="0"/>
              <a:t> </a:t>
            </a:r>
            <a:r>
              <a:rPr lang="en-US" altLang="en-US" sz="2000" i="1" dirty="0" smtClean="0"/>
              <a:t>from water into blood</a:t>
            </a:r>
            <a:r>
              <a:rPr lang="en-US" altLang="en-US" sz="2000" dirty="0" smtClean="0"/>
              <a:t> occurs only in the second half of the distance where blood and water are in close contact.</a:t>
            </a:r>
          </a:p>
          <a:p>
            <a:r>
              <a:rPr lang="en-US" altLang="en-US" sz="2000" dirty="0" smtClean="0"/>
              <a:t>Effective net movement of oxygen </a:t>
            </a:r>
            <a:r>
              <a:rPr lang="en-US" altLang="en-US" sz="2000" i="1" dirty="0" smtClean="0"/>
              <a:t>from blood into water</a:t>
            </a:r>
            <a:r>
              <a:rPr lang="en-US" altLang="en-US" sz="2000" dirty="0" smtClean="0"/>
              <a:t> occurs only in the first half of the distance where blood and water are in close contact.</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984138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dirty="0" smtClean="0"/>
              <a:t>The </a:t>
            </a:r>
            <a:r>
              <a:rPr lang="en-US" altLang="en-US" dirty="0" smtClean="0"/>
              <a:t>function </a:t>
            </a:r>
            <a:r>
              <a:rPr lang="en-US" altLang="en-US" dirty="0" smtClean="0"/>
              <a:t>of oxytocin produced by the posterior pituitary gland in the human body is</a:t>
            </a:r>
          </a:p>
        </p:txBody>
      </p:sp>
      <p:sp>
        <p:nvSpPr>
          <p:cNvPr id="32771" name="Content Placeholder 2"/>
          <p:cNvSpPr>
            <a:spLocks noGrp="1"/>
          </p:cNvSpPr>
          <p:nvPr>
            <p:ph idx="1"/>
          </p:nvPr>
        </p:nvSpPr>
        <p:spPr/>
        <p:txBody>
          <a:bodyPr/>
          <a:lstStyle/>
          <a:p>
            <a:r>
              <a:rPr lang="en-US" altLang="en-US" dirty="0" smtClean="0"/>
              <a:t>stimulating mammary cells.</a:t>
            </a:r>
          </a:p>
          <a:p>
            <a:r>
              <a:rPr lang="en-US" altLang="en-US" dirty="0" smtClean="0"/>
              <a:t>promoting retention of water.</a:t>
            </a:r>
          </a:p>
          <a:p>
            <a:r>
              <a:rPr lang="en-US" altLang="en-US" dirty="0" smtClean="0"/>
              <a:t>stimulating ovaries and testes.</a:t>
            </a:r>
          </a:p>
          <a:p>
            <a:r>
              <a:rPr lang="en-US" altLang="en-US" dirty="0" smtClean="0"/>
              <a:t>stimulating the adrenal cortex.</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6091155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smtClean="0"/>
              <a:t>The </a:t>
            </a:r>
            <a:r>
              <a:rPr lang="en-US" altLang="en-US" smtClean="0"/>
              <a:t>function </a:t>
            </a:r>
            <a:r>
              <a:rPr lang="en-US" altLang="en-US" dirty="0" smtClean="0"/>
              <a:t>of oxytocin produced by the posterior pituitary gland in the human body is</a:t>
            </a:r>
          </a:p>
        </p:txBody>
      </p:sp>
      <p:sp>
        <p:nvSpPr>
          <p:cNvPr id="32771" name="Content Placeholder 2"/>
          <p:cNvSpPr>
            <a:spLocks noGrp="1"/>
          </p:cNvSpPr>
          <p:nvPr>
            <p:ph idx="1"/>
          </p:nvPr>
        </p:nvSpPr>
        <p:spPr/>
        <p:txBody>
          <a:bodyPr/>
          <a:lstStyle/>
          <a:p>
            <a:r>
              <a:rPr lang="en-US" altLang="en-US" b="1" dirty="0" smtClean="0"/>
              <a:t>stimulating mammary cells.</a:t>
            </a:r>
          </a:p>
          <a:p>
            <a:r>
              <a:rPr lang="en-US" altLang="en-US" dirty="0" smtClean="0"/>
              <a:t>promoting retention of water.</a:t>
            </a:r>
          </a:p>
          <a:p>
            <a:r>
              <a:rPr lang="en-US" altLang="en-US" dirty="0" smtClean="0"/>
              <a:t>stimulating ovaries and testes.</a:t>
            </a:r>
          </a:p>
          <a:p>
            <a:r>
              <a:rPr lang="en-US" altLang="en-US" dirty="0" smtClean="0"/>
              <a:t>stimulating the adrenal cortex.</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810386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tabLst>
                <a:tab pos="520700" algn="l"/>
              </a:tabLst>
            </a:pPr>
            <a:r>
              <a:rPr lang="en-US" altLang="en-US" dirty="0" smtClean="0"/>
              <a:t>Animals that can produce exceptionally concentrated urine should be expected to have nephrons with longer</a:t>
            </a:r>
            <a:br>
              <a:rPr lang="en-US" altLang="en-US" dirty="0" smtClean="0"/>
            </a:br>
            <a:r>
              <a:rPr lang="en-US" altLang="en-US" dirty="0" smtClean="0"/>
              <a:t>	</a:t>
            </a:r>
            <a:r>
              <a:rPr lang="en-US" altLang="en-US" sz="2600" dirty="0" smtClean="0"/>
              <a:t>1. descending limbs of the loops of </a:t>
            </a:r>
            <a:r>
              <a:rPr lang="en-US" altLang="en-US" sz="2600" dirty="0" err="1" smtClean="0"/>
              <a:t>Henle</a:t>
            </a:r>
            <a:r>
              <a:rPr lang="en-US" altLang="en-US" sz="2600" dirty="0" smtClean="0"/>
              <a:t>.</a:t>
            </a:r>
            <a:br>
              <a:rPr lang="en-US" altLang="en-US" sz="2600" dirty="0" smtClean="0"/>
            </a:br>
            <a:r>
              <a:rPr lang="en-US" altLang="en-US" sz="2600" dirty="0" smtClean="0"/>
              <a:t>	2. ascending limbs of the loops of </a:t>
            </a:r>
            <a:r>
              <a:rPr lang="en-US" altLang="en-US" sz="2600" dirty="0" err="1" smtClean="0"/>
              <a:t>Henle</a:t>
            </a:r>
            <a:r>
              <a:rPr lang="en-US" altLang="en-US" sz="2600" dirty="0" smtClean="0"/>
              <a:t>.</a:t>
            </a:r>
            <a:br>
              <a:rPr lang="en-US" altLang="en-US" sz="2600" dirty="0" smtClean="0"/>
            </a:br>
            <a:r>
              <a:rPr lang="en-US" altLang="en-US" sz="2600" dirty="0" smtClean="0"/>
              <a:t>	3. distal tubules.</a:t>
            </a:r>
            <a:br>
              <a:rPr lang="en-US" altLang="en-US" sz="2600" dirty="0" smtClean="0"/>
            </a:br>
            <a:r>
              <a:rPr lang="en-US" altLang="en-US" sz="2600" dirty="0" smtClean="0"/>
              <a:t>	4. proximal tubules.</a:t>
            </a:r>
            <a:br>
              <a:rPr lang="en-US" altLang="en-US" sz="2600" dirty="0" smtClean="0"/>
            </a:br>
            <a:endParaRPr lang="en-US" altLang="en-US" sz="2600" dirty="0" smtClean="0"/>
          </a:p>
        </p:txBody>
      </p:sp>
      <p:sp>
        <p:nvSpPr>
          <p:cNvPr id="34819" name="Rectangle 3"/>
          <p:cNvSpPr>
            <a:spLocks noGrp="1" noChangeArrowheads="1"/>
          </p:cNvSpPr>
          <p:nvPr>
            <p:ph idx="1"/>
          </p:nvPr>
        </p:nvSpPr>
        <p:spPr>
          <a:xfrm>
            <a:off x="144463" y="2667001"/>
            <a:ext cx="8775700" cy="3686174"/>
          </a:xfrm>
        </p:spPr>
        <p:txBody>
          <a:bodyPr/>
          <a:lstStyle/>
          <a:p>
            <a:r>
              <a:rPr lang="en-US" altLang="en-US" dirty="0" smtClean="0"/>
              <a:t>1 only</a:t>
            </a:r>
          </a:p>
          <a:p>
            <a:r>
              <a:rPr lang="en-US" altLang="en-US" dirty="0" smtClean="0"/>
              <a:t>3 only</a:t>
            </a:r>
          </a:p>
          <a:p>
            <a:r>
              <a:rPr lang="en-US" altLang="en-US" dirty="0" smtClean="0"/>
              <a:t>1 and 2</a:t>
            </a:r>
          </a:p>
          <a:p>
            <a:r>
              <a:rPr lang="en-US" altLang="en-US" dirty="0" smtClean="0"/>
              <a:t>1 and 4</a:t>
            </a:r>
          </a:p>
          <a:p>
            <a:r>
              <a:rPr lang="en-US" altLang="en-US" dirty="0" smtClean="0"/>
              <a:t>all four of these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5306643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tabLst>
                <a:tab pos="520700" algn="l"/>
              </a:tabLst>
            </a:pPr>
            <a:r>
              <a:rPr lang="en-US" altLang="en-US" dirty="0" smtClean="0"/>
              <a:t>Animals that can produce exceptionally concentrated urine should be expected to have nephrons with longer</a:t>
            </a:r>
            <a:br>
              <a:rPr lang="en-US" altLang="en-US" dirty="0" smtClean="0"/>
            </a:br>
            <a:r>
              <a:rPr lang="en-US" altLang="en-US" sz="2600" dirty="0" smtClean="0"/>
              <a:t>	1. descending limbs of the loops of </a:t>
            </a:r>
            <a:r>
              <a:rPr lang="en-US" altLang="en-US" sz="2600" dirty="0" err="1" smtClean="0"/>
              <a:t>Henle</a:t>
            </a:r>
            <a:r>
              <a:rPr lang="en-US" altLang="en-US" sz="2600" dirty="0" smtClean="0"/>
              <a:t>.</a:t>
            </a:r>
            <a:br>
              <a:rPr lang="en-US" altLang="en-US" sz="2600" dirty="0" smtClean="0"/>
            </a:br>
            <a:r>
              <a:rPr lang="en-US" altLang="en-US" sz="2600" dirty="0" smtClean="0"/>
              <a:t>	2. ascending limbs of the loops of </a:t>
            </a:r>
            <a:r>
              <a:rPr lang="en-US" altLang="en-US" sz="2600" dirty="0" err="1" smtClean="0"/>
              <a:t>Henle</a:t>
            </a:r>
            <a:r>
              <a:rPr lang="en-US" altLang="en-US" sz="2600" dirty="0" smtClean="0"/>
              <a:t>.</a:t>
            </a:r>
            <a:br>
              <a:rPr lang="en-US" altLang="en-US" sz="2600" dirty="0" smtClean="0"/>
            </a:br>
            <a:r>
              <a:rPr lang="en-US" altLang="en-US" sz="2600" dirty="0" smtClean="0"/>
              <a:t>	3. distal tubules.</a:t>
            </a:r>
            <a:br>
              <a:rPr lang="en-US" altLang="en-US" sz="2600" dirty="0" smtClean="0"/>
            </a:br>
            <a:r>
              <a:rPr lang="en-US" altLang="en-US" sz="2600" dirty="0" smtClean="0"/>
              <a:t>	4. proximal tubules.</a:t>
            </a:r>
            <a:r>
              <a:rPr lang="en-US" altLang="en-US" dirty="0" smtClean="0"/>
              <a:t/>
            </a:r>
            <a:br>
              <a:rPr lang="en-US" altLang="en-US" dirty="0" smtClean="0"/>
            </a:br>
            <a:endParaRPr lang="en-US" altLang="en-US" dirty="0" smtClean="0"/>
          </a:p>
        </p:txBody>
      </p:sp>
      <p:sp>
        <p:nvSpPr>
          <p:cNvPr id="34819" name="Rectangle 3"/>
          <p:cNvSpPr>
            <a:spLocks noGrp="1" noChangeArrowheads="1"/>
          </p:cNvSpPr>
          <p:nvPr>
            <p:ph idx="1"/>
          </p:nvPr>
        </p:nvSpPr>
        <p:spPr>
          <a:xfrm>
            <a:off x="144463" y="2667001"/>
            <a:ext cx="8775700" cy="3686174"/>
          </a:xfrm>
        </p:spPr>
        <p:txBody>
          <a:bodyPr/>
          <a:lstStyle/>
          <a:p>
            <a:r>
              <a:rPr lang="en-US" altLang="en-US" dirty="0" smtClean="0"/>
              <a:t>1 only</a:t>
            </a:r>
          </a:p>
          <a:p>
            <a:r>
              <a:rPr lang="en-US" altLang="en-US" dirty="0" smtClean="0"/>
              <a:t>3 only</a:t>
            </a:r>
          </a:p>
          <a:p>
            <a:r>
              <a:rPr lang="en-US" altLang="en-US" b="1" dirty="0" smtClean="0"/>
              <a:t>1 and 2</a:t>
            </a:r>
          </a:p>
          <a:p>
            <a:r>
              <a:rPr lang="en-US" altLang="en-US" dirty="0" smtClean="0"/>
              <a:t>1 and 4</a:t>
            </a:r>
          </a:p>
          <a:p>
            <a:r>
              <a:rPr lang="en-US" altLang="en-US" dirty="0" smtClean="0"/>
              <a:t>all four of these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773426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dirty="0" smtClean="0"/>
              <a:t>In frogs, the unique function of the thyroid hormone </a:t>
            </a:r>
            <a:r>
              <a:rPr lang="en-US" altLang="en-US" dirty="0" err="1" smtClean="0"/>
              <a:t>thyroxine</a:t>
            </a:r>
            <a:r>
              <a:rPr lang="en-US" altLang="en-US" dirty="0" smtClean="0"/>
              <a:t> (T</a:t>
            </a:r>
            <a:r>
              <a:rPr lang="en-US" altLang="en-US" baseline="-25000" dirty="0" smtClean="0"/>
              <a:t>4</a:t>
            </a:r>
            <a:r>
              <a:rPr lang="en-US" altLang="en-US" dirty="0" smtClean="0"/>
              <a:t>) is</a:t>
            </a:r>
          </a:p>
        </p:txBody>
      </p:sp>
      <p:sp>
        <p:nvSpPr>
          <p:cNvPr id="36867" name="Content Placeholder 2"/>
          <p:cNvSpPr>
            <a:spLocks noGrp="1"/>
          </p:cNvSpPr>
          <p:nvPr>
            <p:ph idx="1"/>
          </p:nvPr>
        </p:nvSpPr>
        <p:spPr/>
        <p:txBody>
          <a:bodyPr/>
          <a:lstStyle/>
          <a:p>
            <a:r>
              <a:rPr lang="en-US" altLang="en-US" dirty="0" smtClean="0"/>
              <a:t>stimulating the eggs.</a:t>
            </a:r>
          </a:p>
          <a:p>
            <a:r>
              <a:rPr lang="en-US" altLang="en-US" dirty="0" smtClean="0"/>
              <a:t>promoting retention of water.</a:t>
            </a:r>
          </a:p>
          <a:p>
            <a:r>
              <a:rPr lang="en-US" altLang="en-US" dirty="0" smtClean="0"/>
              <a:t>stimulating the </a:t>
            </a:r>
            <a:r>
              <a:rPr lang="en-US" altLang="en-US" dirty="0" err="1" smtClean="0"/>
              <a:t>resorption</a:t>
            </a:r>
            <a:r>
              <a:rPr lang="en-US" altLang="en-US" dirty="0" smtClean="0"/>
              <a:t> of the tadpole’s tail.</a:t>
            </a:r>
          </a:p>
          <a:p>
            <a:r>
              <a:rPr lang="en-US" altLang="en-US" dirty="0" smtClean="0"/>
              <a:t>both B and C</a:t>
            </a:r>
          </a:p>
          <a:p>
            <a:r>
              <a:rPr lang="en-US" altLang="en-US" dirty="0" smtClean="0"/>
              <a:t>none of the above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8418636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dirty="0" smtClean="0"/>
              <a:t>In frogs, the unique function of the thyroid hormone </a:t>
            </a:r>
            <a:r>
              <a:rPr lang="en-US" altLang="en-US" dirty="0" err="1" smtClean="0"/>
              <a:t>thyroxine</a:t>
            </a:r>
            <a:r>
              <a:rPr lang="en-US" altLang="en-US" dirty="0" smtClean="0"/>
              <a:t> (T</a:t>
            </a:r>
            <a:r>
              <a:rPr lang="en-US" altLang="en-US" baseline="-25000" dirty="0" smtClean="0"/>
              <a:t>4</a:t>
            </a:r>
            <a:r>
              <a:rPr lang="en-US" altLang="en-US" dirty="0" smtClean="0"/>
              <a:t>) is</a:t>
            </a:r>
          </a:p>
        </p:txBody>
      </p:sp>
      <p:sp>
        <p:nvSpPr>
          <p:cNvPr id="36867" name="Content Placeholder 2"/>
          <p:cNvSpPr>
            <a:spLocks noGrp="1"/>
          </p:cNvSpPr>
          <p:nvPr>
            <p:ph idx="1"/>
          </p:nvPr>
        </p:nvSpPr>
        <p:spPr/>
        <p:txBody>
          <a:bodyPr/>
          <a:lstStyle/>
          <a:p>
            <a:r>
              <a:rPr lang="en-US" altLang="en-US" dirty="0" smtClean="0"/>
              <a:t>stimulating the eggs.</a:t>
            </a:r>
          </a:p>
          <a:p>
            <a:r>
              <a:rPr lang="en-US" altLang="en-US" dirty="0" smtClean="0"/>
              <a:t>promoting retention of water.</a:t>
            </a:r>
          </a:p>
          <a:p>
            <a:r>
              <a:rPr lang="en-US" altLang="en-US" b="1" dirty="0" smtClean="0"/>
              <a:t>stimulating the </a:t>
            </a:r>
            <a:r>
              <a:rPr lang="en-US" altLang="en-US" b="1" dirty="0" err="1" smtClean="0"/>
              <a:t>resorption</a:t>
            </a:r>
            <a:r>
              <a:rPr lang="en-US" altLang="en-US" b="1" dirty="0" smtClean="0"/>
              <a:t> of the tadpole’s tail.</a:t>
            </a:r>
          </a:p>
          <a:p>
            <a:r>
              <a:rPr lang="en-US" altLang="en-US" dirty="0" smtClean="0"/>
              <a:t>both B and C</a:t>
            </a:r>
          </a:p>
          <a:p>
            <a:r>
              <a:rPr lang="en-US" altLang="en-US" dirty="0" smtClean="0"/>
              <a:t>none of the above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16130087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dirty="0" smtClean="0"/>
              <a:t>Heat exchange between an organism and its environment to maintain body temperature (thermoregulation) is achieved by _____. </a:t>
            </a:r>
          </a:p>
        </p:txBody>
      </p:sp>
      <p:sp>
        <p:nvSpPr>
          <p:cNvPr id="38915" name="Content Placeholder 2"/>
          <p:cNvSpPr>
            <a:spLocks noGrp="1"/>
          </p:cNvSpPr>
          <p:nvPr>
            <p:ph idx="1"/>
          </p:nvPr>
        </p:nvSpPr>
        <p:spPr/>
        <p:txBody>
          <a:bodyPr/>
          <a:lstStyle/>
          <a:p>
            <a:r>
              <a:rPr lang="en-US" altLang="en-US" smtClean="0"/>
              <a:t>radiation</a:t>
            </a:r>
          </a:p>
          <a:p>
            <a:r>
              <a:rPr lang="en-US" altLang="en-US" smtClean="0"/>
              <a:t>conduction</a:t>
            </a:r>
          </a:p>
          <a:p>
            <a:r>
              <a:rPr lang="en-US" altLang="en-US" smtClean="0"/>
              <a:t>convection</a:t>
            </a:r>
          </a:p>
          <a:p>
            <a:r>
              <a:rPr lang="en-US" altLang="en-US" smtClean="0"/>
              <a:t>evaporation</a:t>
            </a:r>
          </a:p>
          <a:p>
            <a:r>
              <a:rPr lang="en-US" altLang="en-US" smtClean="0"/>
              <a:t>all the above</a:t>
            </a:r>
          </a:p>
          <a:p>
            <a:endParaRPr lang="en-US" altLang="en-US"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8537383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dirty="0" smtClean="0"/>
              <a:t>Heat exchange between an organism and its environment to maintain body temperature (thermoregulation) is achieved by _____. </a:t>
            </a:r>
          </a:p>
        </p:txBody>
      </p:sp>
      <p:sp>
        <p:nvSpPr>
          <p:cNvPr id="38915" name="Content Placeholder 2"/>
          <p:cNvSpPr>
            <a:spLocks noGrp="1"/>
          </p:cNvSpPr>
          <p:nvPr>
            <p:ph idx="1"/>
          </p:nvPr>
        </p:nvSpPr>
        <p:spPr/>
        <p:txBody>
          <a:bodyPr/>
          <a:lstStyle/>
          <a:p>
            <a:r>
              <a:rPr lang="en-US" altLang="en-US" dirty="0" smtClean="0"/>
              <a:t>radiation</a:t>
            </a:r>
          </a:p>
          <a:p>
            <a:r>
              <a:rPr lang="en-US" altLang="en-US" dirty="0" smtClean="0"/>
              <a:t>conduction</a:t>
            </a:r>
          </a:p>
          <a:p>
            <a:r>
              <a:rPr lang="en-US" altLang="en-US" dirty="0" smtClean="0"/>
              <a:t>convection</a:t>
            </a:r>
          </a:p>
          <a:p>
            <a:r>
              <a:rPr lang="en-US" altLang="en-US" dirty="0" smtClean="0"/>
              <a:t>evaporation</a:t>
            </a:r>
          </a:p>
          <a:p>
            <a:r>
              <a:rPr lang="en-US" altLang="en-US" b="1" dirty="0" smtClean="0"/>
              <a:t>all the above</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3873148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dirty="0" smtClean="0"/>
              <a:t>Which two solutes become more abundant in the kidney medulla’s interstitial fluid as one progresses deeper into the medulla, and what is the significance of these two gradients?</a:t>
            </a:r>
          </a:p>
        </p:txBody>
      </p:sp>
      <p:sp>
        <p:nvSpPr>
          <p:cNvPr id="40963" name="Rectangle 3"/>
          <p:cNvSpPr>
            <a:spLocks noGrp="1" noChangeArrowheads="1"/>
          </p:cNvSpPr>
          <p:nvPr>
            <p:ph idx="1"/>
          </p:nvPr>
        </p:nvSpPr>
        <p:spPr/>
        <p:txBody>
          <a:bodyPr/>
          <a:lstStyle/>
          <a:p>
            <a:r>
              <a:rPr lang="en-US" altLang="en-US" dirty="0" smtClean="0"/>
              <a:t>urea and </a:t>
            </a:r>
            <a:r>
              <a:rPr lang="en-US" altLang="en-US" dirty="0" err="1" smtClean="0"/>
              <a:t>NaCl</a:t>
            </a:r>
            <a:r>
              <a:rPr lang="en-US" altLang="en-US" dirty="0" smtClean="0"/>
              <a:t>; interstitial fluids there become </a:t>
            </a:r>
            <a:r>
              <a:rPr lang="en-US" altLang="en-US" dirty="0" err="1" smtClean="0"/>
              <a:t>isoosmotic</a:t>
            </a:r>
            <a:r>
              <a:rPr lang="en-US" altLang="en-US" dirty="0" smtClean="0"/>
              <a:t> to blood</a:t>
            </a:r>
          </a:p>
          <a:p>
            <a:r>
              <a:rPr lang="en-US" altLang="en-US" dirty="0" err="1" smtClean="0"/>
              <a:t>NaCl</a:t>
            </a:r>
            <a:r>
              <a:rPr lang="en-US" altLang="en-US" dirty="0" smtClean="0"/>
              <a:t> and </a:t>
            </a:r>
            <a:r>
              <a:rPr lang="en-US" altLang="en-US" dirty="0" err="1" smtClean="0"/>
              <a:t>KCl</a:t>
            </a:r>
            <a:r>
              <a:rPr lang="en-US" altLang="en-US" dirty="0" smtClean="0"/>
              <a:t>; this promotes maximal chloride ion retention</a:t>
            </a:r>
          </a:p>
          <a:p>
            <a:r>
              <a:rPr lang="en-US" altLang="en-US" dirty="0" smtClean="0"/>
              <a:t>HCO</a:t>
            </a:r>
            <a:r>
              <a:rPr lang="en-US" altLang="en-US" baseline="-25000" dirty="0" smtClean="0"/>
              <a:t>3</a:t>
            </a:r>
            <a:r>
              <a:rPr lang="en-US" altLang="en-US" baseline="30000" dirty="0" smtClean="0">
                <a:sym typeface="Symbol" pitchFamily="84" charset="2"/>
              </a:rPr>
              <a:t>–</a:t>
            </a:r>
            <a:r>
              <a:rPr lang="en-US" altLang="en-US" dirty="0" smtClean="0"/>
              <a:t> and H</a:t>
            </a:r>
            <a:r>
              <a:rPr lang="en-US" altLang="en-US" baseline="30000" dirty="0" smtClean="0">
                <a:sym typeface="Symbol" pitchFamily="84" charset="2"/>
              </a:rPr>
              <a:t>+</a:t>
            </a:r>
            <a:r>
              <a:rPr lang="en-US" altLang="en-US" dirty="0" smtClean="0"/>
              <a:t>; this produces pH-neutral interstitial fluids</a:t>
            </a:r>
          </a:p>
          <a:p>
            <a:r>
              <a:rPr lang="en-US" altLang="en-US" dirty="0" smtClean="0"/>
              <a:t>urea and </a:t>
            </a:r>
            <a:r>
              <a:rPr lang="en-US" altLang="en-US" dirty="0" err="1" smtClean="0"/>
              <a:t>KCl</a:t>
            </a:r>
            <a:r>
              <a:rPr lang="en-US" altLang="en-US" dirty="0" smtClean="0"/>
              <a:t>; less urea is actually excreted than is possible</a:t>
            </a:r>
          </a:p>
          <a:p>
            <a:r>
              <a:rPr lang="en-US" altLang="en-US" dirty="0" smtClean="0"/>
              <a:t>urea and </a:t>
            </a:r>
            <a:r>
              <a:rPr lang="en-US" altLang="en-US" dirty="0" err="1" smtClean="0"/>
              <a:t>NaCl</a:t>
            </a:r>
            <a:r>
              <a:rPr lang="en-US" altLang="en-US" dirty="0" smtClean="0"/>
              <a:t>; this promotes better retention of water</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3070532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dirty="0" smtClean="0"/>
              <a:t>Which two solutes become more abundant in the kidney medulla’s interstitial fluid as one progresses deeper into the medulla, and what is the significance of these two gradients?</a:t>
            </a:r>
          </a:p>
        </p:txBody>
      </p:sp>
      <p:sp>
        <p:nvSpPr>
          <p:cNvPr id="40963" name="Rectangle 3"/>
          <p:cNvSpPr>
            <a:spLocks noGrp="1" noChangeArrowheads="1"/>
          </p:cNvSpPr>
          <p:nvPr>
            <p:ph idx="1"/>
          </p:nvPr>
        </p:nvSpPr>
        <p:spPr/>
        <p:txBody>
          <a:bodyPr/>
          <a:lstStyle/>
          <a:p>
            <a:r>
              <a:rPr lang="en-US" altLang="en-US" dirty="0" smtClean="0"/>
              <a:t>urea and </a:t>
            </a:r>
            <a:r>
              <a:rPr lang="en-US" altLang="en-US" dirty="0" err="1" smtClean="0"/>
              <a:t>NaCl</a:t>
            </a:r>
            <a:r>
              <a:rPr lang="en-US" altLang="en-US" dirty="0" smtClean="0"/>
              <a:t>; interstitial fluids there become </a:t>
            </a:r>
            <a:r>
              <a:rPr lang="en-US" altLang="en-US" dirty="0" err="1" smtClean="0"/>
              <a:t>isoosmotic</a:t>
            </a:r>
            <a:r>
              <a:rPr lang="en-US" altLang="en-US" dirty="0" smtClean="0"/>
              <a:t> to blood</a:t>
            </a:r>
          </a:p>
          <a:p>
            <a:r>
              <a:rPr lang="en-US" altLang="en-US" dirty="0" err="1" smtClean="0"/>
              <a:t>NaCl</a:t>
            </a:r>
            <a:r>
              <a:rPr lang="en-US" altLang="en-US" dirty="0" smtClean="0"/>
              <a:t> and </a:t>
            </a:r>
            <a:r>
              <a:rPr lang="en-US" altLang="en-US" dirty="0" err="1" smtClean="0"/>
              <a:t>KCl</a:t>
            </a:r>
            <a:r>
              <a:rPr lang="en-US" altLang="en-US" dirty="0" smtClean="0"/>
              <a:t>; this promotes maximal chloride ion retention</a:t>
            </a:r>
          </a:p>
          <a:p>
            <a:r>
              <a:rPr lang="en-US" altLang="en-US" dirty="0" smtClean="0"/>
              <a:t>HCO</a:t>
            </a:r>
            <a:r>
              <a:rPr lang="en-US" altLang="en-US" baseline="-25000" dirty="0" smtClean="0"/>
              <a:t>3</a:t>
            </a:r>
            <a:r>
              <a:rPr lang="en-US" altLang="en-US" baseline="30000" dirty="0" smtClean="0">
                <a:sym typeface="Symbol" pitchFamily="84" charset="2"/>
              </a:rPr>
              <a:t>–</a:t>
            </a:r>
            <a:r>
              <a:rPr lang="en-US" altLang="en-US" dirty="0" smtClean="0"/>
              <a:t> and H</a:t>
            </a:r>
            <a:r>
              <a:rPr lang="en-US" altLang="en-US" baseline="30000" dirty="0" smtClean="0">
                <a:sym typeface="Symbol" pitchFamily="84" charset="2"/>
              </a:rPr>
              <a:t>+</a:t>
            </a:r>
            <a:r>
              <a:rPr lang="en-US" altLang="en-US" dirty="0" smtClean="0"/>
              <a:t>; this produces pH-neutral interstitial fluids</a:t>
            </a:r>
          </a:p>
          <a:p>
            <a:r>
              <a:rPr lang="en-US" altLang="en-US" dirty="0" smtClean="0"/>
              <a:t>urea and </a:t>
            </a:r>
            <a:r>
              <a:rPr lang="en-US" altLang="en-US" dirty="0" err="1" smtClean="0"/>
              <a:t>KCl</a:t>
            </a:r>
            <a:r>
              <a:rPr lang="en-US" altLang="en-US" dirty="0" smtClean="0"/>
              <a:t>; less urea is actually excreted than is possible</a:t>
            </a:r>
          </a:p>
          <a:p>
            <a:r>
              <a:rPr lang="en-US" altLang="en-US" b="1" dirty="0" smtClean="0"/>
              <a:t>urea and </a:t>
            </a:r>
            <a:r>
              <a:rPr lang="en-US" altLang="en-US" b="1" dirty="0" err="1" smtClean="0"/>
              <a:t>NaCl</a:t>
            </a:r>
            <a:r>
              <a:rPr lang="en-US" altLang="en-US" b="1" dirty="0" smtClean="0"/>
              <a:t>; this promotes better retention of water</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546677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smtClean="0"/>
              <a:t>The </a:t>
            </a:r>
            <a:r>
              <a:rPr lang="en-US" altLang="en-US" dirty="0" smtClean="0"/>
              <a:t>redness of the skin of a sunburned person is the result of vasodilation of the small arteries in the skin. The skin remains red when the sunburned person is not visibly sweating. At times when a sunburned person is not sweating, heat is being transferred from the person into the air mostly by which of the following</a:t>
            </a:r>
            <a:r>
              <a:rPr lang="en-US" altLang="en-US" smtClean="0"/>
              <a:t>? (</a:t>
            </a:r>
            <a:r>
              <a:rPr lang="en-US" altLang="en-US" i="1" smtClean="0"/>
              <a:t>Hint</a:t>
            </a:r>
            <a:r>
              <a:rPr lang="en-US" altLang="en-US" smtClean="0"/>
              <a:t>: </a:t>
            </a:r>
            <a:r>
              <a:rPr lang="en-US" altLang="en-US" dirty="0" smtClean="0"/>
              <a:t>Heat transfer is more effective by this means when the person is running or is in a strong </a:t>
            </a:r>
            <a:r>
              <a:rPr lang="en-US" altLang="en-US" smtClean="0"/>
              <a:t>breeze.)</a:t>
            </a:r>
            <a:endParaRPr lang="en-US" altLang="en-US" dirty="0" smtClean="0"/>
          </a:p>
        </p:txBody>
      </p:sp>
      <p:sp>
        <p:nvSpPr>
          <p:cNvPr id="6147" name="Rectangle 3"/>
          <p:cNvSpPr>
            <a:spLocks noGrp="1" noChangeArrowheads="1"/>
          </p:cNvSpPr>
          <p:nvPr>
            <p:ph idx="1"/>
          </p:nvPr>
        </p:nvSpPr>
        <p:spPr>
          <a:xfrm>
            <a:off x="144463" y="3352800"/>
            <a:ext cx="8775700" cy="3000374"/>
          </a:xfrm>
        </p:spPr>
        <p:txBody>
          <a:bodyPr/>
          <a:lstStyle/>
          <a:p>
            <a:r>
              <a:rPr lang="en-US" altLang="en-US" dirty="0" smtClean="0"/>
              <a:t>radiation</a:t>
            </a:r>
          </a:p>
          <a:p>
            <a:r>
              <a:rPr lang="en-US" altLang="en-US" dirty="0" smtClean="0"/>
              <a:t>convection</a:t>
            </a:r>
          </a:p>
          <a:p>
            <a:r>
              <a:rPr lang="en-US" altLang="en-US" dirty="0" smtClean="0"/>
              <a:t>conduction</a:t>
            </a:r>
          </a:p>
          <a:p>
            <a:r>
              <a:rPr lang="en-US" altLang="en-US" dirty="0" smtClean="0"/>
              <a:t>evaporation</a:t>
            </a:r>
          </a:p>
          <a:p>
            <a:r>
              <a:rPr lang="en-US" altLang="en-US" dirty="0" smtClean="0"/>
              <a:t>absorption</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245310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smtClean="0"/>
              <a:t>In </a:t>
            </a:r>
            <a:r>
              <a:rPr lang="en-US" altLang="en-US" dirty="0" smtClean="0"/>
              <a:t>kidneys, which hormone is most effective at causing increased numbers of </a:t>
            </a:r>
            <a:r>
              <a:rPr lang="en-US" altLang="en-US" dirty="0" err="1" smtClean="0"/>
              <a:t>aquaporins</a:t>
            </a:r>
            <a:r>
              <a:rPr lang="en-US" altLang="en-US" dirty="0" smtClean="0"/>
              <a:t> to be present in collecting duct epithelia, and what is the source of this </a:t>
            </a:r>
            <a:r>
              <a:rPr lang="en-US" altLang="en-US" smtClean="0"/>
              <a:t>hormone?</a:t>
            </a:r>
            <a:endParaRPr lang="en-US" altLang="en-US" dirty="0" smtClean="0"/>
          </a:p>
        </p:txBody>
      </p:sp>
      <p:sp>
        <p:nvSpPr>
          <p:cNvPr id="43011" name="Rectangle 3"/>
          <p:cNvSpPr>
            <a:spLocks noGrp="1" noChangeArrowheads="1"/>
          </p:cNvSpPr>
          <p:nvPr>
            <p:ph idx="1"/>
          </p:nvPr>
        </p:nvSpPr>
        <p:spPr/>
        <p:txBody>
          <a:bodyPr/>
          <a:lstStyle/>
          <a:p>
            <a:r>
              <a:rPr lang="en-US" altLang="en-US" smtClean="0"/>
              <a:t>ADH; posterior pituitary gland</a:t>
            </a:r>
          </a:p>
          <a:p>
            <a:r>
              <a:rPr lang="en-US" altLang="en-US" smtClean="0"/>
              <a:t>aldosterone; adrenal medulla</a:t>
            </a:r>
          </a:p>
          <a:p>
            <a:r>
              <a:rPr lang="en-US" altLang="en-US" smtClean="0"/>
              <a:t>renin; kidneys</a:t>
            </a:r>
          </a:p>
          <a:p>
            <a:r>
              <a:rPr lang="en-US" altLang="en-US" smtClean="0"/>
              <a:t>aldosterone; adrenal cortex</a:t>
            </a:r>
          </a:p>
          <a:p>
            <a:r>
              <a:rPr lang="en-US" altLang="en-US" smtClean="0"/>
              <a:t>ADH; kidneys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1675820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smtClean="0"/>
              <a:t>In </a:t>
            </a:r>
            <a:r>
              <a:rPr lang="en-US" altLang="en-US" dirty="0" smtClean="0"/>
              <a:t>kidneys, which hormone is most effective at causing increased numbers of </a:t>
            </a:r>
            <a:r>
              <a:rPr lang="en-US" altLang="en-US" dirty="0" err="1" smtClean="0"/>
              <a:t>aquaporins</a:t>
            </a:r>
            <a:r>
              <a:rPr lang="en-US" altLang="en-US" dirty="0" smtClean="0"/>
              <a:t> to be present in collecting duct epithelia, and what is the source of this </a:t>
            </a:r>
            <a:r>
              <a:rPr lang="en-US" altLang="en-US" smtClean="0"/>
              <a:t>hormone?</a:t>
            </a:r>
            <a:endParaRPr lang="en-US" altLang="en-US" dirty="0" smtClean="0"/>
          </a:p>
        </p:txBody>
      </p:sp>
      <p:sp>
        <p:nvSpPr>
          <p:cNvPr id="43011" name="Rectangle 3"/>
          <p:cNvSpPr>
            <a:spLocks noGrp="1" noChangeArrowheads="1"/>
          </p:cNvSpPr>
          <p:nvPr>
            <p:ph idx="1"/>
          </p:nvPr>
        </p:nvSpPr>
        <p:spPr/>
        <p:txBody>
          <a:bodyPr/>
          <a:lstStyle/>
          <a:p>
            <a:r>
              <a:rPr lang="en-US" altLang="en-US" b="1" dirty="0" smtClean="0"/>
              <a:t>ADH; posterior pituitary gland</a:t>
            </a:r>
          </a:p>
          <a:p>
            <a:r>
              <a:rPr lang="en-US" altLang="en-US" dirty="0" smtClean="0"/>
              <a:t>aldosterone; adrenal medulla</a:t>
            </a:r>
          </a:p>
          <a:p>
            <a:r>
              <a:rPr lang="en-US" altLang="en-US" dirty="0" smtClean="0"/>
              <a:t>renin; kidneys</a:t>
            </a:r>
          </a:p>
          <a:p>
            <a:r>
              <a:rPr lang="en-US" altLang="en-US" dirty="0" smtClean="0"/>
              <a:t>aldosterone; adrenal cortex</a:t>
            </a:r>
          </a:p>
          <a:p>
            <a:r>
              <a:rPr lang="en-US" altLang="en-US" dirty="0" smtClean="0"/>
              <a:t>ADH; kidneys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2265609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smtClean="0"/>
              <a:t>The </a:t>
            </a:r>
            <a:r>
              <a:rPr lang="en-US" altLang="en-US" dirty="0" smtClean="0"/>
              <a:t>redness of the skin of a sunburned person is the result of vasodilation of the small arteries in the skin. The skin remains red when the sunburned person is not visibly sweating. At times when a sunburned person is not sweating, heat is being transferred from the person into the air mostly by which of the following</a:t>
            </a:r>
            <a:r>
              <a:rPr lang="en-US" altLang="en-US" smtClean="0"/>
              <a:t>? (</a:t>
            </a:r>
            <a:r>
              <a:rPr lang="en-US" altLang="en-US" i="1" smtClean="0"/>
              <a:t>Hint</a:t>
            </a:r>
            <a:r>
              <a:rPr lang="en-US" altLang="en-US" smtClean="0"/>
              <a:t>: </a:t>
            </a:r>
            <a:r>
              <a:rPr lang="en-US" altLang="en-US" dirty="0" smtClean="0"/>
              <a:t>Heat transfer is more effective by this means when the person is running or is in a strong </a:t>
            </a:r>
            <a:r>
              <a:rPr lang="en-US" altLang="en-US" smtClean="0"/>
              <a:t>breeze.)</a:t>
            </a:r>
            <a:endParaRPr lang="en-US" altLang="en-US" dirty="0" smtClean="0"/>
          </a:p>
        </p:txBody>
      </p:sp>
      <p:sp>
        <p:nvSpPr>
          <p:cNvPr id="6147" name="Rectangle 3"/>
          <p:cNvSpPr>
            <a:spLocks noGrp="1" noChangeArrowheads="1"/>
          </p:cNvSpPr>
          <p:nvPr>
            <p:ph idx="1"/>
          </p:nvPr>
        </p:nvSpPr>
        <p:spPr>
          <a:xfrm>
            <a:off x="144463" y="3352800"/>
            <a:ext cx="8775700" cy="3000374"/>
          </a:xfrm>
        </p:spPr>
        <p:txBody>
          <a:bodyPr/>
          <a:lstStyle/>
          <a:p>
            <a:r>
              <a:rPr lang="en-US" altLang="en-US" dirty="0" smtClean="0"/>
              <a:t>radiation</a:t>
            </a:r>
          </a:p>
          <a:p>
            <a:r>
              <a:rPr lang="en-US" altLang="en-US" b="1" dirty="0" smtClean="0"/>
              <a:t>convection</a:t>
            </a:r>
          </a:p>
          <a:p>
            <a:r>
              <a:rPr lang="en-US" altLang="en-US" dirty="0" smtClean="0"/>
              <a:t>conduction</a:t>
            </a:r>
          </a:p>
          <a:p>
            <a:r>
              <a:rPr lang="en-US" altLang="en-US" dirty="0" smtClean="0"/>
              <a:t>evaporation</a:t>
            </a:r>
          </a:p>
          <a:p>
            <a:r>
              <a:rPr lang="en-US" altLang="en-US" dirty="0" smtClean="0"/>
              <a:t>absorption</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2744918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82563" y="182562"/>
            <a:ext cx="8775700" cy="2916237"/>
          </a:xfrm>
        </p:spPr>
        <p:txBody>
          <a:bodyPr/>
          <a:lstStyle/>
          <a:p>
            <a:r>
              <a:rPr lang="en-US" altLang="en-US" dirty="0" smtClean="0"/>
              <a:t>In human hormone cascades, what is the correct sequence in which these structures become involved, starting with the organ at the beginning of the cascade? (NOTE: Not all organs listed are included in all options.)</a:t>
            </a:r>
          </a:p>
        </p:txBody>
      </p:sp>
      <p:sp>
        <p:nvSpPr>
          <p:cNvPr id="8195" name="Rectangle 3"/>
          <p:cNvSpPr>
            <a:spLocks noGrp="1" noChangeArrowheads="1"/>
          </p:cNvSpPr>
          <p:nvPr>
            <p:ph idx="1"/>
          </p:nvPr>
        </p:nvSpPr>
        <p:spPr>
          <a:xfrm>
            <a:off x="144463" y="3098799"/>
            <a:ext cx="8775700" cy="3254375"/>
          </a:xfrm>
        </p:spPr>
        <p:txBody>
          <a:bodyPr/>
          <a:lstStyle/>
          <a:p>
            <a:r>
              <a:rPr lang="en-US" altLang="en-US" dirty="0" smtClean="0"/>
              <a:t>2, 3, 5, 1, 4</a:t>
            </a:r>
          </a:p>
          <a:p>
            <a:r>
              <a:rPr lang="en-US" altLang="en-US" dirty="0" smtClean="0"/>
              <a:t>2, 4, 3, 1, 5</a:t>
            </a:r>
          </a:p>
          <a:p>
            <a:r>
              <a:rPr lang="en-US" altLang="en-US" dirty="0" smtClean="0"/>
              <a:t>4, 2, 3, 5, 1</a:t>
            </a:r>
          </a:p>
          <a:p>
            <a:r>
              <a:rPr lang="en-US" altLang="en-US" dirty="0" smtClean="0"/>
              <a:t>4, 3, 5, 1</a:t>
            </a:r>
          </a:p>
          <a:p>
            <a:r>
              <a:rPr lang="en-US" altLang="en-US" dirty="0" smtClean="0"/>
              <a:t>4, 2, 5, 1</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grpSp>
        <p:nvGrpSpPr>
          <p:cNvPr id="8196" name="Group 7"/>
          <p:cNvGrpSpPr>
            <a:grpSpLocks/>
          </p:cNvGrpSpPr>
          <p:nvPr/>
        </p:nvGrpSpPr>
        <p:grpSpPr bwMode="auto">
          <a:xfrm>
            <a:off x="301950" y="1720850"/>
            <a:ext cx="8242957" cy="1185863"/>
            <a:chOff x="228" y="1180"/>
            <a:chExt cx="5432" cy="747"/>
          </a:xfrm>
        </p:grpSpPr>
        <p:sp>
          <p:nvSpPr>
            <p:cNvPr id="8197" name="Rectangle 5"/>
            <p:cNvSpPr>
              <a:spLocks noChangeArrowheads="1"/>
            </p:cNvSpPr>
            <p:nvPr/>
          </p:nvSpPr>
          <p:spPr bwMode="auto">
            <a:xfrm>
              <a:off x="228" y="1180"/>
              <a:ext cx="2820" cy="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90000"/>
                </a:lnSpc>
                <a:buFont typeface="Arial" charset="0"/>
                <a:buAutoNum type="arabicPeriod"/>
              </a:pPr>
              <a:r>
                <a:rPr lang="en-US" altLang="en-US" sz="2600" b="1" dirty="0" smtClean="0">
                  <a:solidFill>
                    <a:schemeClr val="tx2"/>
                  </a:solidFill>
                  <a:latin typeface="+mj-lt"/>
                  <a:ea typeface="+mj-ea"/>
                  <a:cs typeface="+mj-cs"/>
                </a:rPr>
                <a:t> </a:t>
              </a:r>
              <a:r>
                <a:rPr lang="en-US" altLang="en-US" sz="2600" b="1" dirty="0" err="1" smtClean="0">
                  <a:solidFill>
                    <a:schemeClr val="tx2"/>
                  </a:solidFill>
                  <a:latin typeface="+mj-lt"/>
                  <a:ea typeface="+mj-ea"/>
                  <a:cs typeface="+mj-cs"/>
                </a:rPr>
                <a:t>nonendocrine</a:t>
              </a:r>
              <a:r>
                <a:rPr lang="en-US" altLang="en-US" sz="2600" b="1" dirty="0" smtClean="0">
                  <a:solidFill>
                    <a:schemeClr val="tx2"/>
                  </a:solidFill>
                  <a:latin typeface="+mj-lt"/>
                  <a:ea typeface="+mj-ea"/>
                  <a:cs typeface="+mj-cs"/>
                </a:rPr>
                <a:t> </a:t>
              </a:r>
              <a:r>
                <a:rPr lang="en-US" altLang="en-US" sz="2600" b="1" dirty="0">
                  <a:solidFill>
                    <a:schemeClr val="tx2"/>
                  </a:solidFill>
                  <a:latin typeface="+mj-lt"/>
                  <a:ea typeface="+mj-ea"/>
                  <a:cs typeface="+mj-cs"/>
                </a:rPr>
                <a:t>target</a:t>
              </a:r>
            </a:p>
            <a:p>
              <a:pPr>
                <a:lnSpc>
                  <a:spcPct val="90000"/>
                </a:lnSpc>
                <a:buFont typeface="Arial" charset="0"/>
                <a:buAutoNum type="arabicPeriod"/>
              </a:pPr>
              <a:r>
                <a:rPr lang="en-US" altLang="en-US" sz="2600" b="1" dirty="0" smtClean="0">
                  <a:solidFill>
                    <a:schemeClr val="tx2"/>
                  </a:solidFill>
                  <a:latin typeface="+mj-lt"/>
                  <a:ea typeface="+mj-ea"/>
                  <a:cs typeface="+mj-cs"/>
                </a:rPr>
                <a:t> anterior </a:t>
              </a:r>
              <a:r>
                <a:rPr lang="en-US" altLang="en-US" sz="2600" b="1" dirty="0">
                  <a:solidFill>
                    <a:schemeClr val="tx2"/>
                  </a:solidFill>
                  <a:latin typeface="+mj-lt"/>
                  <a:ea typeface="+mj-ea"/>
                  <a:cs typeface="+mj-cs"/>
                </a:rPr>
                <a:t>pituitary gland</a:t>
              </a:r>
            </a:p>
            <a:p>
              <a:pPr>
                <a:lnSpc>
                  <a:spcPct val="90000"/>
                </a:lnSpc>
                <a:buFont typeface="Arial" charset="0"/>
                <a:buAutoNum type="arabicPeriod"/>
              </a:pPr>
              <a:r>
                <a:rPr lang="en-US" altLang="en-US" sz="2600" b="1" dirty="0" smtClean="0">
                  <a:solidFill>
                    <a:schemeClr val="tx2"/>
                  </a:solidFill>
                  <a:latin typeface="+mj-lt"/>
                  <a:ea typeface="+mj-ea"/>
                  <a:cs typeface="+mj-cs"/>
                </a:rPr>
                <a:t> posterior </a:t>
              </a:r>
              <a:r>
                <a:rPr lang="en-US" altLang="en-US" sz="2600" b="1" dirty="0">
                  <a:solidFill>
                    <a:schemeClr val="tx2"/>
                  </a:solidFill>
                  <a:latin typeface="+mj-lt"/>
                  <a:ea typeface="+mj-ea"/>
                  <a:cs typeface="+mj-cs"/>
                </a:rPr>
                <a:t>pituitary gland</a:t>
              </a:r>
            </a:p>
          </p:txBody>
        </p:sp>
        <p:sp>
          <p:nvSpPr>
            <p:cNvPr id="8198" name="Rectangle 6"/>
            <p:cNvSpPr>
              <a:spLocks noChangeArrowheads="1"/>
            </p:cNvSpPr>
            <p:nvPr/>
          </p:nvSpPr>
          <p:spPr bwMode="auto">
            <a:xfrm>
              <a:off x="3240" y="1188"/>
              <a:ext cx="2420" cy="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buFont typeface="Arial" charset="0"/>
                <a:buAutoNum type="arabicPeriod" startAt="4"/>
              </a:pPr>
              <a:r>
                <a:rPr lang="en-US" altLang="en-US" sz="2600" b="1" dirty="0" smtClean="0">
                  <a:solidFill>
                    <a:schemeClr val="tx2"/>
                  </a:solidFill>
                  <a:latin typeface="+mj-lt"/>
                  <a:ea typeface="+mj-ea"/>
                  <a:cs typeface="+mj-cs"/>
                </a:rPr>
                <a:t> hypothalamus</a:t>
              </a:r>
              <a:endParaRPr lang="en-US" altLang="en-US" sz="2600" b="1" dirty="0">
                <a:solidFill>
                  <a:schemeClr val="tx2"/>
                </a:solidFill>
                <a:latin typeface="+mj-lt"/>
                <a:ea typeface="+mj-ea"/>
                <a:cs typeface="+mj-cs"/>
              </a:endParaRPr>
            </a:p>
            <a:p>
              <a:pPr>
                <a:lnSpc>
                  <a:spcPct val="90000"/>
                </a:lnSpc>
                <a:buFont typeface="Arial" charset="0"/>
                <a:buAutoNum type="arabicPeriod" startAt="4"/>
                <a:tabLst>
                  <a:tab pos="342900" algn="l"/>
                </a:tabLst>
              </a:pPr>
              <a:r>
                <a:rPr lang="en-US" altLang="en-US" sz="2600" b="1" dirty="0" smtClean="0">
                  <a:solidFill>
                    <a:schemeClr val="tx2"/>
                  </a:solidFill>
                  <a:latin typeface="+mj-lt"/>
                  <a:ea typeface="+mj-ea"/>
                  <a:cs typeface="+mj-cs"/>
                </a:rPr>
                <a:t> specific </a:t>
              </a:r>
              <a:r>
                <a:rPr lang="en-US" altLang="en-US" sz="2600" b="1" dirty="0">
                  <a:solidFill>
                    <a:schemeClr val="tx2"/>
                  </a:solidFill>
                  <a:latin typeface="+mj-lt"/>
                  <a:ea typeface="+mj-ea"/>
                  <a:cs typeface="+mj-cs"/>
                </a:rPr>
                <a:t>endocrine 	</a:t>
              </a:r>
              <a:r>
                <a:rPr lang="en-US" altLang="en-US" sz="2600" b="1" dirty="0" smtClean="0">
                  <a:solidFill>
                    <a:schemeClr val="tx2"/>
                  </a:solidFill>
                  <a:latin typeface="+mj-lt"/>
                  <a:ea typeface="+mj-ea"/>
                  <a:cs typeface="+mj-cs"/>
                </a:rPr>
                <a:t>gland</a:t>
              </a:r>
              <a:endParaRPr lang="en-US" altLang="en-US" sz="2600" b="1" dirty="0">
                <a:solidFill>
                  <a:schemeClr val="tx2"/>
                </a:solidFill>
                <a:latin typeface="+mj-lt"/>
                <a:ea typeface="+mj-ea"/>
                <a:cs typeface="+mj-cs"/>
              </a:endParaRPr>
            </a:p>
          </p:txBody>
        </p:sp>
      </p:grpSp>
    </p:spTree>
    <p:extLst>
      <p:ext uri="{BB962C8B-B14F-4D97-AF65-F5344CB8AC3E}">
        <p14:creationId xmlns:p14="http://schemas.microsoft.com/office/powerpoint/2010/main" val="1349296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dirty="0" smtClean="0"/>
              <a:t>In human hormone cascades, what is the correct sequence in which these structures become involved, starting with the organ at the beginning of the cascade? (NOTE: Not all organs listed are included in all options.)</a:t>
            </a:r>
          </a:p>
        </p:txBody>
      </p:sp>
      <p:sp>
        <p:nvSpPr>
          <p:cNvPr id="8195" name="Rectangle 3"/>
          <p:cNvSpPr>
            <a:spLocks noGrp="1" noChangeArrowheads="1"/>
          </p:cNvSpPr>
          <p:nvPr>
            <p:ph idx="1"/>
          </p:nvPr>
        </p:nvSpPr>
        <p:spPr>
          <a:xfrm>
            <a:off x="144463" y="3098799"/>
            <a:ext cx="8775700" cy="3254375"/>
          </a:xfrm>
        </p:spPr>
        <p:txBody>
          <a:bodyPr/>
          <a:lstStyle/>
          <a:p>
            <a:r>
              <a:rPr lang="en-US" altLang="en-US" dirty="0" smtClean="0"/>
              <a:t>2, 3, 5, 1, 4</a:t>
            </a:r>
          </a:p>
          <a:p>
            <a:r>
              <a:rPr lang="en-US" altLang="en-US" dirty="0" smtClean="0"/>
              <a:t>2, 4, 3, 1, 5</a:t>
            </a:r>
          </a:p>
          <a:p>
            <a:r>
              <a:rPr lang="en-US" altLang="en-US" dirty="0" smtClean="0"/>
              <a:t>4, 2, 3, 5, 1</a:t>
            </a:r>
          </a:p>
          <a:p>
            <a:r>
              <a:rPr lang="en-US" altLang="en-US" dirty="0" smtClean="0"/>
              <a:t>4, 3, 5, 1</a:t>
            </a:r>
          </a:p>
          <a:p>
            <a:r>
              <a:rPr lang="en-US" altLang="en-US" b="1" dirty="0" smtClean="0"/>
              <a:t>4, 2, 5, 1</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grpSp>
        <p:nvGrpSpPr>
          <p:cNvPr id="11" name="Group 7"/>
          <p:cNvGrpSpPr>
            <a:grpSpLocks/>
          </p:cNvGrpSpPr>
          <p:nvPr/>
        </p:nvGrpSpPr>
        <p:grpSpPr bwMode="auto">
          <a:xfrm>
            <a:off x="301950" y="1720850"/>
            <a:ext cx="8242957" cy="1185863"/>
            <a:chOff x="228" y="1180"/>
            <a:chExt cx="5432" cy="747"/>
          </a:xfrm>
        </p:grpSpPr>
        <p:sp>
          <p:nvSpPr>
            <p:cNvPr id="12" name="Rectangle 5"/>
            <p:cNvSpPr>
              <a:spLocks noChangeArrowheads="1"/>
            </p:cNvSpPr>
            <p:nvPr/>
          </p:nvSpPr>
          <p:spPr bwMode="auto">
            <a:xfrm>
              <a:off x="228" y="1180"/>
              <a:ext cx="2820" cy="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90000"/>
                </a:lnSpc>
                <a:buFont typeface="Arial" charset="0"/>
                <a:buAutoNum type="arabicPeriod"/>
              </a:pPr>
              <a:r>
                <a:rPr lang="en-US" altLang="en-US" sz="2600" b="1" dirty="0" smtClean="0">
                  <a:solidFill>
                    <a:schemeClr val="tx2"/>
                  </a:solidFill>
                  <a:latin typeface="+mj-lt"/>
                  <a:ea typeface="+mj-ea"/>
                  <a:cs typeface="+mj-cs"/>
                </a:rPr>
                <a:t> </a:t>
              </a:r>
              <a:r>
                <a:rPr lang="en-US" altLang="en-US" sz="2600" b="1" dirty="0" err="1" smtClean="0">
                  <a:solidFill>
                    <a:schemeClr val="tx2"/>
                  </a:solidFill>
                  <a:latin typeface="+mj-lt"/>
                  <a:ea typeface="+mj-ea"/>
                  <a:cs typeface="+mj-cs"/>
                </a:rPr>
                <a:t>nonendocrine</a:t>
              </a:r>
              <a:r>
                <a:rPr lang="en-US" altLang="en-US" sz="2600" b="1" dirty="0" smtClean="0">
                  <a:solidFill>
                    <a:schemeClr val="tx2"/>
                  </a:solidFill>
                  <a:latin typeface="+mj-lt"/>
                  <a:ea typeface="+mj-ea"/>
                  <a:cs typeface="+mj-cs"/>
                </a:rPr>
                <a:t> </a:t>
              </a:r>
              <a:r>
                <a:rPr lang="en-US" altLang="en-US" sz="2600" b="1" dirty="0">
                  <a:solidFill>
                    <a:schemeClr val="tx2"/>
                  </a:solidFill>
                  <a:latin typeface="+mj-lt"/>
                  <a:ea typeface="+mj-ea"/>
                  <a:cs typeface="+mj-cs"/>
                </a:rPr>
                <a:t>target</a:t>
              </a:r>
            </a:p>
            <a:p>
              <a:pPr>
                <a:lnSpc>
                  <a:spcPct val="90000"/>
                </a:lnSpc>
                <a:buFont typeface="Arial" charset="0"/>
                <a:buAutoNum type="arabicPeriod"/>
              </a:pPr>
              <a:r>
                <a:rPr lang="en-US" altLang="en-US" sz="2600" b="1" dirty="0" smtClean="0">
                  <a:solidFill>
                    <a:schemeClr val="tx2"/>
                  </a:solidFill>
                  <a:latin typeface="+mj-lt"/>
                  <a:ea typeface="+mj-ea"/>
                  <a:cs typeface="+mj-cs"/>
                </a:rPr>
                <a:t> anterior </a:t>
              </a:r>
              <a:r>
                <a:rPr lang="en-US" altLang="en-US" sz="2600" b="1" dirty="0">
                  <a:solidFill>
                    <a:schemeClr val="tx2"/>
                  </a:solidFill>
                  <a:latin typeface="+mj-lt"/>
                  <a:ea typeface="+mj-ea"/>
                  <a:cs typeface="+mj-cs"/>
                </a:rPr>
                <a:t>pituitary gland</a:t>
              </a:r>
            </a:p>
            <a:p>
              <a:pPr>
                <a:lnSpc>
                  <a:spcPct val="90000"/>
                </a:lnSpc>
                <a:buFont typeface="Arial" charset="0"/>
                <a:buAutoNum type="arabicPeriod"/>
              </a:pPr>
              <a:r>
                <a:rPr lang="en-US" altLang="en-US" sz="2600" b="1" dirty="0" smtClean="0">
                  <a:solidFill>
                    <a:schemeClr val="tx2"/>
                  </a:solidFill>
                  <a:latin typeface="+mj-lt"/>
                  <a:ea typeface="+mj-ea"/>
                  <a:cs typeface="+mj-cs"/>
                </a:rPr>
                <a:t> posterior </a:t>
              </a:r>
              <a:r>
                <a:rPr lang="en-US" altLang="en-US" sz="2600" b="1" dirty="0">
                  <a:solidFill>
                    <a:schemeClr val="tx2"/>
                  </a:solidFill>
                  <a:latin typeface="+mj-lt"/>
                  <a:ea typeface="+mj-ea"/>
                  <a:cs typeface="+mj-cs"/>
                </a:rPr>
                <a:t>pituitary gland</a:t>
              </a:r>
            </a:p>
          </p:txBody>
        </p:sp>
        <p:sp>
          <p:nvSpPr>
            <p:cNvPr id="13" name="Rectangle 6"/>
            <p:cNvSpPr>
              <a:spLocks noChangeArrowheads="1"/>
            </p:cNvSpPr>
            <p:nvPr/>
          </p:nvSpPr>
          <p:spPr bwMode="auto">
            <a:xfrm>
              <a:off x="3240" y="1188"/>
              <a:ext cx="2420" cy="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buFont typeface="Arial" charset="0"/>
                <a:buAutoNum type="arabicPeriod" startAt="4"/>
              </a:pPr>
              <a:r>
                <a:rPr lang="en-US" altLang="en-US" sz="2600" b="1" dirty="0" smtClean="0">
                  <a:solidFill>
                    <a:schemeClr val="tx2"/>
                  </a:solidFill>
                  <a:latin typeface="+mj-lt"/>
                  <a:ea typeface="+mj-ea"/>
                  <a:cs typeface="+mj-cs"/>
                </a:rPr>
                <a:t> hypothalamus</a:t>
              </a:r>
              <a:endParaRPr lang="en-US" altLang="en-US" sz="2600" b="1" dirty="0">
                <a:solidFill>
                  <a:schemeClr val="tx2"/>
                </a:solidFill>
                <a:latin typeface="+mj-lt"/>
                <a:ea typeface="+mj-ea"/>
                <a:cs typeface="+mj-cs"/>
              </a:endParaRPr>
            </a:p>
            <a:p>
              <a:pPr>
                <a:lnSpc>
                  <a:spcPct val="90000"/>
                </a:lnSpc>
                <a:buFont typeface="Arial" charset="0"/>
                <a:buAutoNum type="arabicPeriod" startAt="4"/>
                <a:tabLst>
                  <a:tab pos="342900" algn="l"/>
                </a:tabLst>
              </a:pPr>
              <a:r>
                <a:rPr lang="en-US" altLang="en-US" sz="2600" b="1" dirty="0" smtClean="0">
                  <a:solidFill>
                    <a:schemeClr val="tx2"/>
                  </a:solidFill>
                  <a:latin typeface="+mj-lt"/>
                  <a:ea typeface="+mj-ea"/>
                  <a:cs typeface="+mj-cs"/>
                </a:rPr>
                <a:t> specific </a:t>
              </a:r>
              <a:r>
                <a:rPr lang="en-US" altLang="en-US" sz="2600" b="1" dirty="0">
                  <a:solidFill>
                    <a:schemeClr val="tx2"/>
                  </a:solidFill>
                  <a:latin typeface="+mj-lt"/>
                  <a:ea typeface="+mj-ea"/>
                  <a:cs typeface="+mj-cs"/>
                </a:rPr>
                <a:t>endocrine 	</a:t>
              </a:r>
              <a:r>
                <a:rPr lang="en-US" altLang="en-US" sz="2600" b="1" dirty="0" smtClean="0">
                  <a:solidFill>
                    <a:schemeClr val="tx2"/>
                  </a:solidFill>
                  <a:latin typeface="+mj-lt"/>
                  <a:ea typeface="+mj-ea"/>
                  <a:cs typeface="+mj-cs"/>
                </a:rPr>
                <a:t>gland</a:t>
              </a:r>
              <a:endParaRPr lang="en-US" altLang="en-US" sz="2600" b="1" dirty="0">
                <a:solidFill>
                  <a:schemeClr val="tx2"/>
                </a:solidFill>
                <a:latin typeface="+mj-lt"/>
                <a:ea typeface="+mj-ea"/>
                <a:cs typeface="+mj-cs"/>
              </a:endParaRPr>
            </a:p>
          </p:txBody>
        </p:sp>
      </p:grpSp>
    </p:spTree>
    <p:extLst>
      <p:ext uri="{BB962C8B-B14F-4D97-AF65-F5344CB8AC3E}">
        <p14:creationId xmlns:p14="http://schemas.microsoft.com/office/powerpoint/2010/main" val="2950420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dirty="0" smtClean="0"/>
              <a:t>Which of the following organ systems is incorrectly matched with its main function?</a:t>
            </a:r>
          </a:p>
        </p:txBody>
      </p:sp>
      <p:sp>
        <p:nvSpPr>
          <p:cNvPr id="10243" name="Content Placeholder 2"/>
          <p:cNvSpPr>
            <a:spLocks noGrp="1"/>
          </p:cNvSpPr>
          <p:nvPr>
            <p:ph idx="1"/>
          </p:nvPr>
        </p:nvSpPr>
        <p:spPr/>
        <p:txBody>
          <a:bodyPr/>
          <a:lstStyle/>
          <a:p>
            <a:r>
              <a:rPr lang="en-US" altLang="en-US" dirty="0"/>
              <a:t>c</a:t>
            </a:r>
            <a:r>
              <a:rPr lang="en-US" altLang="en-US" dirty="0" smtClean="0"/>
              <a:t>irculatory system—body defense</a:t>
            </a:r>
          </a:p>
          <a:p>
            <a:r>
              <a:rPr lang="en-US" altLang="en-US" dirty="0"/>
              <a:t>e</a:t>
            </a:r>
            <a:r>
              <a:rPr lang="en-US" altLang="en-US" dirty="0" smtClean="0"/>
              <a:t>ndocrine system</a:t>
            </a:r>
            <a:r>
              <a:rPr lang="en-US" altLang="en-US" dirty="0"/>
              <a:t>—</a:t>
            </a:r>
            <a:r>
              <a:rPr lang="en-US" altLang="en-US" dirty="0" smtClean="0"/>
              <a:t>coordination of body activities</a:t>
            </a:r>
          </a:p>
          <a:p>
            <a:r>
              <a:rPr lang="en-US" altLang="en-US" dirty="0"/>
              <a:t>i</a:t>
            </a:r>
            <a:r>
              <a:rPr lang="en-US" altLang="en-US" dirty="0" smtClean="0"/>
              <a:t>ntegumentary system</a:t>
            </a:r>
            <a:r>
              <a:rPr lang="en-US" altLang="en-US" dirty="0"/>
              <a:t>—</a:t>
            </a:r>
            <a:r>
              <a:rPr lang="en-US" altLang="en-US" dirty="0" smtClean="0"/>
              <a:t>thermoregulation</a:t>
            </a:r>
          </a:p>
          <a:p>
            <a:r>
              <a:rPr lang="en-US" altLang="en-US" dirty="0" smtClean="0"/>
              <a:t>excretory system</a:t>
            </a:r>
            <a:r>
              <a:rPr lang="en-US" altLang="en-US" dirty="0"/>
              <a:t>—</a:t>
            </a:r>
            <a:r>
              <a:rPr lang="en-US" altLang="en-US" dirty="0" smtClean="0"/>
              <a:t>regulation of osmotic balance of blood</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8960783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dirty="0" smtClean="0"/>
              <a:t>Which of the following organ systems is incorrectly matched with its main function?</a:t>
            </a:r>
          </a:p>
        </p:txBody>
      </p:sp>
      <p:sp>
        <p:nvSpPr>
          <p:cNvPr id="10243" name="Content Placeholder 2"/>
          <p:cNvSpPr>
            <a:spLocks noGrp="1"/>
          </p:cNvSpPr>
          <p:nvPr>
            <p:ph idx="1"/>
          </p:nvPr>
        </p:nvSpPr>
        <p:spPr/>
        <p:txBody>
          <a:bodyPr/>
          <a:lstStyle/>
          <a:p>
            <a:r>
              <a:rPr lang="en-US" altLang="en-US" b="1" dirty="0"/>
              <a:t>c</a:t>
            </a:r>
            <a:r>
              <a:rPr lang="en-US" altLang="en-US" b="1" dirty="0" smtClean="0"/>
              <a:t>irculatory system—body defense</a:t>
            </a:r>
          </a:p>
          <a:p>
            <a:r>
              <a:rPr lang="en-US" altLang="en-US" dirty="0"/>
              <a:t>e</a:t>
            </a:r>
            <a:r>
              <a:rPr lang="en-US" altLang="en-US" dirty="0" smtClean="0"/>
              <a:t>ndocrine system</a:t>
            </a:r>
            <a:r>
              <a:rPr lang="en-US" altLang="en-US" dirty="0"/>
              <a:t>—</a:t>
            </a:r>
            <a:r>
              <a:rPr lang="en-US" altLang="en-US" dirty="0" smtClean="0"/>
              <a:t>coordination of body activities</a:t>
            </a:r>
          </a:p>
          <a:p>
            <a:r>
              <a:rPr lang="en-US" altLang="en-US" dirty="0"/>
              <a:t>i</a:t>
            </a:r>
            <a:r>
              <a:rPr lang="en-US" altLang="en-US" dirty="0" smtClean="0"/>
              <a:t>ntegumentary system</a:t>
            </a:r>
            <a:r>
              <a:rPr lang="en-US" altLang="en-US" dirty="0"/>
              <a:t>—</a:t>
            </a:r>
            <a:r>
              <a:rPr lang="en-US" altLang="en-US" dirty="0" smtClean="0"/>
              <a:t>thermoregulation</a:t>
            </a:r>
          </a:p>
          <a:p>
            <a:r>
              <a:rPr lang="en-US" altLang="en-US" dirty="0" smtClean="0"/>
              <a:t>excretory system</a:t>
            </a:r>
            <a:r>
              <a:rPr lang="en-US" altLang="en-US" dirty="0"/>
              <a:t>—</a:t>
            </a:r>
            <a:r>
              <a:rPr lang="en-US" altLang="en-US" dirty="0" smtClean="0"/>
              <a:t>regulation of osmotic balance of blood</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21012122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14252</TotalTime>
  <Words>2587</Words>
  <Application>Microsoft Office PowerPoint</Application>
  <PresentationFormat>On-screen Show (4:3)</PresentationFormat>
  <Paragraphs>345</Paragraphs>
  <Slides>41</Slides>
  <Notes>41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ＭＳ Ｐゴシック</vt:lpstr>
      <vt:lpstr>Arial</vt:lpstr>
      <vt:lpstr>Symbol</vt:lpstr>
      <vt:lpstr>Times New Roman</vt:lpstr>
      <vt:lpstr>Wingdings</vt:lpstr>
      <vt:lpstr>BIF2e_Clicker_Template</vt:lpstr>
      <vt:lpstr>PowerPoint Presentation</vt:lpstr>
      <vt:lpstr>The direction of blood flow in fish gills is  opposite the direction of water flow past  the gills. Which of these should be  expected if this structural relationship  represents a countercurrent exchange  mechanism for oxygen?</vt:lpstr>
      <vt:lpstr>The direction of blood flow in fish gills is  opposite the direction of water flow past  the gills. Which of these should be  expected if this structural relationship  represents a countercurrent exchange  mechanism for oxygen?</vt:lpstr>
      <vt:lpstr>The redness of the skin of a sunburned person is the result of vasodilation of the small arteries in the skin. The skin remains red when the sunburned person is not visibly sweating. At times when a sunburned person is not sweating, heat is being transferred from the person into the air mostly by which of the following? (Hint: Heat transfer is more effective by this means when the person is running or is in a strong breeze.)</vt:lpstr>
      <vt:lpstr>The redness of the skin of a sunburned person is the result of vasodilation of the small arteries in the skin. The skin remains red when the sunburned person is not visibly sweating. At times when a sunburned person is not sweating, heat is being transferred from the person into the air mostly by which of the following? (Hint: Heat transfer is more effective by this means when the person is running or is in a strong breeze.)</vt:lpstr>
      <vt:lpstr>In human hormone cascades, what is the correct sequence in which these structures become involved, starting with the organ at the beginning of the cascade? (NOTE: Not all organs listed are included in all options.)</vt:lpstr>
      <vt:lpstr>In human hormone cascades, what is the correct sequence in which these structures become involved, starting with the organ at the beginning of the cascade? (NOTE: Not all organs listed are included in all options.)</vt:lpstr>
      <vt:lpstr>Which of the following organ systems is incorrectly matched with its main function?</vt:lpstr>
      <vt:lpstr>Which of the following organ systems is incorrectly matched with its main function?</vt:lpstr>
      <vt:lpstr>Which of the following tissue types is incorrectly matched with its function?</vt:lpstr>
      <vt:lpstr>Which of the following tissue types is incorrectly matched with its function?</vt:lpstr>
      <vt:lpstr>Men who overuse synthetic testosterone (as in anabolic steroids) may experience testicular atrophy, reduced sperm count, and low levels of circulating FSH. The physiological explanation for these observations is</vt:lpstr>
      <vt:lpstr>Men who overuse synthetic testosterone (as in anabolic steroids) may experience testicular atrophy, reduced sperm count, and low levels of circulating FSH. The physiological explanation for these observations is</vt:lpstr>
      <vt:lpstr>Which of the following help plants and animals connect to each other with light, hormones, metabolic energy, and organic compounds? </vt:lpstr>
      <vt:lpstr>Which of the following help plants and animals connect to each other with light, hormones, metabolic energy, and organic compounds? </vt:lpstr>
      <vt:lpstr>The adrenal medulla is stimulated to increase its secretion of adrenaline whenever there is an increased frequency of nervous impulses originating in the hypothalamus and arriving at the adrenal medulla. This best represents</vt:lpstr>
      <vt:lpstr>The adrenal medulla is stimulated to increase its secretion of adrenaline whenever there is an increased frequency of nervous impulses originating in the hypothalamus and arriving at the adrenal medulla. This best represents</vt:lpstr>
      <vt:lpstr>Plants and animals have close connections and similarities (unity in diversity) in (1) gaseous exchange, (2) transportation of nutrients, (3) nourishment, and (4) absorption. Which of the following structures is/are incorrectly matched with these functions?</vt:lpstr>
      <vt:lpstr>Plants and animals have close connections and similarities (unity in diversity) in (1) gaseous exchange, (2) transportation of nutrients, (3) nourishment, and (4) absorption. Which of the following structures is/are incorrectly matched with these functions?</vt:lpstr>
      <vt:lpstr>Arrange the following steps in the correct order of a signaling process in the endocrine system: (1) stimulus, (2) signal travels everywhere via the bloodstream, (3) response, and (4) blood vessel. </vt:lpstr>
      <vt:lpstr>Arrange the following steps in the correct order of a signaling process in the endocrine system: (1) stimulus, (2) signal travels everywhere via the bloodstream, (3) response, and (4) blood vessel. </vt:lpstr>
      <vt:lpstr>Blood flukes are parasitic flatworms that live in the bloodstream of the host. The worm’s interstitial fluids are isoosmotic to the host’s blood, so which of these is/are true?      1. The worms lack flame bulbs or have nonfunctional  flame bulbs.      2. The worms have flame bulbs that are mostly active in  performing osmoregulation.      3. The worms have flame bulbs that eliminate  nitrogenous wastes.      4. The worms have flame bulbs whose role is to eliminate  excess water that enters the worm by osmosis.  </vt:lpstr>
      <vt:lpstr>Blood flukes are parasitic flatworms that live in the bloodstream of the host. The worm’s interstitial fluids are isoosmotic to the host’s blood, so which of these is/are true?      1. The worms lack flame bulbs or have nonfunctional  flame bulbs.      2. The worms have flame bulbs that are mostly active in  performing osmoregulation.      3. The worms have flame bulbs that eliminate  nitrogenous wastes.      4. The worms have flame bulbs whose role is to eliminate  excess water that enters the worm by osmosis.  </vt:lpstr>
      <vt:lpstr>Which of the following are major systems in coordinating and controlling responses to stimuli in animals?</vt:lpstr>
      <vt:lpstr>Which of the following are major systems in coordinating and controlling responses to stimuli in animals?</vt:lpstr>
      <vt:lpstr>Under which circumstance should reabsorption of water from kidney filtrate back into the bloodstream be most effective?</vt:lpstr>
      <vt:lpstr>Under which circumstance should reabsorption of water from kidney filtrate back into the bloodstream be most effective?</vt:lpstr>
      <vt:lpstr>The functions of epinephrine and norepinephrine produced by the adrenal medulla in the human body is</vt:lpstr>
      <vt:lpstr>The functions of epinephrine and norepinephrine produced by the adrenal medulla in the human body is</vt:lpstr>
      <vt:lpstr>The function of oxytocin produced by the posterior pituitary gland in the human body is</vt:lpstr>
      <vt:lpstr>The function of oxytocin produced by the posterior pituitary gland in the human body is</vt:lpstr>
      <vt:lpstr>Animals that can produce exceptionally concentrated urine should be expected to have nephrons with longer  1. descending limbs of the loops of Henle.  2. ascending limbs of the loops of Henle.  3. distal tubules.  4. proximal tubules. </vt:lpstr>
      <vt:lpstr>Animals that can produce exceptionally concentrated urine should be expected to have nephrons with longer  1. descending limbs of the loops of Henle.  2. ascending limbs of the loops of Henle.  3. distal tubules.  4. proximal tubules. </vt:lpstr>
      <vt:lpstr>In frogs, the unique function of the thyroid hormone thyroxine (T4) is</vt:lpstr>
      <vt:lpstr>In frogs, the unique function of the thyroid hormone thyroxine (T4) is</vt:lpstr>
      <vt:lpstr>Heat exchange between an organism and its environment to maintain body temperature (thermoregulation) is achieved by _____. </vt:lpstr>
      <vt:lpstr>Heat exchange between an organism and its environment to maintain body temperature (thermoregulation) is achieved by _____. </vt:lpstr>
      <vt:lpstr>Which two solutes become more abundant in the kidney medulla’s interstitial fluid as one progresses deeper into the medulla, and what is the significance of these two gradients?</vt:lpstr>
      <vt:lpstr>Which two solutes become more abundant in the kidney medulla’s interstitial fluid as one progresses deeper into the medulla, and what is the significance of these two gradients?</vt:lpstr>
      <vt:lpstr>In kidneys, which hormone is most effective at causing increased numbers of aquaporins to be present in collecting duct epithelia, and what is the source of this hormone?</vt:lpstr>
      <vt:lpstr>In kidneys, which hormone is most effective at causing increased numbers of aquaporins to be present in collecting duct epithelia, and what is the source of this hormone?</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Jennifer Hastings</cp:lastModifiedBy>
  <cp:revision>832</cp:revision>
  <cp:lastPrinted>2005-03-24T12:52:04Z</cp:lastPrinted>
  <dcterms:created xsi:type="dcterms:W3CDTF">2010-10-31T21:38:30Z</dcterms:created>
  <dcterms:modified xsi:type="dcterms:W3CDTF">2015-11-24T15:55:11Z</dcterms:modified>
  <cp:category/>
</cp:coreProperties>
</file>