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Lst>
  <p:notesMasterIdLst>
    <p:notesMasterId r:id="rId31"/>
  </p:notesMasterIdLst>
  <p:handoutMasterIdLst>
    <p:handoutMasterId r:id="rId32"/>
  </p:handoutMasterIdLst>
  <p:sldIdLst>
    <p:sldId id="359" r:id="rId2"/>
    <p:sldId id="360" r:id="rId3"/>
    <p:sldId id="387" r:id="rId4"/>
    <p:sldId id="362" r:id="rId5"/>
    <p:sldId id="388" r:id="rId6"/>
    <p:sldId id="364" r:id="rId7"/>
    <p:sldId id="389" r:id="rId8"/>
    <p:sldId id="366" r:id="rId9"/>
    <p:sldId id="390" r:id="rId10"/>
    <p:sldId id="368" r:id="rId11"/>
    <p:sldId id="391" r:id="rId12"/>
    <p:sldId id="370" r:id="rId13"/>
    <p:sldId id="392" r:id="rId14"/>
    <p:sldId id="372" r:id="rId15"/>
    <p:sldId id="393" r:id="rId16"/>
    <p:sldId id="374" r:id="rId17"/>
    <p:sldId id="394" r:id="rId18"/>
    <p:sldId id="376" r:id="rId19"/>
    <p:sldId id="395" r:id="rId20"/>
    <p:sldId id="378" r:id="rId21"/>
    <p:sldId id="396" r:id="rId22"/>
    <p:sldId id="380" r:id="rId23"/>
    <p:sldId id="397" r:id="rId24"/>
    <p:sldId id="382" r:id="rId25"/>
    <p:sldId id="398" r:id="rId26"/>
    <p:sldId id="384" r:id="rId27"/>
    <p:sldId id="399" r:id="rId28"/>
    <p:sldId id="386" r:id="rId29"/>
    <p:sldId id="400" r:id="rId30"/>
  </p:sldIdLst>
  <p:sldSz cx="9144000" cy="6858000" type="screen4x3"/>
  <p:notesSz cx="6858000" cy="9144000"/>
  <p:custDataLst>
    <p:tags r:id="rId33"/>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5" pos="2880">
          <p15:clr>
            <a:srgbClr val="A4A3A4"/>
          </p15:clr>
        </p15:guide>
        <p15:guide id="6" orient="horz" pos="879">
          <p15:clr>
            <a:srgbClr val="A4A3A4"/>
          </p15:clr>
        </p15:guide>
        <p15:guide id="7" pos="172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209"/>
    <a:srgbClr val="990066"/>
    <a:srgbClr val="0051A2"/>
    <a:srgbClr val="9D0016"/>
    <a:srgbClr val="F9E33B"/>
    <a:srgbClr val="ABA49A"/>
    <a:srgbClr val="F6C932"/>
    <a:srgbClr val="474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5" autoAdjust="0"/>
    <p:restoredTop sz="86187" autoAdjust="0"/>
  </p:normalViewPr>
  <p:slideViewPr>
    <p:cSldViewPr snapToGrid="0">
      <p:cViewPr varScale="1">
        <p:scale>
          <a:sx n="91" d="100"/>
          <a:sy n="91" d="100"/>
        </p:scale>
        <p:origin x="408" y="90"/>
      </p:cViewPr>
      <p:guideLst>
        <p:guide orient="horz" pos="2160"/>
        <p:guide pos="2880"/>
        <p:guide orient="horz" pos="879"/>
        <p:guide pos="17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322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250F4C01-04A6-4224-BA79-280EE4A08F45}" type="slidenum">
              <a:rPr lang="en-US" altLang="en-US"/>
              <a:pPr/>
              <a:t>‹#›</a:t>
            </a:fld>
            <a:endParaRPr lang="en-US" altLang="en-US"/>
          </a:p>
        </p:txBody>
      </p:sp>
    </p:spTree>
    <p:extLst>
      <p:ext uri="{BB962C8B-B14F-4D97-AF65-F5344CB8AC3E}">
        <p14:creationId xmlns:p14="http://schemas.microsoft.com/office/powerpoint/2010/main" val="3131255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518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51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F41C6CE0-6459-4002-B0FC-B0226444FE77}" type="slidenum">
              <a:rPr lang="en-US" altLang="en-US"/>
              <a:pPr/>
              <a:t>‹#›</a:t>
            </a:fld>
            <a:endParaRPr lang="en-US" altLang="en-US"/>
          </a:p>
        </p:txBody>
      </p:sp>
    </p:spTree>
    <p:extLst>
      <p:ext uri="{BB962C8B-B14F-4D97-AF65-F5344CB8AC3E}">
        <p14:creationId xmlns:p14="http://schemas.microsoft.com/office/powerpoint/2010/main" val="1710571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C6CE0-6459-4002-B0FC-B0226444FE77}" type="slidenum">
              <a:rPr lang="en-US" altLang="en-US" smtClean="0"/>
              <a:pPr/>
              <a:t>1</a:t>
            </a:fld>
            <a:endParaRPr lang="en-US" altLang="en-US"/>
          </a:p>
        </p:txBody>
      </p:sp>
    </p:spTree>
    <p:extLst>
      <p:ext uri="{BB962C8B-B14F-4D97-AF65-F5344CB8AC3E}">
        <p14:creationId xmlns:p14="http://schemas.microsoft.com/office/powerpoint/2010/main" val="123958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45C2699D-F0C2-4F09-94C2-9B5A1C9BE78C}" type="slidenum">
              <a:rPr lang="en-US" altLang="en-US" sz="1200">
                <a:latin typeface="Times New Roman" pitchFamily="84" charset="0"/>
                <a:ea typeface="ＭＳ Ｐゴシック" pitchFamily="84" charset="-128"/>
              </a:rPr>
              <a:pPr algn="r"/>
              <a:t>10</a:t>
            </a:fld>
            <a:endParaRPr lang="en-US" altLang="en-US" sz="1200">
              <a:latin typeface="Times New Roman" pitchFamily="84" charset="0"/>
              <a:ea typeface="ＭＳ Ｐゴシック" pitchFamily="84"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84" charset="0"/>
                <a:ea typeface="ＭＳ Ｐゴシック" pitchFamily="84" charset="-128"/>
              </a:rPr>
              <a:t>Answer: A. See the Scientific Skills Exercise in Concept 39.2.</a:t>
            </a:r>
          </a:p>
        </p:txBody>
      </p:sp>
    </p:spTree>
    <p:extLst>
      <p:ext uri="{BB962C8B-B14F-4D97-AF65-F5344CB8AC3E}">
        <p14:creationId xmlns:p14="http://schemas.microsoft.com/office/powerpoint/2010/main" val="1173335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45C2699D-F0C2-4F09-94C2-9B5A1C9BE78C}" type="slidenum">
              <a:rPr lang="en-US" altLang="en-US" sz="1200">
                <a:latin typeface="Times New Roman" pitchFamily="84" charset="0"/>
                <a:ea typeface="ＭＳ Ｐゴシック" pitchFamily="84" charset="-128"/>
              </a:rPr>
              <a:pPr algn="r"/>
              <a:t>11</a:t>
            </a:fld>
            <a:endParaRPr lang="en-US" altLang="en-US" sz="1200">
              <a:latin typeface="Times New Roman" pitchFamily="84" charset="0"/>
              <a:ea typeface="ＭＳ Ｐゴシック" pitchFamily="84"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Tree>
    <p:extLst>
      <p:ext uri="{BB962C8B-B14F-4D97-AF65-F5344CB8AC3E}">
        <p14:creationId xmlns:p14="http://schemas.microsoft.com/office/powerpoint/2010/main" val="261432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84" charset="0"/>
                <a:ea typeface="ＭＳ Ｐゴシック" pitchFamily="84" charset="-128"/>
              </a:rPr>
              <a:t>Answer: 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5427A0FF-365A-493E-A092-7A586CC5C45F}" type="slidenum">
              <a:rPr lang="en-US" altLang="en-US" sz="1200" smtClean="0">
                <a:latin typeface="Times New Roman" pitchFamily="84" charset="0"/>
              </a:rPr>
              <a:pPr/>
              <a:t>12</a:t>
            </a:fld>
            <a:endParaRPr lang="en-US" altLang="en-US" sz="1200" smtClean="0">
              <a:latin typeface="Times New Roman" pitchFamily="84" charset="0"/>
            </a:endParaRPr>
          </a:p>
        </p:txBody>
      </p:sp>
    </p:spTree>
    <p:extLst>
      <p:ext uri="{BB962C8B-B14F-4D97-AF65-F5344CB8AC3E}">
        <p14:creationId xmlns:p14="http://schemas.microsoft.com/office/powerpoint/2010/main" val="276934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5427A0FF-365A-493E-A092-7A586CC5C45F}" type="slidenum">
              <a:rPr lang="en-US" altLang="en-US" sz="1200" smtClean="0">
                <a:latin typeface="Times New Roman" pitchFamily="84" charset="0"/>
              </a:rPr>
              <a:pPr/>
              <a:t>13</a:t>
            </a:fld>
            <a:endParaRPr lang="en-US" altLang="en-US" sz="1200" smtClean="0">
              <a:latin typeface="Times New Roman" pitchFamily="84" charset="0"/>
            </a:endParaRPr>
          </a:p>
        </p:txBody>
      </p:sp>
    </p:spTree>
    <p:extLst>
      <p:ext uri="{BB962C8B-B14F-4D97-AF65-F5344CB8AC3E}">
        <p14:creationId xmlns:p14="http://schemas.microsoft.com/office/powerpoint/2010/main" val="87837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098668AE-CCEB-4EB2-87AD-BD24D2DE4BA0}" type="slidenum">
              <a:rPr lang="en-US" altLang="en-US" sz="1200">
                <a:latin typeface="Times New Roman" pitchFamily="84" charset="0"/>
                <a:ea typeface="ＭＳ Ｐゴシック" pitchFamily="84" charset="-128"/>
              </a:rPr>
              <a:pPr algn="r"/>
              <a:t>14</a:t>
            </a:fld>
            <a:endParaRPr lang="en-US" altLang="en-US" sz="1200">
              <a:latin typeface="Times New Roman" pitchFamily="84" charset="0"/>
              <a:ea typeface="ＭＳ Ｐゴシック" pitchFamily="84"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84" charset="0"/>
                <a:ea typeface="ＭＳ Ｐゴシック" pitchFamily="84" charset="-128"/>
              </a:rPr>
              <a:t>Answer: D. Although the lateral line could sense vibrations from sound in the water, it cannot see anything, as it is not equipped to do so.</a:t>
            </a:r>
          </a:p>
        </p:txBody>
      </p:sp>
    </p:spTree>
    <p:extLst>
      <p:ext uri="{BB962C8B-B14F-4D97-AF65-F5344CB8AC3E}">
        <p14:creationId xmlns:p14="http://schemas.microsoft.com/office/powerpoint/2010/main" val="246928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098668AE-CCEB-4EB2-87AD-BD24D2DE4BA0}" type="slidenum">
              <a:rPr lang="en-US" altLang="en-US" sz="1200">
                <a:latin typeface="Times New Roman" pitchFamily="84" charset="0"/>
                <a:ea typeface="ＭＳ Ｐゴシック" pitchFamily="84" charset="-128"/>
              </a:rPr>
              <a:pPr algn="r"/>
              <a:t>15</a:t>
            </a:fld>
            <a:endParaRPr lang="en-US" altLang="en-US" sz="1200">
              <a:latin typeface="Times New Roman" pitchFamily="84" charset="0"/>
              <a:ea typeface="ＭＳ Ｐゴシック" pitchFamily="84"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Tree>
    <p:extLst>
      <p:ext uri="{BB962C8B-B14F-4D97-AF65-F5344CB8AC3E}">
        <p14:creationId xmlns:p14="http://schemas.microsoft.com/office/powerpoint/2010/main" val="76393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E596D1F5-C171-4631-BFC3-E573F02B593C}" type="slidenum">
              <a:rPr lang="en-US" altLang="en-US" sz="1200">
                <a:latin typeface="Times New Roman" pitchFamily="84" charset="0"/>
                <a:ea typeface="ＭＳ Ｐゴシック" pitchFamily="84" charset="-128"/>
              </a:rPr>
              <a:pPr algn="r"/>
              <a:t>16</a:t>
            </a:fld>
            <a:endParaRPr lang="en-US" altLang="en-US" sz="1200">
              <a:latin typeface="Times New Roman" pitchFamily="84" charset="0"/>
              <a:ea typeface="ＭＳ Ｐゴシック" pitchFamily="84"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84" charset="0"/>
                <a:ea typeface="ＭＳ Ｐゴシック" pitchFamily="84" charset="-128"/>
              </a:rPr>
              <a:t>Answer: A. See Concept 39.3.</a:t>
            </a:r>
          </a:p>
        </p:txBody>
      </p:sp>
    </p:spTree>
    <p:extLst>
      <p:ext uri="{BB962C8B-B14F-4D97-AF65-F5344CB8AC3E}">
        <p14:creationId xmlns:p14="http://schemas.microsoft.com/office/powerpoint/2010/main" val="68003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E596D1F5-C171-4631-BFC3-E573F02B593C}" type="slidenum">
              <a:rPr lang="en-US" altLang="en-US" sz="1200">
                <a:latin typeface="Times New Roman" pitchFamily="84" charset="0"/>
                <a:ea typeface="ＭＳ Ｐゴシック" pitchFamily="84" charset="-128"/>
              </a:rPr>
              <a:pPr algn="r"/>
              <a:t>17</a:t>
            </a:fld>
            <a:endParaRPr lang="en-US" altLang="en-US" sz="1200">
              <a:latin typeface="Times New Roman" pitchFamily="84" charset="0"/>
              <a:ea typeface="ＭＳ Ｐゴシック" pitchFamily="84"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Tree>
    <p:extLst>
      <p:ext uri="{BB962C8B-B14F-4D97-AF65-F5344CB8AC3E}">
        <p14:creationId xmlns:p14="http://schemas.microsoft.com/office/powerpoint/2010/main" val="2050467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84" charset="0"/>
                <a:ea typeface="ＭＳ Ｐゴシック" pitchFamily="84" charset="-128"/>
              </a:rPr>
              <a:t>Answer: C.</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92CF90D7-9AFF-4934-AFA6-71FEB6BDF78D}" type="slidenum">
              <a:rPr lang="en-US" altLang="en-US" sz="1200" smtClean="0">
                <a:latin typeface="Times New Roman" pitchFamily="84" charset="0"/>
              </a:rPr>
              <a:pPr/>
              <a:t>18</a:t>
            </a:fld>
            <a:endParaRPr lang="en-US" altLang="en-US" sz="1200" smtClean="0">
              <a:latin typeface="Times New Roman" pitchFamily="84" charset="0"/>
            </a:endParaRPr>
          </a:p>
        </p:txBody>
      </p:sp>
    </p:spTree>
    <p:extLst>
      <p:ext uri="{BB962C8B-B14F-4D97-AF65-F5344CB8AC3E}">
        <p14:creationId xmlns:p14="http://schemas.microsoft.com/office/powerpoint/2010/main" val="3263627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92CF90D7-9AFF-4934-AFA6-71FEB6BDF78D}" type="slidenum">
              <a:rPr lang="en-US" altLang="en-US" sz="1200" smtClean="0">
                <a:latin typeface="Times New Roman" pitchFamily="84" charset="0"/>
              </a:rPr>
              <a:pPr/>
              <a:t>19</a:t>
            </a:fld>
            <a:endParaRPr lang="en-US" altLang="en-US" sz="1200" smtClean="0">
              <a:latin typeface="Times New Roman" pitchFamily="84" charset="0"/>
            </a:endParaRPr>
          </a:p>
        </p:txBody>
      </p:sp>
    </p:spTree>
    <p:extLst>
      <p:ext uri="{BB962C8B-B14F-4D97-AF65-F5344CB8AC3E}">
        <p14:creationId xmlns:p14="http://schemas.microsoft.com/office/powerpoint/2010/main" val="212739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B8D45126-B25C-49B3-A214-A3CC2E45AF6B}" type="slidenum">
              <a:rPr lang="en-US" altLang="en-US" sz="1200" smtClean="0">
                <a:latin typeface="Times New Roman" pitchFamily="84" charset="0"/>
                <a:ea typeface="ＭＳ Ｐゴシック" pitchFamily="84" charset="-128"/>
              </a:rPr>
              <a:pPr/>
              <a:t>2</a:t>
            </a:fld>
            <a:endParaRPr lang="en-US" altLang="en-US" sz="1200" smtClean="0">
              <a:latin typeface="Times New Roman" pitchFamily="84" charset="0"/>
              <a:ea typeface="ＭＳ Ｐゴシック" pitchFamily="8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84" charset="0"/>
                <a:ea typeface="ＭＳ Ｐゴシック" pitchFamily="84" charset="-128"/>
              </a:rPr>
              <a:t>Answer: B. Myasthenia gravis is an autoimmune disease in which the immune system destroys acetylcholine receptors at the neuromuscular junction. One way that it is treated is by decreasing the activity of acetylcholinesterase in the junction, thus increasing the persistence of acetylcholine at this location and increasing opportunities for acetylcholine to bind and open ionotropic channels at the junction. This question relates to Concept 39.1.</a:t>
            </a:r>
          </a:p>
        </p:txBody>
      </p:sp>
    </p:spTree>
    <p:extLst>
      <p:ext uri="{BB962C8B-B14F-4D97-AF65-F5344CB8AC3E}">
        <p14:creationId xmlns:p14="http://schemas.microsoft.com/office/powerpoint/2010/main" val="2239570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8782E9A0-3F68-4EE8-93EA-B202ECF4BEFD}" type="slidenum">
              <a:rPr lang="en-US" altLang="en-US" sz="1200">
                <a:latin typeface="Times New Roman" pitchFamily="84" charset="0"/>
                <a:ea typeface="ＭＳ Ｐゴシック" pitchFamily="84" charset="-128"/>
              </a:rPr>
              <a:pPr algn="r"/>
              <a:t>20</a:t>
            </a:fld>
            <a:endParaRPr lang="en-US" altLang="en-US" sz="1200">
              <a:latin typeface="Times New Roman" pitchFamily="84" charset="0"/>
              <a:ea typeface="ＭＳ Ｐゴシック" pitchFamily="84"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84" charset="0"/>
                <a:ea typeface="ＭＳ Ｐゴシック" pitchFamily="84" charset="-128"/>
              </a:rPr>
              <a:t>Answer: C. This question is aimed at Concept 39.4 and can be used to begin a discussion of different types of learning.</a:t>
            </a:r>
          </a:p>
        </p:txBody>
      </p:sp>
    </p:spTree>
    <p:extLst>
      <p:ext uri="{BB962C8B-B14F-4D97-AF65-F5344CB8AC3E}">
        <p14:creationId xmlns:p14="http://schemas.microsoft.com/office/powerpoint/2010/main" val="4248207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8782E9A0-3F68-4EE8-93EA-B202ECF4BEFD}" type="slidenum">
              <a:rPr lang="en-US" altLang="en-US" sz="1200">
                <a:latin typeface="Times New Roman" pitchFamily="84" charset="0"/>
                <a:ea typeface="ＭＳ Ｐゴシック" pitchFamily="84" charset="-128"/>
              </a:rPr>
              <a:pPr algn="r"/>
              <a:t>21</a:t>
            </a:fld>
            <a:endParaRPr lang="en-US" altLang="en-US" sz="1200">
              <a:latin typeface="Times New Roman" pitchFamily="84" charset="0"/>
              <a:ea typeface="ＭＳ Ｐゴシック" pitchFamily="84"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Tree>
    <p:extLst>
      <p:ext uri="{BB962C8B-B14F-4D97-AF65-F5344CB8AC3E}">
        <p14:creationId xmlns:p14="http://schemas.microsoft.com/office/powerpoint/2010/main" val="2593198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84" charset="0"/>
                <a:ea typeface="ＭＳ Ｐゴシック" pitchFamily="84" charset="-128"/>
              </a:rPr>
              <a:t>Answer: 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30213FB6-E9FF-446A-84D2-918ED0B83213}" type="slidenum">
              <a:rPr lang="en-US" altLang="en-US" sz="1200" smtClean="0">
                <a:latin typeface="Times New Roman" pitchFamily="84" charset="0"/>
              </a:rPr>
              <a:pPr/>
              <a:t>22</a:t>
            </a:fld>
            <a:endParaRPr lang="en-US" altLang="en-US" sz="1200" smtClean="0">
              <a:latin typeface="Times New Roman" pitchFamily="84" charset="0"/>
            </a:endParaRPr>
          </a:p>
        </p:txBody>
      </p:sp>
    </p:spTree>
    <p:extLst>
      <p:ext uri="{BB962C8B-B14F-4D97-AF65-F5344CB8AC3E}">
        <p14:creationId xmlns:p14="http://schemas.microsoft.com/office/powerpoint/2010/main" val="3821143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30213FB6-E9FF-446A-84D2-918ED0B83213}" type="slidenum">
              <a:rPr lang="en-US" altLang="en-US" sz="1200" smtClean="0">
                <a:latin typeface="Times New Roman" pitchFamily="84" charset="0"/>
              </a:rPr>
              <a:pPr/>
              <a:t>23</a:t>
            </a:fld>
            <a:endParaRPr lang="en-US" altLang="en-US" sz="1200" smtClean="0">
              <a:latin typeface="Times New Roman" pitchFamily="84" charset="0"/>
            </a:endParaRPr>
          </a:p>
        </p:txBody>
      </p:sp>
    </p:spTree>
    <p:extLst>
      <p:ext uri="{BB962C8B-B14F-4D97-AF65-F5344CB8AC3E}">
        <p14:creationId xmlns:p14="http://schemas.microsoft.com/office/powerpoint/2010/main" val="3222611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57BD1A8B-DF3D-446E-AD78-A2611E9252D7}" type="slidenum">
              <a:rPr lang="en-US" altLang="en-US" sz="1200">
                <a:latin typeface="Times New Roman" pitchFamily="84" charset="0"/>
                <a:ea typeface="ＭＳ Ｐゴシック" pitchFamily="84" charset="-128"/>
              </a:rPr>
              <a:pPr algn="r"/>
              <a:t>24</a:t>
            </a:fld>
            <a:endParaRPr lang="en-US" altLang="en-US" sz="1200">
              <a:latin typeface="Times New Roman" pitchFamily="84" charset="0"/>
              <a:ea typeface="ＭＳ Ｐゴシック" pitchFamily="84"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84" charset="0"/>
                <a:ea typeface="ＭＳ Ｐゴシック" pitchFamily="84" charset="-128"/>
              </a:rPr>
              <a:t>Answer: B. By definition, it is an unlearned behavior that, when initiated, must be completed without interruption.</a:t>
            </a:r>
          </a:p>
        </p:txBody>
      </p:sp>
    </p:spTree>
    <p:extLst>
      <p:ext uri="{BB962C8B-B14F-4D97-AF65-F5344CB8AC3E}">
        <p14:creationId xmlns:p14="http://schemas.microsoft.com/office/powerpoint/2010/main" val="1609079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57BD1A8B-DF3D-446E-AD78-A2611E9252D7}" type="slidenum">
              <a:rPr lang="en-US" altLang="en-US" sz="1200">
                <a:latin typeface="Times New Roman" pitchFamily="84" charset="0"/>
                <a:ea typeface="ＭＳ Ｐゴシック" pitchFamily="84" charset="-128"/>
              </a:rPr>
              <a:pPr algn="r"/>
              <a:t>25</a:t>
            </a:fld>
            <a:endParaRPr lang="en-US" altLang="en-US" sz="1200">
              <a:latin typeface="Times New Roman" pitchFamily="84" charset="0"/>
              <a:ea typeface="ＭＳ Ｐゴシック" pitchFamily="84"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Tree>
    <p:extLst>
      <p:ext uri="{BB962C8B-B14F-4D97-AF65-F5344CB8AC3E}">
        <p14:creationId xmlns:p14="http://schemas.microsoft.com/office/powerpoint/2010/main" val="3420861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84" charset="0"/>
                <a:ea typeface="ＭＳ Ｐゴシック" pitchFamily="84" charset="-128"/>
              </a:rPr>
              <a:t>Answer: 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CF19A46D-C7CE-4DED-8B73-B4496CADD13A}" type="slidenum">
              <a:rPr lang="en-US" altLang="en-US" sz="1200" smtClean="0">
                <a:latin typeface="Times New Roman" pitchFamily="84" charset="0"/>
              </a:rPr>
              <a:pPr/>
              <a:t>26</a:t>
            </a:fld>
            <a:endParaRPr lang="en-US" altLang="en-US" sz="1200" smtClean="0">
              <a:latin typeface="Times New Roman" pitchFamily="84" charset="0"/>
            </a:endParaRPr>
          </a:p>
        </p:txBody>
      </p:sp>
    </p:spTree>
    <p:extLst>
      <p:ext uri="{BB962C8B-B14F-4D97-AF65-F5344CB8AC3E}">
        <p14:creationId xmlns:p14="http://schemas.microsoft.com/office/powerpoint/2010/main" val="3126030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CF19A46D-C7CE-4DED-8B73-B4496CADD13A}" type="slidenum">
              <a:rPr lang="en-US" altLang="en-US" sz="1200" smtClean="0">
                <a:latin typeface="Times New Roman" pitchFamily="84" charset="0"/>
              </a:rPr>
              <a:pPr/>
              <a:t>27</a:t>
            </a:fld>
            <a:endParaRPr lang="en-US" altLang="en-US" sz="1200" smtClean="0">
              <a:latin typeface="Times New Roman" pitchFamily="84" charset="0"/>
            </a:endParaRPr>
          </a:p>
        </p:txBody>
      </p:sp>
    </p:spTree>
    <p:extLst>
      <p:ext uri="{BB962C8B-B14F-4D97-AF65-F5344CB8AC3E}">
        <p14:creationId xmlns:p14="http://schemas.microsoft.com/office/powerpoint/2010/main" val="3938983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A8F6F49F-9CE0-4DBC-A2A1-D193935291B6}" type="slidenum">
              <a:rPr lang="en-US" altLang="en-US" sz="1200">
                <a:latin typeface="Times New Roman" pitchFamily="84" charset="0"/>
                <a:ea typeface="ＭＳ Ｐゴシック" pitchFamily="84" charset="-128"/>
              </a:rPr>
              <a:pPr algn="r"/>
              <a:t>28</a:t>
            </a:fld>
            <a:endParaRPr lang="en-US" altLang="en-US" sz="1200">
              <a:latin typeface="Times New Roman" pitchFamily="84" charset="0"/>
              <a:ea typeface="ＭＳ Ｐゴシック" pitchFamily="84"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84" charset="0"/>
                <a:ea typeface="ＭＳ Ｐゴシック" pitchFamily="84" charset="-128"/>
              </a:rPr>
              <a:t>Answer: A. Several monogamous species have no distinguishable differences between males and females, whereas polygamous species tend to have showiness.</a:t>
            </a:r>
          </a:p>
        </p:txBody>
      </p:sp>
    </p:spTree>
    <p:extLst>
      <p:ext uri="{BB962C8B-B14F-4D97-AF65-F5344CB8AC3E}">
        <p14:creationId xmlns:p14="http://schemas.microsoft.com/office/powerpoint/2010/main" val="1754035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A8F6F49F-9CE0-4DBC-A2A1-D193935291B6}" type="slidenum">
              <a:rPr lang="en-US" altLang="en-US" sz="1200">
                <a:latin typeface="Times New Roman" pitchFamily="84" charset="0"/>
                <a:ea typeface="ＭＳ Ｐゴシック" pitchFamily="84" charset="-128"/>
              </a:rPr>
              <a:pPr algn="r"/>
              <a:t>29</a:t>
            </a:fld>
            <a:endParaRPr lang="en-US" altLang="en-US" sz="1200">
              <a:latin typeface="Times New Roman" pitchFamily="84" charset="0"/>
              <a:ea typeface="ＭＳ Ｐゴシック" pitchFamily="84"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Tree>
    <p:extLst>
      <p:ext uri="{BB962C8B-B14F-4D97-AF65-F5344CB8AC3E}">
        <p14:creationId xmlns:p14="http://schemas.microsoft.com/office/powerpoint/2010/main" val="379166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B8D45126-B25C-49B3-A214-A3CC2E45AF6B}" type="slidenum">
              <a:rPr lang="en-US" altLang="en-US" sz="1200" smtClean="0">
                <a:latin typeface="Times New Roman" pitchFamily="84" charset="0"/>
                <a:ea typeface="ＭＳ Ｐゴシック" pitchFamily="84" charset="-128"/>
              </a:rPr>
              <a:pPr/>
              <a:t>3</a:t>
            </a:fld>
            <a:endParaRPr lang="en-US" altLang="en-US" sz="1200" smtClean="0">
              <a:latin typeface="Times New Roman" pitchFamily="84" charset="0"/>
              <a:ea typeface="ＭＳ Ｐゴシック" pitchFamily="8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Tree>
    <p:extLst>
      <p:ext uri="{BB962C8B-B14F-4D97-AF65-F5344CB8AC3E}">
        <p14:creationId xmlns:p14="http://schemas.microsoft.com/office/powerpoint/2010/main" val="178075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84" charset="0"/>
                <a:ea typeface="ＭＳ Ｐゴシック" pitchFamily="84" charset="-128"/>
              </a:rPr>
              <a:t>Answer: C.</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00EE8866-101A-47E0-A4AE-7FA676E844EA}" type="slidenum">
              <a:rPr lang="en-US" altLang="en-US" sz="1200" smtClean="0">
                <a:latin typeface="Times New Roman" pitchFamily="84" charset="0"/>
              </a:rPr>
              <a:pPr/>
              <a:t>4</a:t>
            </a:fld>
            <a:endParaRPr lang="en-US" altLang="en-US" sz="1200" smtClean="0">
              <a:latin typeface="Times New Roman" pitchFamily="84" charset="0"/>
            </a:endParaRPr>
          </a:p>
        </p:txBody>
      </p:sp>
    </p:spTree>
    <p:extLst>
      <p:ext uri="{BB962C8B-B14F-4D97-AF65-F5344CB8AC3E}">
        <p14:creationId xmlns:p14="http://schemas.microsoft.com/office/powerpoint/2010/main" val="120817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00EE8866-101A-47E0-A4AE-7FA676E844EA}" type="slidenum">
              <a:rPr lang="en-US" altLang="en-US" sz="1200" smtClean="0">
                <a:latin typeface="Times New Roman" pitchFamily="84" charset="0"/>
              </a:rPr>
              <a:pPr/>
              <a:t>5</a:t>
            </a:fld>
            <a:endParaRPr lang="en-US" altLang="en-US" sz="1200" smtClean="0">
              <a:latin typeface="Times New Roman" pitchFamily="84" charset="0"/>
            </a:endParaRPr>
          </a:p>
        </p:txBody>
      </p:sp>
    </p:spTree>
    <p:extLst>
      <p:ext uri="{BB962C8B-B14F-4D97-AF65-F5344CB8AC3E}">
        <p14:creationId xmlns:p14="http://schemas.microsoft.com/office/powerpoint/2010/main" val="63105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84" charset="0"/>
                <a:ea typeface="ＭＳ Ｐゴシック" pitchFamily="84" charset="-128"/>
              </a:rPr>
              <a:t>Answer: D.</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E758AE7F-FACD-4B3B-BF80-7FF62BD914FC}" type="slidenum">
              <a:rPr lang="en-US" altLang="en-US" sz="1200" smtClean="0">
                <a:latin typeface="Times New Roman" pitchFamily="84" charset="0"/>
              </a:rPr>
              <a:pPr/>
              <a:t>6</a:t>
            </a:fld>
            <a:endParaRPr lang="en-US" altLang="en-US" sz="1200" smtClean="0">
              <a:latin typeface="Times New Roman" pitchFamily="84" charset="0"/>
            </a:endParaRPr>
          </a:p>
        </p:txBody>
      </p:sp>
    </p:spTree>
    <p:extLst>
      <p:ext uri="{BB962C8B-B14F-4D97-AF65-F5344CB8AC3E}">
        <p14:creationId xmlns:p14="http://schemas.microsoft.com/office/powerpoint/2010/main" val="391523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E758AE7F-FACD-4B3B-BF80-7FF62BD914FC}" type="slidenum">
              <a:rPr lang="en-US" altLang="en-US" sz="1200" smtClean="0">
                <a:latin typeface="Times New Roman" pitchFamily="84" charset="0"/>
              </a:rPr>
              <a:pPr/>
              <a:t>7</a:t>
            </a:fld>
            <a:endParaRPr lang="en-US" altLang="en-US" sz="1200" smtClean="0">
              <a:latin typeface="Times New Roman" pitchFamily="84" charset="0"/>
            </a:endParaRPr>
          </a:p>
        </p:txBody>
      </p:sp>
    </p:spTree>
    <p:extLst>
      <p:ext uri="{BB962C8B-B14F-4D97-AF65-F5344CB8AC3E}">
        <p14:creationId xmlns:p14="http://schemas.microsoft.com/office/powerpoint/2010/main" val="322505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EFD503E4-8F91-4D3B-BC62-B1657157992F}" type="slidenum">
              <a:rPr lang="en-US" altLang="en-US" sz="1200">
                <a:latin typeface="Times New Roman" pitchFamily="84" charset="0"/>
                <a:ea typeface="ＭＳ Ｐゴシック" pitchFamily="84" charset="-128"/>
              </a:rPr>
              <a:pPr algn="r"/>
              <a:t>8</a:t>
            </a:fld>
            <a:endParaRPr lang="en-US" altLang="en-US" sz="1200">
              <a:latin typeface="Times New Roman" pitchFamily="84" charset="0"/>
              <a:ea typeface="ＭＳ Ｐゴシック" pitchFamily="84"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84" charset="0"/>
                <a:ea typeface="ＭＳ Ｐゴシック" pitchFamily="84" charset="-128"/>
              </a:rPr>
              <a:t>Answer: A. See Figure 39.12. After revealing the correct answer, ask students to describe the type of joints at the other choices: B is hinge joint and pivot joint, C is hinge joint, and D is hinge joint.</a:t>
            </a:r>
          </a:p>
        </p:txBody>
      </p:sp>
    </p:spTree>
    <p:extLst>
      <p:ext uri="{BB962C8B-B14F-4D97-AF65-F5344CB8AC3E}">
        <p14:creationId xmlns:p14="http://schemas.microsoft.com/office/powerpoint/2010/main" val="398017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EFD503E4-8F91-4D3B-BC62-B1657157992F}" type="slidenum">
              <a:rPr lang="en-US" altLang="en-US" sz="1200">
                <a:latin typeface="Times New Roman" pitchFamily="84" charset="0"/>
                <a:ea typeface="ＭＳ Ｐゴシック" pitchFamily="84" charset="-128"/>
              </a:rPr>
              <a:pPr algn="r"/>
              <a:t>9</a:t>
            </a:fld>
            <a:endParaRPr lang="en-US" altLang="en-US" sz="1200">
              <a:latin typeface="Times New Roman" pitchFamily="84" charset="0"/>
              <a:ea typeface="ＭＳ Ｐゴシック" pitchFamily="84"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84" charset="0"/>
              <a:ea typeface="ＭＳ Ｐゴシック" pitchFamily="84" charset="-128"/>
            </a:endParaRPr>
          </a:p>
        </p:txBody>
      </p:sp>
    </p:spTree>
    <p:extLst>
      <p:ext uri="{BB962C8B-B14F-4D97-AF65-F5344CB8AC3E}">
        <p14:creationId xmlns:p14="http://schemas.microsoft.com/office/powerpoint/2010/main" val="3391456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29966"/>
          <a:stretch/>
        </p:blipFill>
        <p:spPr>
          <a:xfrm>
            <a:off x="0" y="1006891"/>
            <a:ext cx="9144000" cy="5308183"/>
          </a:xfrm>
          <a:prstGeom prst="rect">
            <a:avLst/>
          </a:prstGeom>
        </p:spPr>
      </p:pic>
      <p:sp>
        <p:nvSpPr>
          <p:cNvPr id="5" name="TextBox 4"/>
          <p:cNvSpPr txBox="1">
            <a:spLocks noChangeArrowheads="1"/>
          </p:cNvSpPr>
          <p:nvPr/>
        </p:nvSpPr>
        <p:spPr bwMode="auto">
          <a:xfrm>
            <a:off x="0" y="0"/>
            <a:ext cx="9144000" cy="615553"/>
          </a:xfrm>
          <a:prstGeom prst="rect">
            <a:avLst/>
          </a:prstGeom>
          <a:solidFill>
            <a:schemeClr val="tx1"/>
          </a:solidFill>
          <a:ln>
            <a:noFill/>
          </a:ln>
          <a:extLs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3000" b="0" dirty="0" smtClean="0">
                <a:solidFill>
                  <a:srgbClr val="ABA49A"/>
                </a:solidFill>
                <a:latin typeface="Times New Roman" pitchFamily="84" charset="0"/>
                <a:cs typeface="Times New Roman" pitchFamily="84" charset="0"/>
              </a:rPr>
              <a:t>CAMPBELL</a:t>
            </a:r>
            <a:r>
              <a:rPr lang="en-US" sz="3200" b="1" dirty="0" smtClean="0">
                <a:solidFill>
                  <a:srgbClr val="ABA49A"/>
                </a:solidFill>
                <a:latin typeface="Times New Roman" pitchFamily="84" charset="0"/>
                <a:cs typeface="Times New Roman" pitchFamily="84" charset="0"/>
              </a:rPr>
              <a:t> </a:t>
            </a:r>
            <a:r>
              <a:rPr lang="en-US" sz="3400" b="0" dirty="0" smtClean="0">
                <a:solidFill>
                  <a:schemeClr val="tx2">
                    <a:lumMod val="40000"/>
                    <a:lumOff val="60000"/>
                  </a:schemeClr>
                </a:solidFill>
                <a:latin typeface="Times New Roman" pitchFamily="84" charset="0"/>
                <a:cs typeface="Times New Roman" pitchFamily="84" charset="0"/>
              </a:rPr>
              <a:t>BIOLOGY IN FOCUS</a:t>
            </a:r>
            <a:endParaRPr lang="en-US" sz="1200" b="0" dirty="0" smtClean="0">
              <a:solidFill>
                <a:schemeClr val="tx2">
                  <a:lumMod val="40000"/>
                  <a:lumOff val="60000"/>
                </a:schemeClr>
              </a:solidFill>
              <a:latin typeface="Times New Roman" pitchFamily="84" charset="0"/>
              <a:cs typeface="Times New Roman" pitchFamily="84" charset="0"/>
            </a:endParaRPr>
          </a:p>
        </p:txBody>
      </p:sp>
      <p:sp>
        <p:nvSpPr>
          <p:cNvPr id="6" name="Text Box 14"/>
          <p:cNvSpPr txBox="1">
            <a:spLocks noChangeArrowheads="1"/>
          </p:cNvSpPr>
          <p:nvPr/>
        </p:nvSpPr>
        <p:spPr bwMode="auto">
          <a:xfrm>
            <a:off x="0" y="6315075"/>
            <a:ext cx="9144000" cy="539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spcBef>
                <a:spcPct val="50000"/>
              </a:spcBef>
              <a:defRPr/>
            </a:pPr>
            <a:r>
              <a:rPr lang="en-US" sz="900" dirty="0" smtClean="0">
                <a:solidFill>
                  <a:schemeClr val="bg1"/>
                </a:solidFill>
              </a:rPr>
              <a:t>     © 2016 Pearson Education, Inc.</a:t>
            </a:r>
            <a:endParaRPr lang="en-US" dirty="0" smtClean="0">
              <a:solidFill>
                <a:schemeClr val="bg1"/>
              </a:solidFill>
            </a:endParaRPr>
          </a:p>
        </p:txBody>
      </p:sp>
      <p:sp>
        <p:nvSpPr>
          <p:cNvPr id="7" name="Text Box 35"/>
          <p:cNvSpPr txBox="1">
            <a:spLocks noChangeArrowheads="1"/>
          </p:cNvSpPr>
          <p:nvPr/>
        </p:nvSpPr>
        <p:spPr bwMode="auto">
          <a:xfrm>
            <a:off x="0" y="614363"/>
            <a:ext cx="9144000"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1600" cap="all" baseline="0" dirty="0" err="1" smtClean="0">
                <a:solidFill>
                  <a:srgbClr val="ABA49A"/>
                </a:solidFill>
                <a:latin typeface="Times New Roman" pitchFamily="84" charset="0"/>
                <a:cs typeface="Times New Roman" pitchFamily="84" charset="0"/>
              </a:rPr>
              <a:t>Urry</a:t>
            </a:r>
            <a:r>
              <a:rPr lang="en-US" sz="1600" cap="all" baseline="0" dirty="0" smtClean="0">
                <a:solidFill>
                  <a:srgbClr val="ABA49A"/>
                </a:solidFill>
                <a:latin typeface="Times New Roman" pitchFamily="84" charset="0"/>
                <a:cs typeface="Times New Roman" pitchFamily="84" charset="0"/>
              </a:rPr>
              <a:t>  •  Cain  •  Wasserman  •  </a:t>
            </a:r>
            <a:r>
              <a:rPr lang="en-US" sz="1600" cap="all" baseline="0" dirty="0" err="1" smtClean="0">
                <a:solidFill>
                  <a:srgbClr val="ABA49A"/>
                </a:solidFill>
                <a:latin typeface="Times New Roman" pitchFamily="84" charset="0"/>
                <a:cs typeface="Times New Roman" pitchFamily="84" charset="0"/>
              </a:rPr>
              <a:t>Minorsky</a:t>
            </a:r>
            <a:r>
              <a:rPr lang="en-US" sz="1600" cap="all" baseline="0" dirty="0" smtClean="0">
                <a:solidFill>
                  <a:srgbClr val="ABA49A"/>
                </a:solidFill>
                <a:latin typeface="Times New Roman" pitchFamily="84" charset="0"/>
                <a:cs typeface="Times New Roman" pitchFamily="84" charset="0"/>
              </a:rPr>
              <a:t>   •  Reece</a:t>
            </a:r>
          </a:p>
        </p:txBody>
      </p:sp>
      <p:sp>
        <p:nvSpPr>
          <p:cNvPr id="8" name="Text Box 6"/>
          <p:cNvSpPr txBox="1">
            <a:spLocks noChangeArrowheads="1"/>
          </p:cNvSpPr>
          <p:nvPr/>
        </p:nvSpPr>
        <p:spPr bwMode="auto">
          <a:xfrm>
            <a:off x="149047" y="5146766"/>
            <a:ext cx="5381625" cy="10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defRPr/>
            </a:pPr>
            <a:r>
              <a:rPr lang="en-US" sz="1400" b="1" dirty="0" smtClean="0">
                <a:solidFill>
                  <a:schemeClr val="bg1"/>
                </a:solidFill>
                <a:effectLst>
                  <a:outerShdw blurRad="38100" dist="38100" dir="2700000" algn="tl">
                    <a:srgbClr val="000000">
                      <a:alpha val="43137"/>
                    </a:srgbClr>
                  </a:outerShdw>
                </a:effectLst>
              </a:rPr>
              <a:t>Questions prepared</a:t>
            </a:r>
            <a:r>
              <a:rPr lang="en-US" sz="1400" b="1" baseline="0" dirty="0" smtClean="0">
                <a:solidFill>
                  <a:schemeClr val="bg1"/>
                </a:solidFill>
                <a:effectLst>
                  <a:outerShdw blurRad="38100" dist="38100" dir="2700000" algn="tl">
                    <a:srgbClr val="000000">
                      <a:alpha val="43137"/>
                    </a:srgbClr>
                  </a:outerShdw>
                </a:effectLst>
              </a:rPr>
              <a:t> </a:t>
            </a:r>
            <a:r>
              <a:rPr lang="en-US" sz="1400" b="1" dirty="0" smtClean="0">
                <a:solidFill>
                  <a:schemeClr val="bg1"/>
                </a:solidFill>
                <a:effectLst>
                  <a:outerShdw blurRad="38100" dist="38100" dir="2700000" algn="tl">
                    <a:srgbClr val="000000">
                      <a:alpha val="43137"/>
                    </a:srgbClr>
                  </a:outerShdw>
                </a:effectLst>
              </a:rPr>
              <a:t>by </a:t>
            </a:r>
          </a:p>
          <a:p>
            <a:pPr algn="l">
              <a:defRPr/>
            </a:pPr>
            <a:r>
              <a:rPr lang="en-US" sz="1400" b="1" dirty="0" smtClean="0">
                <a:solidFill>
                  <a:schemeClr val="bg1"/>
                </a:solidFill>
                <a:effectLst>
                  <a:outerShdw blurRad="38100" dist="38100" dir="2700000" algn="tl">
                    <a:srgbClr val="000000">
                      <a:alpha val="43137"/>
                    </a:srgbClr>
                  </a:outerShdw>
                </a:effectLst>
              </a:rPr>
              <a:t>Douglas </a:t>
            </a:r>
            <a:r>
              <a:rPr lang="en-US" sz="1400" b="1" dirty="0" err="1" smtClean="0">
                <a:solidFill>
                  <a:schemeClr val="bg1"/>
                </a:solidFill>
                <a:effectLst>
                  <a:outerShdw blurRad="38100" dist="38100" dir="2700000" algn="tl">
                    <a:srgbClr val="000000">
                      <a:alpha val="43137"/>
                    </a:srgbClr>
                  </a:outerShdw>
                </a:effectLst>
              </a:rPr>
              <a:t>Darnowski</a:t>
            </a:r>
            <a:r>
              <a:rPr lang="en-US" sz="1400" b="1" dirty="0" smtClean="0">
                <a:solidFill>
                  <a:schemeClr val="bg1"/>
                </a:solidFill>
                <a:effectLst>
                  <a:outerShdw blurRad="38100" dist="38100" dir="2700000" algn="tl">
                    <a:srgbClr val="000000">
                      <a:alpha val="43137"/>
                    </a:srgbClr>
                  </a:outerShdw>
                </a:effectLst>
              </a:rPr>
              <a:t>, Indiana University Southeast</a:t>
            </a:r>
          </a:p>
          <a:p>
            <a:pPr algn="l">
              <a:defRPr/>
            </a:pPr>
            <a:r>
              <a:rPr lang="en-US" sz="1400" b="1" dirty="0" smtClean="0">
                <a:solidFill>
                  <a:schemeClr val="bg1"/>
                </a:solidFill>
                <a:effectLst>
                  <a:outerShdw blurRad="38100" dist="38100" dir="2700000" algn="tl">
                    <a:srgbClr val="000000">
                      <a:alpha val="43137"/>
                    </a:srgbClr>
                  </a:outerShdw>
                </a:effectLst>
              </a:rPr>
              <a:t>James </a:t>
            </a:r>
            <a:r>
              <a:rPr lang="en-US" sz="1400" b="1" dirty="0" err="1" smtClean="0">
                <a:solidFill>
                  <a:schemeClr val="bg1"/>
                </a:solidFill>
                <a:effectLst>
                  <a:outerShdw blurRad="38100" dist="38100" dir="2700000" algn="tl">
                    <a:srgbClr val="000000">
                      <a:alpha val="43137"/>
                    </a:srgbClr>
                  </a:outerShdw>
                </a:effectLst>
              </a:rPr>
              <a:t>Langeland</a:t>
            </a:r>
            <a:r>
              <a:rPr lang="en-US" sz="1400" b="1" dirty="0" smtClean="0">
                <a:solidFill>
                  <a:schemeClr val="bg1"/>
                </a:solidFill>
                <a:effectLst>
                  <a:outerShdw blurRad="38100" dist="38100" dir="2700000" algn="tl">
                    <a:srgbClr val="000000">
                      <a:alpha val="43137"/>
                    </a:srgbClr>
                  </a:outerShdw>
                </a:effectLst>
              </a:rPr>
              <a:t>, Kalamazoo</a:t>
            </a:r>
            <a:r>
              <a:rPr lang="en-US" sz="1400" b="1" baseline="0" dirty="0" smtClean="0">
                <a:solidFill>
                  <a:schemeClr val="bg1"/>
                </a:solidFill>
                <a:effectLst>
                  <a:outerShdw blurRad="38100" dist="38100" dir="2700000" algn="tl">
                    <a:srgbClr val="000000">
                      <a:alpha val="43137"/>
                    </a:srgbClr>
                  </a:outerShdw>
                </a:effectLst>
              </a:rPr>
              <a:t> College</a:t>
            </a:r>
          </a:p>
          <a:p>
            <a:pPr algn="l">
              <a:defRPr/>
            </a:pPr>
            <a:r>
              <a:rPr lang="en-US" sz="1400" b="1" baseline="0" dirty="0" err="1" smtClean="0">
                <a:solidFill>
                  <a:schemeClr val="bg1"/>
                </a:solidFill>
                <a:effectLst>
                  <a:outerShdw blurRad="38100" dist="38100" dir="2700000" algn="tl">
                    <a:srgbClr val="000000">
                      <a:alpha val="43137"/>
                    </a:srgbClr>
                  </a:outerShdw>
                </a:effectLst>
              </a:rPr>
              <a:t>Murty</a:t>
            </a:r>
            <a:r>
              <a:rPr lang="en-US" sz="1400" b="1" baseline="0" dirty="0" smtClean="0">
                <a:solidFill>
                  <a:schemeClr val="bg1"/>
                </a:solidFill>
                <a:effectLst>
                  <a:outerShdw blurRad="38100" dist="38100" dir="2700000" algn="tl">
                    <a:srgbClr val="000000">
                      <a:alpha val="43137"/>
                    </a:srgbClr>
                  </a:outerShdw>
                </a:effectLst>
              </a:rPr>
              <a:t> S. </a:t>
            </a:r>
            <a:r>
              <a:rPr lang="en-US" sz="1400" b="1" baseline="0" dirty="0" err="1" smtClean="0">
                <a:solidFill>
                  <a:schemeClr val="bg1"/>
                </a:solidFill>
                <a:effectLst>
                  <a:outerShdw blurRad="38100" dist="38100" dir="2700000" algn="tl">
                    <a:srgbClr val="000000">
                      <a:alpha val="43137"/>
                    </a:srgbClr>
                  </a:outerShdw>
                </a:effectLst>
              </a:rPr>
              <a:t>Kambhampati</a:t>
            </a:r>
            <a:r>
              <a:rPr lang="en-US" sz="1400" b="1" baseline="0" dirty="0" smtClean="0">
                <a:solidFill>
                  <a:schemeClr val="bg1"/>
                </a:solidFill>
                <a:effectLst>
                  <a:outerShdw blurRad="38100" dist="38100" dir="2700000" algn="tl">
                    <a:srgbClr val="000000">
                      <a:alpha val="43137"/>
                    </a:srgbClr>
                  </a:outerShdw>
                </a:effectLst>
              </a:rPr>
              <a:t>, Southern University at New Orleans</a:t>
            </a:r>
          </a:p>
          <a:p>
            <a:pPr algn="l">
              <a:defRPr/>
            </a:pPr>
            <a:r>
              <a:rPr lang="en-US" sz="1400" b="1" baseline="0" dirty="0" smtClean="0">
                <a:solidFill>
                  <a:schemeClr val="bg1"/>
                </a:solidFill>
                <a:effectLst>
                  <a:outerShdw blurRad="38100" dist="38100" dir="2700000" algn="tl">
                    <a:srgbClr val="000000">
                      <a:alpha val="43137"/>
                    </a:srgbClr>
                  </a:outerShdw>
                </a:effectLst>
              </a:rPr>
              <a:t>Roberta </a:t>
            </a:r>
            <a:r>
              <a:rPr lang="en-US" sz="1400" b="1" baseline="0" dirty="0" err="1" smtClean="0">
                <a:solidFill>
                  <a:schemeClr val="bg1"/>
                </a:solidFill>
                <a:effectLst>
                  <a:outerShdw blurRad="38100" dist="38100" dir="2700000" algn="tl">
                    <a:srgbClr val="000000">
                      <a:alpha val="43137"/>
                    </a:srgbClr>
                  </a:outerShdw>
                </a:effectLst>
              </a:rPr>
              <a:t>Batorsky</a:t>
            </a:r>
            <a:r>
              <a:rPr lang="en-US" sz="1400" b="1" baseline="0" dirty="0" smtClean="0">
                <a:solidFill>
                  <a:schemeClr val="bg1"/>
                </a:solidFill>
                <a:effectLst>
                  <a:outerShdw blurRad="38100" dist="38100" dir="2700000" algn="tl">
                    <a:srgbClr val="000000">
                      <a:alpha val="43137"/>
                    </a:srgbClr>
                  </a:outerShdw>
                </a:effectLst>
              </a:rPr>
              <a:t>, Temple University</a:t>
            </a:r>
            <a:r>
              <a:rPr lang="en-US" sz="1400" b="1" dirty="0" smtClean="0">
                <a:solidFill>
                  <a:schemeClr val="bg1"/>
                </a:solidFill>
                <a:effectLst>
                  <a:outerShdw blurRad="38100" dist="38100" dir="2700000" algn="tl">
                    <a:srgbClr val="000000">
                      <a:alpha val="43137"/>
                    </a:srgbClr>
                  </a:outerShdw>
                </a:effectLst>
              </a:rPr>
              <a:t> </a:t>
            </a:r>
          </a:p>
        </p:txBody>
      </p:sp>
      <p:sp>
        <p:nvSpPr>
          <p:cNvPr id="3" name="TextBox 2"/>
          <p:cNvSpPr txBox="1"/>
          <p:nvPr/>
        </p:nvSpPr>
        <p:spPr>
          <a:xfrm>
            <a:off x="6953250" y="6400284"/>
            <a:ext cx="2101857" cy="369332"/>
          </a:xfrm>
          <a:prstGeom prst="rect">
            <a:avLst/>
          </a:prstGeom>
          <a:noFill/>
        </p:spPr>
        <p:txBody>
          <a:bodyPr wrap="none" rtlCol="0">
            <a:spAutoFit/>
          </a:bodyPr>
          <a:lstStyle/>
          <a:p>
            <a:pPr algn="r"/>
            <a:r>
              <a:rPr lang="en-US" sz="1800" dirty="0" smtClean="0">
                <a:solidFill>
                  <a:schemeClr val="tx2">
                    <a:lumMod val="40000"/>
                    <a:lumOff val="60000"/>
                  </a:schemeClr>
                </a:solidFill>
                <a:latin typeface="+mj-lt"/>
              </a:rPr>
              <a:t>SECOND EDITION</a:t>
            </a:r>
            <a:endParaRPr lang="en-US" sz="1800" dirty="0">
              <a:solidFill>
                <a:schemeClr val="tx2">
                  <a:lumMod val="40000"/>
                  <a:lumOff val="60000"/>
                </a:schemeClr>
              </a:solidFill>
              <a:latin typeface="+mj-lt"/>
            </a:endParaRPr>
          </a:p>
        </p:txBody>
      </p:sp>
      <p:sp>
        <p:nvSpPr>
          <p:cNvPr id="11" name="Text Placeholder 10"/>
          <p:cNvSpPr>
            <a:spLocks noGrp="1"/>
          </p:cNvSpPr>
          <p:nvPr>
            <p:ph type="body" sz="quarter" idx="11"/>
          </p:nvPr>
        </p:nvSpPr>
        <p:spPr>
          <a:xfrm>
            <a:off x="340408" y="3117669"/>
            <a:ext cx="4310062" cy="1732913"/>
          </a:xfrm>
        </p:spPr>
        <p:txBody>
          <a:bodyPr/>
          <a:lstStyle>
            <a:lvl1pPr marL="57150" indent="0">
              <a:buNone/>
              <a:defRPr sz="4000" b="1">
                <a:solidFill>
                  <a:schemeClr val="bg1"/>
                </a:solidFill>
                <a:effectLst>
                  <a:outerShdw blurRad="38100" dist="38100" dir="2700000" algn="tl">
                    <a:srgbClr val="000000">
                      <a:alpha val="43137"/>
                    </a:srgbClr>
                  </a:outerShdw>
                </a:effectLst>
                <a:latin typeface="+mj-lt"/>
              </a:defRPr>
            </a:lvl1pPr>
            <a:lvl2pPr marL="458787" indent="0">
              <a:buNone/>
              <a:defRPr sz="4000" b="1">
                <a:effectLst>
                  <a:outerShdw blurRad="38100" dist="38100" dir="2700000" algn="tl">
                    <a:srgbClr val="000000">
                      <a:alpha val="43137"/>
                    </a:srgbClr>
                  </a:outerShdw>
                </a:effectLst>
                <a:latin typeface="+mj-lt"/>
              </a:defRPr>
            </a:lvl2pPr>
            <a:lvl3pPr marL="917575" indent="0">
              <a:buNone/>
              <a:defRPr sz="4000" b="1">
                <a:effectLst>
                  <a:outerShdw blurRad="38100" dist="38100" dir="2700000" algn="tl">
                    <a:srgbClr val="000000">
                      <a:alpha val="43137"/>
                    </a:srgbClr>
                  </a:outerShdw>
                </a:effectLst>
                <a:latin typeface="+mj-lt"/>
              </a:defRPr>
            </a:lvl3pPr>
            <a:lvl4pPr marL="1366837" indent="0">
              <a:buNone/>
              <a:defRPr sz="4000" b="1">
                <a:effectLst>
                  <a:outerShdw blurRad="38100" dist="38100" dir="2700000" algn="tl">
                    <a:srgbClr val="000000">
                      <a:alpha val="43137"/>
                    </a:srgbClr>
                  </a:outerShdw>
                </a:effectLst>
                <a:latin typeface="+mj-lt"/>
              </a:defRPr>
            </a:lvl4pPr>
            <a:lvl5pPr marL="1824037" indent="0">
              <a:buNone/>
              <a:defRPr sz="4000" b="1">
                <a:effectLst>
                  <a:outerShdw blurRad="38100" dist="38100" dir="2700000" algn="tl">
                    <a:srgbClr val="000000">
                      <a:alpha val="43137"/>
                    </a:srgbClr>
                  </a:outerShdw>
                </a:effectLst>
                <a:latin typeface="+mj-lt"/>
              </a:defRPr>
            </a:lvl5pPr>
          </a:lstStyle>
          <a:p>
            <a:pPr lvl="0"/>
            <a:r>
              <a:rPr lang="en-US" smtClean="0"/>
              <a:t>Click to edit Master text styles</a:t>
            </a:r>
          </a:p>
        </p:txBody>
      </p:sp>
      <p:sp>
        <p:nvSpPr>
          <p:cNvPr id="13" name="Text Placeholder 12"/>
          <p:cNvSpPr>
            <a:spLocks noGrp="1"/>
          </p:cNvSpPr>
          <p:nvPr>
            <p:ph type="body" sz="quarter" idx="12"/>
          </p:nvPr>
        </p:nvSpPr>
        <p:spPr>
          <a:xfrm>
            <a:off x="296863" y="1219200"/>
            <a:ext cx="3517491" cy="2201863"/>
          </a:xfrm>
        </p:spPr>
        <p:txBody>
          <a:bodyPr/>
          <a:lstStyle>
            <a:lvl1pPr marL="57150" indent="0">
              <a:buNone/>
              <a:defRPr sz="12000">
                <a:solidFill>
                  <a:schemeClr val="bg1"/>
                </a:solidFill>
                <a:effectLst>
                  <a:outerShdw blurRad="38100" dist="38100" dir="2700000" algn="tl">
                    <a:srgbClr val="000000">
                      <a:alpha val="43137"/>
                    </a:srgbClr>
                  </a:outerShdw>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6956503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and 2 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424592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2021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1550126"/>
            <a:ext cx="8775700" cy="4803049"/>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895745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593986"/>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1915886"/>
            <a:ext cx="8775700" cy="4437289"/>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67516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2"/>
            <a:ext cx="8775700" cy="1985871"/>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2307771"/>
            <a:ext cx="8775700" cy="4045404"/>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4193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4" name="Straight Connector 3"/>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7049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3" name="Straight Connector 2"/>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0649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title style</a:t>
            </a:r>
          </a:p>
        </p:txBody>
      </p:sp>
      <p:sp>
        <p:nvSpPr>
          <p:cNvPr id="1027" name="Rectangle 8"/>
          <p:cNvSpPr>
            <a:spLocks noGrp="1" noChangeArrowheads="1"/>
          </p:cNvSpPr>
          <p:nvPr>
            <p:ph type="body" idx="1"/>
          </p:nvPr>
        </p:nvSpPr>
        <p:spPr bwMode="auto">
          <a:xfrm>
            <a:off x="144463" y="1123950"/>
            <a:ext cx="87757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spTree>
    <p:extLst>
      <p:ext uri="{BB962C8B-B14F-4D97-AF65-F5344CB8AC3E}">
        <p14:creationId xmlns:p14="http://schemas.microsoft.com/office/powerpoint/2010/main" val="409009757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3" r:id="rId3"/>
    <p:sldLayoutId id="2147483704" r:id="rId4"/>
    <p:sldLayoutId id="2147483705" r:id="rId5"/>
    <p:sldLayoutId id="2147483701" r:id="rId6"/>
    <p:sldLayoutId id="2147483702" r:id="rId7"/>
  </p:sldLayoutIdLst>
  <p:timing>
    <p:tnLst>
      <p:par>
        <p:cTn id="1" dur="indefinite" restart="never" nodeType="tmRoot"/>
      </p:par>
    </p:tnLst>
  </p:timing>
  <p:hf sldNum="0" hdr="0" dt="0"/>
  <p:txStyles>
    <p:titleStyle>
      <a:lvl1pPr marL="0" indent="0" algn="l" rtl="0" eaLnBrk="1" fontAlgn="base" hangingPunct="1">
        <a:lnSpc>
          <a:spcPct val="90000"/>
        </a:lnSpc>
        <a:spcBef>
          <a:spcPct val="0"/>
        </a:spcBef>
        <a:spcAft>
          <a:spcPct val="0"/>
        </a:spcAft>
        <a:defRPr sz="28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2pPr>
      <a:lvl3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3pPr>
      <a:lvl4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4pPr>
      <a:lvl5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400050" indent="-342900"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ltLang="en-US" dirty="0" smtClean="0">
                <a:latin typeface="Times New Roman" pitchFamily="84" charset="0"/>
              </a:rPr>
              <a:t>Motor Mechanisms</a:t>
            </a:r>
            <a:br>
              <a:rPr lang="en-US" altLang="en-US" dirty="0" smtClean="0">
                <a:latin typeface="Times New Roman" pitchFamily="84" charset="0"/>
              </a:rPr>
            </a:br>
            <a:r>
              <a:rPr lang="en-US" altLang="en-US" dirty="0" smtClean="0">
                <a:latin typeface="Times New Roman" pitchFamily="84" charset="0"/>
              </a:rPr>
              <a:t>and Behavior</a:t>
            </a:r>
            <a:endParaRPr lang="en-US" altLang="en-US" dirty="0">
              <a:solidFill>
                <a:srgbClr val="000000"/>
              </a:solidFill>
              <a:latin typeface="Times New Roman" pitchFamily="84" charset="0"/>
            </a:endParaRPr>
          </a:p>
        </p:txBody>
      </p:sp>
      <p:sp>
        <p:nvSpPr>
          <p:cNvPr id="3" name="Text Placeholder 2"/>
          <p:cNvSpPr>
            <a:spLocks noGrp="1"/>
          </p:cNvSpPr>
          <p:nvPr>
            <p:ph type="body" sz="quarter" idx="12"/>
          </p:nvPr>
        </p:nvSpPr>
        <p:spPr/>
        <p:txBody>
          <a:bodyPr/>
          <a:lstStyle/>
          <a:p>
            <a:r>
              <a:rPr lang="en-US" dirty="0" smtClean="0"/>
              <a:t>39</a:t>
            </a:r>
            <a:endParaRPr lang="en-US" dirty="0"/>
          </a:p>
        </p:txBody>
      </p:sp>
    </p:spTree>
    <p:extLst>
      <p:ext uri="{BB962C8B-B14F-4D97-AF65-F5344CB8AC3E}">
        <p14:creationId xmlns:p14="http://schemas.microsoft.com/office/powerpoint/2010/main" val="398704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According </a:t>
            </a:r>
            <a:r>
              <a:rPr lang="en-US" altLang="en-US" dirty="0" smtClean="0"/>
              <a:t>to the figure, the most energy-efficient locomotion method for a 1-kg animal with the relevant </a:t>
            </a:r>
            <a:r>
              <a:rPr lang="en-US" altLang="en-US" smtClean="0"/>
              <a:t>adaptations is</a:t>
            </a:r>
            <a:endParaRPr lang="en-US" altLang="en-US" dirty="0" smtClean="0"/>
          </a:p>
        </p:txBody>
      </p:sp>
      <p:sp>
        <p:nvSpPr>
          <p:cNvPr id="12291" name="Rectangle 3"/>
          <p:cNvSpPr>
            <a:spLocks noGrp="1" noChangeArrowheads="1"/>
          </p:cNvSpPr>
          <p:nvPr>
            <p:ph idx="1"/>
          </p:nvPr>
        </p:nvSpPr>
        <p:spPr/>
        <p:txBody>
          <a:bodyPr/>
          <a:lstStyle/>
          <a:p>
            <a:r>
              <a:rPr lang="en-US" altLang="en-US" smtClean="0"/>
              <a:t>swimming.</a:t>
            </a:r>
          </a:p>
          <a:p>
            <a:r>
              <a:rPr lang="en-US" altLang="en-US" smtClean="0"/>
              <a:t>flying.</a:t>
            </a:r>
          </a:p>
          <a:p>
            <a:r>
              <a:rPr lang="en-US" altLang="en-US" smtClean="0"/>
              <a:t>running.</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4832"/>
          <a:stretch/>
        </p:blipFill>
        <p:spPr>
          <a:xfrm>
            <a:off x="2811628" y="2264664"/>
            <a:ext cx="5942228" cy="3598926"/>
          </a:xfrm>
          <a:prstGeom prst="rect">
            <a:avLst/>
          </a:prstGeom>
        </p:spPr>
      </p:pic>
    </p:spTree>
    <p:extLst>
      <p:ext uri="{BB962C8B-B14F-4D97-AF65-F5344CB8AC3E}">
        <p14:creationId xmlns:p14="http://schemas.microsoft.com/office/powerpoint/2010/main" val="1384002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According </a:t>
            </a:r>
            <a:r>
              <a:rPr lang="en-US" altLang="en-US" dirty="0" smtClean="0"/>
              <a:t>to the figure, the most energy-efficient locomotion method for a 1-kg animal with the relevant </a:t>
            </a:r>
            <a:r>
              <a:rPr lang="en-US" altLang="en-US" smtClean="0"/>
              <a:t>adaptations is</a:t>
            </a:r>
            <a:endParaRPr lang="en-US" altLang="en-US" dirty="0" smtClean="0"/>
          </a:p>
        </p:txBody>
      </p:sp>
      <p:sp>
        <p:nvSpPr>
          <p:cNvPr id="12291" name="Rectangle 3"/>
          <p:cNvSpPr>
            <a:spLocks noGrp="1" noChangeArrowheads="1"/>
          </p:cNvSpPr>
          <p:nvPr>
            <p:ph idx="1"/>
          </p:nvPr>
        </p:nvSpPr>
        <p:spPr/>
        <p:txBody>
          <a:bodyPr/>
          <a:lstStyle/>
          <a:p>
            <a:r>
              <a:rPr lang="en-US" altLang="en-US" b="1" dirty="0" smtClean="0"/>
              <a:t>swimming.</a:t>
            </a:r>
          </a:p>
          <a:p>
            <a:r>
              <a:rPr lang="en-US" altLang="en-US" dirty="0" smtClean="0"/>
              <a:t>flying.</a:t>
            </a:r>
          </a:p>
          <a:p>
            <a:r>
              <a:rPr lang="en-US" altLang="en-US" dirty="0" smtClean="0"/>
              <a:t>running.</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4832"/>
          <a:stretch/>
        </p:blipFill>
        <p:spPr>
          <a:xfrm>
            <a:off x="2811628" y="2264664"/>
            <a:ext cx="5942228" cy="3598926"/>
          </a:xfrm>
          <a:prstGeom prst="rect">
            <a:avLst/>
          </a:prstGeom>
        </p:spPr>
      </p:pic>
    </p:spTree>
    <p:extLst>
      <p:ext uri="{BB962C8B-B14F-4D97-AF65-F5344CB8AC3E}">
        <p14:creationId xmlns:p14="http://schemas.microsoft.com/office/powerpoint/2010/main" val="3993266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Which of the following organisms have hydrostatic skeletons?</a:t>
            </a:r>
          </a:p>
        </p:txBody>
      </p:sp>
      <p:sp>
        <p:nvSpPr>
          <p:cNvPr id="14339" name="Content Placeholder 2"/>
          <p:cNvSpPr>
            <a:spLocks noGrp="1"/>
          </p:cNvSpPr>
          <p:nvPr>
            <p:ph idx="1"/>
          </p:nvPr>
        </p:nvSpPr>
        <p:spPr/>
        <p:txBody>
          <a:bodyPr/>
          <a:lstStyle/>
          <a:p>
            <a:r>
              <a:rPr lang="en-US" altLang="en-US" dirty="0" smtClean="0"/>
              <a:t>fish and reptiles</a:t>
            </a:r>
          </a:p>
          <a:p>
            <a:r>
              <a:rPr lang="en-US" altLang="en-US" dirty="0" smtClean="0"/>
              <a:t>fish and amphibians</a:t>
            </a:r>
          </a:p>
          <a:p>
            <a:r>
              <a:rPr lang="en-US" altLang="en-US" dirty="0" smtClean="0"/>
              <a:t>cnidarians and flatworms</a:t>
            </a:r>
          </a:p>
          <a:p>
            <a:r>
              <a:rPr lang="en-US" altLang="en-US" dirty="0"/>
              <a:t>n</a:t>
            </a:r>
            <a:r>
              <a:rPr lang="en-US" altLang="en-US" dirty="0" smtClean="0"/>
              <a:t>ematodes and annelids</a:t>
            </a:r>
          </a:p>
          <a:p>
            <a:r>
              <a:rPr lang="en-US" altLang="en-US" dirty="0"/>
              <a:t>b</a:t>
            </a:r>
            <a:r>
              <a:rPr lang="en-US" altLang="en-US" dirty="0" smtClean="0"/>
              <a:t>oth C and D</a:t>
            </a:r>
          </a:p>
          <a:p>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905236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Which of the following organisms have hydrostatic skeletons?</a:t>
            </a:r>
          </a:p>
        </p:txBody>
      </p:sp>
      <p:sp>
        <p:nvSpPr>
          <p:cNvPr id="14339" name="Content Placeholder 2"/>
          <p:cNvSpPr>
            <a:spLocks noGrp="1"/>
          </p:cNvSpPr>
          <p:nvPr>
            <p:ph idx="1"/>
          </p:nvPr>
        </p:nvSpPr>
        <p:spPr/>
        <p:txBody>
          <a:bodyPr/>
          <a:lstStyle/>
          <a:p>
            <a:r>
              <a:rPr lang="en-US" altLang="en-US" dirty="0" smtClean="0"/>
              <a:t>fish and reptiles</a:t>
            </a:r>
          </a:p>
          <a:p>
            <a:r>
              <a:rPr lang="en-US" altLang="en-US" dirty="0" smtClean="0"/>
              <a:t>fish and amphibians</a:t>
            </a:r>
          </a:p>
          <a:p>
            <a:r>
              <a:rPr lang="en-US" altLang="en-US" dirty="0" smtClean="0"/>
              <a:t>cnidarians and flatworms</a:t>
            </a:r>
          </a:p>
          <a:p>
            <a:r>
              <a:rPr lang="en-US" altLang="en-US" dirty="0"/>
              <a:t>n</a:t>
            </a:r>
            <a:r>
              <a:rPr lang="en-US" altLang="en-US" dirty="0" smtClean="0"/>
              <a:t>ematodes and annelids</a:t>
            </a:r>
          </a:p>
          <a:p>
            <a:r>
              <a:rPr lang="en-US" altLang="en-US" b="1" dirty="0"/>
              <a:t>b</a:t>
            </a:r>
            <a:r>
              <a:rPr lang="en-US" altLang="en-US" b="1" dirty="0" smtClean="0"/>
              <a:t>oth C and D</a:t>
            </a:r>
          </a:p>
          <a:p>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40089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Which of the following is </a:t>
            </a:r>
            <a:r>
              <a:rPr lang="en-US" altLang="en-US" i="1" smtClean="0"/>
              <a:t>not</a:t>
            </a:r>
            <a:r>
              <a:rPr lang="en-US" altLang="en-US" smtClean="0"/>
              <a:t> a function of the lateral line system on fish?</a:t>
            </a:r>
          </a:p>
        </p:txBody>
      </p:sp>
      <p:sp>
        <p:nvSpPr>
          <p:cNvPr id="16387" name="Rectangle 3"/>
          <p:cNvSpPr>
            <a:spLocks noGrp="1" noChangeArrowheads="1"/>
          </p:cNvSpPr>
          <p:nvPr>
            <p:ph idx="1"/>
          </p:nvPr>
        </p:nvSpPr>
        <p:spPr/>
        <p:txBody>
          <a:bodyPr/>
          <a:lstStyle/>
          <a:p>
            <a:r>
              <a:rPr lang="en-US" altLang="en-US" smtClean="0"/>
              <a:t>monitoring water currents</a:t>
            </a:r>
          </a:p>
          <a:p>
            <a:r>
              <a:rPr lang="en-US" altLang="en-US" smtClean="0"/>
              <a:t>sensing low-frequency sounds</a:t>
            </a:r>
          </a:p>
          <a:p>
            <a:r>
              <a:rPr lang="en-US" altLang="en-US" smtClean="0"/>
              <a:t>detecting vibrations from nearby prey</a:t>
            </a:r>
          </a:p>
          <a:p>
            <a:r>
              <a:rPr lang="en-US" altLang="en-US" smtClean="0"/>
              <a:t>sensing light in the water</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477332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Which of the following is </a:t>
            </a:r>
            <a:r>
              <a:rPr lang="en-US" altLang="en-US" i="1" smtClean="0"/>
              <a:t>not</a:t>
            </a:r>
            <a:r>
              <a:rPr lang="en-US" altLang="en-US" smtClean="0"/>
              <a:t> a function of the lateral line system on fish?</a:t>
            </a:r>
          </a:p>
        </p:txBody>
      </p:sp>
      <p:sp>
        <p:nvSpPr>
          <p:cNvPr id="16387" name="Rectangle 3"/>
          <p:cNvSpPr>
            <a:spLocks noGrp="1" noChangeArrowheads="1"/>
          </p:cNvSpPr>
          <p:nvPr>
            <p:ph idx="1"/>
          </p:nvPr>
        </p:nvSpPr>
        <p:spPr/>
        <p:txBody>
          <a:bodyPr/>
          <a:lstStyle/>
          <a:p>
            <a:r>
              <a:rPr lang="en-US" altLang="en-US" dirty="0" smtClean="0"/>
              <a:t>monitoring water currents</a:t>
            </a:r>
          </a:p>
          <a:p>
            <a:r>
              <a:rPr lang="en-US" altLang="en-US" dirty="0" smtClean="0"/>
              <a:t>sensing low-frequency sounds</a:t>
            </a:r>
          </a:p>
          <a:p>
            <a:r>
              <a:rPr lang="en-US" altLang="en-US" dirty="0" smtClean="0"/>
              <a:t>detecting vibrations from nearby prey</a:t>
            </a:r>
          </a:p>
          <a:p>
            <a:r>
              <a:rPr lang="en-US" altLang="en-US" b="1" dirty="0" smtClean="0"/>
              <a:t>sensing light in the water</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84046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The </a:t>
            </a:r>
            <a:r>
              <a:rPr lang="en-US" altLang="en-US" dirty="0" smtClean="0"/>
              <a:t>territorial response in three-</a:t>
            </a:r>
            <a:r>
              <a:rPr lang="en-US" altLang="en-US" dirty="0" err="1" smtClean="0"/>
              <a:t>spined</a:t>
            </a:r>
            <a:r>
              <a:rPr lang="en-US" altLang="en-US" dirty="0" smtClean="0"/>
              <a:t> </a:t>
            </a:r>
            <a:r>
              <a:rPr lang="en-US" altLang="en-US" smtClean="0"/>
              <a:t>sticklebacks (</a:t>
            </a:r>
            <a:r>
              <a:rPr lang="en-US" altLang="en-US" i="1" smtClean="0"/>
              <a:t>Gasterosteus aculeatus</a:t>
            </a:r>
            <a:r>
              <a:rPr lang="en-US" altLang="en-US" smtClean="0"/>
              <a:t>) </a:t>
            </a:r>
            <a:r>
              <a:rPr lang="en-US" altLang="en-US" dirty="0" smtClean="0"/>
              <a:t>is a fixed action pattern that is triggered by a sign stimulus. What environmental cue did </a:t>
            </a:r>
            <a:r>
              <a:rPr lang="en-US" altLang="en-US" dirty="0" err="1" smtClean="0"/>
              <a:t>Niko</a:t>
            </a:r>
            <a:r>
              <a:rPr lang="en-US" altLang="en-US" dirty="0" smtClean="0"/>
              <a:t> Tinbergen determine was the sign stimulus for aggression in three-</a:t>
            </a:r>
            <a:r>
              <a:rPr lang="en-US" altLang="en-US" dirty="0" err="1" smtClean="0"/>
              <a:t>spined</a:t>
            </a:r>
            <a:r>
              <a:rPr lang="en-US" altLang="en-US" dirty="0" smtClean="0"/>
              <a:t> </a:t>
            </a:r>
            <a:r>
              <a:rPr lang="en-US" altLang="en-US" smtClean="0"/>
              <a:t>sticklebacks?</a:t>
            </a:r>
            <a:endParaRPr lang="en-US" altLang="en-US" dirty="0" smtClean="0"/>
          </a:p>
        </p:txBody>
      </p:sp>
      <p:sp>
        <p:nvSpPr>
          <p:cNvPr id="18435" name="Rectangle 3"/>
          <p:cNvSpPr>
            <a:spLocks noGrp="1" noChangeArrowheads="1"/>
          </p:cNvSpPr>
          <p:nvPr>
            <p:ph idx="1"/>
          </p:nvPr>
        </p:nvSpPr>
        <p:spPr/>
        <p:txBody>
          <a:bodyPr/>
          <a:lstStyle/>
          <a:p>
            <a:r>
              <a:rPr lang="en-US" altLang="en-US" dirty="0" smtClean="0"/>
              <a:t>the color red</a:t>
            </a:r>
          </a:p>
          <a:p>
            <a:r>
              <a:rPr lang="en-US" altLang="en-US" dirty="0" smtClean="0"/>
              <a:t>a torpedo shape</a:t>
            </a:r>
          </a:p>
          <a:p>
            <a:r>
              <a:rPr lang="en-US" altLang="en-US" dirty="0" smtClean="0"/>
              <a:t>the stickleback spines</a:t>
            </a:r>
          </a:p>
          <a:p>
            <a:r>
              <a:rPr lang="en-US" altLang="en-US" dirty="0" smtClean="0"/>
              <a:t>a square shape</a:t>
            </a:r>
          </a:p>
          <a:p>
            <a:r>
              <a:rPr lang="en-US" altLang="en-US" dirty="0" smtClean="0"/>
              <a:t>a swollen belly</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pic>
        <p:nvPicPr>
          <p:cNvPr id="18436" name="Picture 7" descr="39_15SticklebackSignStim-L"/>
          <p:cNvPicPr>
            <a:picLocks noChangeAspect="1" noChangeArrowheads="1"/>
          </p:cNvPicPr>
          <p:nvPr/>
        </p:nvPicPr>
        <p:blipFill>
          <a:blip r:embed="rId3">
            <a:extLst>
              <a:ext uri="{28A0092B-C50C-407E-A947-70E740481C1C}">
                <a14:useLocalDpi xmlns:a14="http://schemas.microsoft.com/office/drawing/2010/main" val="0"/>
              </a:ext>
            </a:extLst>
          </a:blip>
          <a:srcRect t="36066" b="7137"/>
          <a:stretch>
            <a:fillRect/>
          </a:stretch>
        </p:blipFill>
        <p:spPr bwMode="auto">
          <a:xfrm>
            <a:off x="4761865" y="2582090"/>
            <a:ext cx="3751111" cy="27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319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The </a:t>
            </a:r>
            <a:r>
              <a:rPr lang="en-US" altLang="en-US" dirty="0" smtClean="0"/>
              <a:t>territorial response in three-</a:t>
            </a:r>
            <a:r>
              <a:rPr lang="en-US" altLang="en-US" dirty="0" err="1" smtClean="0"/>
              <a:t>spined</a:t>
            </a:r>
            <a:r>
              <a:rPr lang="en-US" altLang="en-US" dirty="0" smtClean="0"/>
              <a:t> </a:t>
            </a:r>
            <a:r>
              <a:rPr lang="en-US" altLang="en-US" smtClean="0"/>
              <a:t>sticklebacks (</a:t>
            </a:r>
            <a:r>
              <a:rPr lang="en-US" altLang="en-US" i="1" smtClean="0"/>
              <a:t>Gasterosteus aculeatus</a:t>
            </a:r>
            <a:r>
              <a:rPr lang="en-US" altLang="en-US" smtClean="0"/>
              <a:t>) </a:t>
            </a:r>
            <a:r>
              <a:rPr lang="en-US" altLang="en-US" dirty="0" smtClean="0"/>
              <a:t>is a fixed action pattern that is triggered by a sign stimulus. What environmental cue did </a:t>
            </a:r>
            <a:r>
              <a:rPr lang="en-US" altLang="en-US" dirty="0" err="1" smtClean="0"/>
              <a:t>Niko</a:t>
            </a:r>
            <a:r>
              <a:rPr lang="en-US" altLang="en-US" dirty="0" smtClean="0"/>
              <a:t> Tinbergen determine was the sign stimulus for aggression in three-</a:t>
            </a:r>
            <a:r>
              <a:rPr lang="en-US" altLang="en-US" dirty="0" err="1" smtClean="0"/>
              <a:t>spined</a:t>
            </a:r>
            <a:r>
              <a:rPr lang="en-US" altLang="en-US" dirty="0" smtClean="0"/>
              <a:t> </a:t>
            </a:r>
            <a:r>
              <a:rPr lang="en-US" altLang="en-US" smtClean="0"/>
              <a:t>sticklebacks?</a:t>
            </a:r>
            <a:endParaRPr lang="en-US" altLang="en-US" dirty="0" smtClean="0"/>
          </a:p>
        </p:txBody>
      </p:sp>
      <p:sp>
        <p:nvSpPr>
          <p:cNvPr id="18435" name="Rectangle 3"/>
          <p:cNvSpPr>
            <a:spLocks noGrp="1" noChangeArrowheads="1"/>
          </p:cNvSpPr>
          <p:nvPr>
            <p:ph idx="1"/>
          </p:nvPr>
        </p:nvSpPr>
        <p:spPr/>
        <p:txBody>
          <a:bodyPr/>
          <a:lstStyle/>
          <a:p>
            <a:r>
              <a:rPr lang="en-US" altLang="en-US" b="1" dirty="0" smtClean="0"/>
              <a:t>the color red</a:t>
            </a:r>
          </a:p>
          <a:p>
            <a:r>
              <a:rPr lang="en-US" altLang="en-US" dirty="0" smtClean="0"/>
              <a:t>a torpedo shape</a:t>
            </a:r>
          </a:p>
          <a:p>
            <a:r>
              <a:rPr lang="en-US" altLang="en-US" dirty="0" smtClean="0"/>
              <a:t>the stickleback spines</a:t>
            </a:r>
          </a:p>
          <a:p>
            <a:r>
              <a:rPr lang="en-US" altLang="en-US" dirty="0" smtClean="0"/>
              <a:t>a square shape</a:t>
            </a:r>
          </a:p>
          <a:p>
            <a:r>
              <a:rPr lang="en-US" altLang="en-US" dirty="0" smtClean="0"/>
              <a:t>a swollen belly</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pic>
        <p:nvPicPr>
          <p:cNvPr id="7" name="Picture 7" descr="39_15SticklebackSignStim-L"/>
          <p:cNvPicPr>
            <a:picLocks noChangeAspect="1" noChangeArrowheads="1"/>
          </p:cNvPicPr>
          <p:nvPr/>
        </p:nvPicPr>
        <p:blipFill>
          <a:blip r:embed="rId3">
            <a:extLst>
              <a:ext uri="{28A0092B-C50C-407E-A947-70E740481C1C}">
                <a14:useLocalDpi xmlns:a14="http://schemas.microsoft.com/office/drawing/2010/main" val="0"/>
              </a:ext>
            </a:extLst>
          </a:blip>
          <a:srcRect t="36066" b="7137"/>
          <a:stretch>
            <a:fillRect/>
          </a:stretch>
        </p:blipFill>
        <p:spPr bwMode="auto">
          <a:xfrm>
            <a:off x="4761865" y="2582090"/>
            <a:ext cx="3751111" cy="27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125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Which of the following bones in a human skeleton </a:t>
            </a:r>
            <a:r>
              <a:rPr lang="en-US" dirty="0"/>
              <a:t>is incorrectly matched </a:t>
            </a:r>
            <a:r>
              <a:rPr lang="en-US" dirty="0" smtClean="0"/>
              <a:t>with its </a:t>
            </a:r>
            <a:r>
              <a:rPr lang="en-US" dirty="0"/>
              <a:t>location</a:t>
            </a:r>
            <a:r>
              <a:rPr lang="en-US" dirty="0" smtClean="0"/>
              <a:t>?</a:t>
            </a:r>
            <a:endParaRPr lang="en-US" altLang="en-US" dirty="0" smtClean="0"/>
          </a:p>
        </p:txBody>
      </p:sp>
      <p:sp>
        <p:nvSpPr>
          <p:cNvPr id="20483" name="Content Placeholder 2"/>
          <p:cNvSpPr>
            <a:spLocks noGrp="1"/>
          </p:cNvSpPr>
          <p:nvPr>
            <p:ph idx="1"/>
          </p:nvPr>
        </p:nvSpPr>
        <p:spPr/>
        <p:txBody>
          <a:bodyPr/>
          <a:lstStyle/>
          <a:p>
            <a:r>
              <a:rPr lang="en-US" altLang="en-US" dirty="0" smtClean="0"/>
              <a:t>radius—forearm</a:t>
            </a:r>
          </a:p>
          <a:p>
            <a:r>
              <a:rPr lang="en-US" altLang="en-US" dirty="0" smtClean="0"/>
              <a:t>hinge joint</a:t>
            </a:r>
            <a:r>
              <a:rPr lang="en-US" altLang="en-US" dirty="0"/>
              <a:t>—</a:t>
            </a:r>
            <a:r>
              <a:rPr lang="en-US" altLang="en-US" dirty="0" smtClean="0"/>
              <a:t>hand</a:t>
            </a:r>
          </a:p>
          <a:p>
            <a:r>
              <a:rPr lang="en-US" altLang="en-US" dirty="0" smtClean="0"/>
              <a:t>tarsals</a:t>
            </a:r>
            <a:r>
              <a:rPr lang="en-US" altLang="en-US" dirty="0"/>
              <a:t>—</a:t>
            </a:r>
            <a:r>
              <a:rPr lang="en-US" altLang="en-US" dirty="0" smtClean="0"/>
              <a:t>palm</a:t>
            </a:r>
          </a:p>
          <a:p>
            <a:r>
              <a:rPr lang="en-US" altLang="en-US" dirty="0" smtClean="0"/>
              <a:t>metacarpals</a:t>
            </a:r>
            <a:r>
              <a:rPr lang="en-US" altLang="en-US" dirty="0"/>
              <a:t>—</a:t>
            </a:r>
            <a:r>
              <a:rPr lang="en-US" altLang="en-US" dirty="0" smtClean="0"/>
              <a:t>fingers</a:t>
            </a:r>
          </a:p>
          <a:p>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466350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Which of the following bones in a human skeleton </a:t>
            </a:r>
            <a:r>
              <a:rPr lang="en-US" dirty="0"/>
              <a:t>is incorrectly matched </a:t>
            </a:r>
            <a:r>
              <a:rPr lang="en-US" dirty="0" smtClean="0"/>
              <a:t>with its </a:t>
            </a:r>
            <a:r>
              <a:rPr lang="en-US" dirty="0"/>
              <a:t>location</a:t>
            </a:r>
            <a:r>
              <a:rPr lang="en-US" dirty="0" smtClean="0"/>
              <a:t>?</a:t>
            </a:r>
            <a:endParaRPr lang="en-US" altLang="en-US" dirty="0" smtClean="0"/>
          </a:p>
        </p:txBody>
      </p:sp>
      <p:sp>
        <p:nvSpPr>
          <p:cNvPr id="20483" name="Content Placeholder 2"/>
          <p:cNvSpPr>
            <a:spLocks noGrp="1"/>
          </p:cNvSpPr>
          <p:nvPr>
            <p:ph idx="1"/>
          </p:nvPr>
        </p:nvSpPr>
        <p:spPr/>
        <p:txBody>
          <a:bodyPr/>
          <a:lstStyle/>
          <a:p>
            <a:r>
              <a:rPr lang="en-US" altLang="en-US" dirty="0" smtClean="0"/>
              <a:t>radius—forearm</a:t>
            </a:r>
          </a:p>
          <a:p>
            <a:r>
              <a:rPr lang="en-US" altLang="en-US" dirty="0" smtClean="0"/>
              <a:t>hinge joint</a:t>
            </a:r>
            <a:r>
              <a:rPr lang="en-US" altLang="en-US" dirty="0"/>
              <a:t>—</a:t>
            </a:r>
            <a:r>
              <a:rPr lang="en-US" altLang="en-US" dirty="0" smtClean="0"/>
              <a:t>hand</a:t>
            </a:r>
          </a:p>
          <a:p>
            <a:r>
              <a:rPr lang="en-US" altLang="en-US" b="1" dirty="0" smtClean="0"/>
              <a:t>tarsals</a:t>
            </a:r>
            <a:r>
              <a:rPr lang="en-US" altLang="en-US" b="1" dirty="0"/>
              <a:t>—</a:t>
            </a:r>
            <a:r>
              <a:rPr lang="en-US" altLang="en-US" b="1" dirty="0" smtClean="0"/>
              <a:t>palm</a:t>
            </a:r>
          </a:p>
          <a:p>
            <a:r>
              <a:rPr lang="en-US" altLang="en-US" dirty="0" smtClean="0"/>
              <a:t>metacarpals</a:t>
            </a:r>
            <a:r>
              <a:rPr lang="en-US" altLang="en-US" dirty="0"/>
              <a:t>—</a:t>
            </a:r>
            <a:r>
              <a:rPr lang="en-US" altLang="en-US" dirty="0" smtClean="0"/>
              <a:t>fingers</a:t>
            </a:r>
          </a:p>
          <a:p>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569889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Myasthenia </a:t>
            </a:r>
            <a:r>
              <a:rPr lang="en-US" altLang="en-US" dirty="0" smtClean="0"/>
              <a:t>gravis, which leads to skeletal muscle paralysis, might be most directly treated with a therapy </a:t>
            </a:r>
            <a:r>
              <a:rPr lang="en-US" altLang="en-US" smtClean="0"/>
              <a:t>that would</a:t>
            </a:r>
            <a:endParaRPr lang="en-US" altLang="en-US" dirty="0" smtClean="0"/>
          </a:p>
        </p:txBody>
      </p:sp>
      <p:sp>
        <p:nvSpPr>
          <p:cNvPr id="4099" name="Rectangle 3"/>
          <p:cNvSpPr>
            <a:spLocks noGrp="1" noChangeArrowheads="1"/>
          </p:cNvSpPr>
          <p:nvPr>
            <p:ph idx="1"/>
          </p:nvPr>
        </p:nvSpPr>
        <p:spPr/>
        <p:txBody>
          <a:bodyPr/>
          <a:lstStyle/>
          <a:p>
            <a:r>
              <a:rPr lang="en-US" altLang="en-US" smtClean="0"/>
              <a:t>increase the movement of calcium ions into the sarcoplasmic reticulum.</a:t>
            </a:r>
          </a:p>
          <a:p>
            <a:r>
              <a:rPr lang="en-US" altLang="en-US" smtClean="0"/>
              <a:t>increase the number of available acetylcholine receptors.</a:t>
            </a:r>
          </a:p>
          <a:p>
            <a:r>
              <a:rPr lang="en-US" altLang="en-US" smtClean="0"/>
              <a:t>increase the amount and depth of myelin on motor neurons.</a:t>
            </a:r>
          </a:p>
          <a:p>
            <a:r>
              <a:rPr lang="en-US" altLang="en-US" smtClean="0"/>
              <a:t>increase the synthesis and activity of ATP in the cytosol of skeletal muscles.</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62089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Many distasteful insects are brightly colored. What type of behavior might help explain this?</a:t>
            </a:r>
          </a:p>
        </p:txBody>
      </p:sp>
      <p:sp>
        <p:nvSpPr>
          <p:cNvPr id="22531" name="Rectangle 3"/>
          <p:cNvSpPr>
            <a:spLocks noGrp="1" noChangeArrowheads="1"/>
          </p:cNvSpPr>
          <p:nvPr>
            <p:ph idx="1"/>
          </p:nvPr>
        </p:nvSpPr>
        <p:spPr/>
        <p:txBody>
          <a:bodyPr/>
          <a:lstStyle/>
          <a:p>
            <a:r>
              <a:rPr lang="en-US" altLang="en-US" smtClean="0"/>
              <a:t>fixed action pattern</a:t>
            </a:r>
          </a:p>
          <a:p>
            <a:r>
              <a:rPr lang="en-US" altLang="en-US" smtClean="0"/>
              <a:t>kinesis</a:t>
            </a:r>
          </a:p>
          <a:p>
            <a:r>
              <a:rPr lang="en-US" altLang="en-US" smtClean="0"/>
              <a:t>associative learning </a:t>
            </a:r>
          </a:p>
          <a:p>
            <a:r>
              <a:rPr lang="en-US" altLang="en-US" smtClean="0"/>
              <a:t>spatial learning</a:t>
            </a:r>
          </a:p>
          <a:p>
            <a:r>
              <a:rPr lang="en-US" altLang="en-US" smtClean="0"/>
              <a:t>habituation</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031521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Many distasteful insects are brightly colored. What type of behavior might help explain this?</a:t>
            </a:r>
          </a:p>
        </p:txBody>
      </p:sp>
      <p:sp>
        <p:nvSpPr>
          <p:cNvPr id="22531" name="Rectangle 3"/>
          <p:cNvSpPr>
            <a:spLocks noGrp="1" noChangeArrowheads="1"/>
          </p:cNvSpPr>
          <p:nvPr>
            <p:ph idx="1"/>
          </p:nvPr>
        </p:nvSpPr>
        <p:spPr/>
        <p:txBody>
          <a:bodyPr/>
          <a:lstStyle/>
          <a:p>
            <a:r>
              <a:rPr lang="en-US" altLang="en-US" dirty="0" smtClean="0"/>
              <a:t>fixed action pattern</a:t>
            </a:r>
          </a:p>
          <a:p>
            <a:r>
              <a:rPr lang="en-US" altLang="en-US" dirty="0" smtClean="0"/>
              <a:t>kinesis</a:t>
            </a:r>
          </a:p>
          <a:p>
            <a:r>
              <a:rPr lang="en-US" altLang="en-US" b="1" dirty="0" smtClean="0"/>
              <a:t>associative learning </a:t>
            </a:r>
          </a:p>
          <a:p>
            <a:r>
              <a:rPr lang="en-US" altLang="en-US" dirty="0" smtClean="0"/>
              <a:t>spatial learning</a:t>
            </a:r>
          </a:p>
          <a:p>
            <a:r>
              <a:rPr lang="en-US" altLang="en-US" dirty="0" smtClean="0"/>
              <a:t>habituation</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754440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Which of the following has become an important component </a:t>
            </a:r>
            <a:r>
              <a:rPr lang="en-US" dirty="0"/>
              <a:t>of </a:t>
            </a:r>
            <a:r>
              <a:rPr lang="en-US" dirty="0" smtClean="0"/>
              <a:t>efforts </a:t>
            </a:r>
            <a:r>
              <a:rPr lang="en-US" altLang="en-US" dirty="0" smtClean="0"/>
              <a:t>that could save endangered species? </a:t>
            </a:r>
          </a:p>
        </p:txBody>
      </p:sp>
      <p:sp>
        <p:nvSpPr>
          <p:cNvPr id="24579" name="Content Placeholder 2"/>
          <p:cNvSpPr>
            <a:spLocks noGrp="1"/>
          </p:cNvSpPr>
          <p:nvPr>
            <p:ph idx="1"/>
          </p:nvPr>
        </p:nvSpPr>
        <p:spPr/>
        <p:txBody>
          <a:bodyPr/>
          <a:lstStyle/>
          <a:p>
            <a:r>
              <a:rPr lang="en-US" altLang="en-US" dirty="0" smtClean="0"/>
              <a:t>experience of the organisms</a:t>
            </a:r>
          </a:p>
          <a:p>
            <a:r>
              <a:rPr lang="en-US" altLang="en-US" dirty="0"/>
              <a:t>b</a:t>
            </a:r>
            <a:r>
              <a:rPr lang="en-US" altLang="en-US" dirty="0" smtClean="0"/>
              <a:t>ehavior of the organisms</a:t>
            </a:r>
          </a:p>
          <a:p>
            <a:r>
              <a:rPr lang="en-US" altLang="en-US" dirty="0"/>
              <a:t>n</a:t>
            </a:r>
            <a:r>
              <a:rPr lang="en-US" altLang="en-US" dirty="0" smtClean="0"/>
              <a:t>ature (genes)</a:t>
            </a:r>
          </a:p>
          <a:p>
            <a:r>
              <a:rPr lang="en-US" altLang="en-US" dirty="0"/>
              <a:t>n</a:t>
            </a:r>
            <a:r>
              <a:rPr lang="en-US" altLang="en-US" dirty="0" smtClean="0"/>
              <a:t>urture (environment)</a:t>
            </a:r>
          </a:p>
          <a:p>
            <a:r>
              <a:rPr lang="en-US" altLang="en-US" dirty="0" smtClean="0"/>
              <a:t>imprinting</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284273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Which of the following has become an important component </a:t>
            </a:r>
            <a:r>
              <a:rPr lang="en-US" dirty="0"/>
              <a:t>of </a:t>
            </a:r>
            <a:r>
              <a:rPr lang="en-US" dirty="0" smtClean="0"/>
              <a:t>efforts </a:t>
            </a:r>
            <a:r>
              <a:rPr lang="en-US" altLang="en-US" dirty="0" smtClean="0"/>
              <a:t>that could save endangered species? </a:t>
            </a:r>
          </a:p>
        </p:txBody>
      </p:sp>
      <p:sp>
        <p:nvSpPr>
          <p:cNvPr id="24579" name="Content Placeholder 2"/>
          <p:cNvSpPr>
            <a:spLocks noGrp="1"/>
          </p:cNvSpPr>
          <p:nvPr>
            <p:ph idx="1"/>
          </p:nvPr>
        </p:nvSpPr>
        <p:spPr/>
        <p:txBody>
          <a:bodyPr/>
          <a:lstStyle/>
          <a:p>
            <a:r>
              <a:rPr lang="en-US" altLang="en-US" dirty="0" smtClean="0"/>
              <a:t>experience of the organisms</a:t>
            </a:r>
          </a:p>
          <a:p>
            <a:r>
              <a:rPr lang="en-US" altLang="en-US" dirty="0"/>
              <a:t>b</a:t>
            </a:r>
            <a:r>
              <a:rPr lang="en-US" altLang="en-US" dirty="0" smtClean="0"/>
              <a:t>ehavior of the organisms</a:t>
            </a:r>
          </a:p>
          <a:p>
            <a:r>
              <a:rPr lang="en-US" altLang="en-US" dirty="0"/>
              <a:t>n</a:t>
            </a:r>
            <a:r>
              <a:rPr lang="en-US" altLang="en-US" dirty="0" smtClean="0"/>
              <a:t>ature (genes)</a:t>
            </a:r>
          </a:p>
          <a:p>
            <a:r>
              <a:rPr lang="en-US" altLang="en-US" dirty="0"/>
              <a:t>n</a:t>
            </a:r>
            <a:r>
              <a:rPr lang="en-US" altLang="en-US" dirty="0" smtClean="0"/>
              <a:t>urture (environment)</a:t>
            </a:r>
          </a:p>
          <a:p>
            <a:r>
              <a:rPr lang="en-US" altLang="en-US" b="1" dirty="0" smtClean="0"/>
              <a:t>imprinting</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439309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Every </a:t>
            </a:r>
            <a:r>
              <a:rPr lang="en-US" altLang="en-US" dirty="0" smtClean="0"/>
              <a:t>time your dog goes to lie down in her bed, she makes three circles. If you interrupt her, she will start over and do it again. This is an </a:t>
            </a:r>
            <a:r>
              <a:rPr lang="en-US" altLang="en-US" smtClean="0"/>
              <a:t>example of</a:t>
            </a:r>
            <a:endParaRPr lang="en-US" altLang="en-US" dirty="0" smtClean="0"/>
          </a:p>
        </p:txBody>
      </p:sp>
      <p:sp>
        <p:nvSpPr>
          <p:cNvPr id="26627" name="Rectangle 3"/>
          <p:cNvSpPr>
            <a:spLocks noGrp="1" noChangeArrowheads="1"/>
          </p:cNvSpPr>
          <p:nvPr>
            <p:ph idx="1"/>
          </p:nvPr>
        </p:nvSpPr>
        <p:spPr/>
        <p:txBody>
          <a:bodyPr/>
          <a:lstStyle/>
          <a:p>
            <a:r>
              <a:rPr lang="en-US" altLang="en-US" dirty="0" smtClean="0"/>
              <a:t>imprinting.</a:t>
            </a:r>
          </a:p>
          <a:p>
            <a:r>
              <a:rPr lang="en-US" altLang="en-US" dirty="0" smtClean="0"/>
              <a:t>a fixed action pattern.</a:t>
            </a:r>
          </a:p>
          <a:p>
            <a:r>
              <a:rPr lang="en-US" altLang="en-US" dirty="0" smtClean="0"/>
              <a:t>associative learning.</a:t>
            </a:r>
          </a:p>
          <a:p>
            <a:r>
              <a:rPr lang="en-US" altLang="en-US" dirty="0" smtClean="0"/>
              <a:t>spatial learning.</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270108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Every </a:t>
            </a:r>
            <a:r>
              <a:rPr lang="en-US" altLang="en-US" dirty="0" smtClean="0"/>
              <a:t>time your dog goes to lie down in her bed, she makes three circles. If you interrupt her, she will start over and do it again. This is an </a:t>
            </a:r>
            <a:r>
              <a:rPr lang="en-US" altLang="en-US" smtClean="0"/>
              <a:t>example of</a:t>
            </a:r>
            <a:endParaRPr lang="en-US" altLang="en-US" dirty="0" smtClean="0"/>
          </a:p>
        </p:txBody>
      </p:sp>
      <p:sp>
        <p:nvSpPr>
          <p:cNvPr id="26627" name="Rectangle 3"/>
          <p:cNvSpPr>
            <a:spLocks noGrp="1" noChangeArrowheads="1"/>
          </p:cNvSpPr>
          <p:nvPr>
            <p:ph idx="1"/>
          </p:nvPr>
        </p:nvSpPr>
        <p:spPr/>
        <p:txBody>
          <a:bodyPr/>
          <a:lstStyle/>
          <a:p>
            <a:r>
              <a:rPr lang="en-US" altLang="en-US" dirty="0" smtClean="0"/>
              <a:t>imprinting.</a:t>
            </a:r>
          </a:p>
          <a:p>
            <a:r>
              <a:rPr lang="en-US" altLang="en-US" b="1" dirty="0" smtClean="0"/>
              <a:t>a fixed action pattern.</a:t>
            </a:r>
          </a:p>
          <a:p>
            <a:r>
              <a:rPr lang="en-US" altLang="en-US" dirty="0" smtClean="0"/>
              <a:t>associative learning.</a:t>
            </a:r>
          </a:p>
          <a:p>
            <a:r>
              <a:rPr lang="en-US" altLang="en-US" dirty="0" smtClean="0"/>
              <a:t>spatial learning.</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058368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Which of the following is part of the process of cognitive learning? </a:t>
            </a:r>
          </a:p>
        </p:txBody>
      </p:sp>
      <p:sp>
        <p:nvSpPr>
          <p:cNvPr id="28675" name="Content Placeholder 2"/>
          <p:cNvSpPr>
            <a:spLocks noGrp="1"/>
          </p:cNvSpPr>
          <p:nvPr>
            <p:ph idx="1"/>
          </p:nvPr>
        </p:nvSpPr>
        <p:spPr/>
        <p:txBody>
          <a:bodyPr/>
          <a:lstStyle/>
          <a:p>
            <a:r>
              <a:rPr lang="en-US" altLang="en-US" dirty="0" smtClean="0"/>
              <a:t>awareness</a:t>
            </a:r>
          </a:p>
          <a:p>
            <a:r>
              <a:rPr lang="en-US" altLang="en-US" dirty="0" smtClean="0"/>
              <a:t>reasoning</a:t>
            </a:r>
          </a:p>
          <a:p>
            <a:r>
              <a:rPr lang="en-US" altLang="en-US" dirty="0" smtClean="0"/>
              <a:t>ability to recollect</a:t>
            </a:r>
          </a:p>
          <a:p>
            <a:r>
              <a:rPr lang="en-US" altLang="en-US" dirty="0" err="1" smtClean="0"/>
              <a:t>judgement</a:t>
            </a:r>
            <a:endParaRPr lang="en-US" altLang="en-US" dirty="0" smtClean="0"/>
          </a:p>
          <a:p>
            <a:r>
              <a:rPr lang="en-US" altLang="en-US" dirty="0" smtClean="0"/>
              <a:t>all of the above</a:t>
            </a:r>
          </a:p>
          <a:p>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832278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Which of the following is part of the process of cognitive learning? </a:t>
            </a:r>
          </a:p>
        </p:txBody>
      </p:sp>
      <p:sp>
        <p:nvSpPr>
          <p:cNvPr id="28675" name="Content Placeholder 2"/>
          <p:cNvSpPr>
            <a:spLocks noGrp="1"/>
          </p:cNvSpPr>
          <p:nvPr>
            <p:ph idx="1"/>
          </p:nvPr>
        </p:nvSpPr>
        <p:spPr/>
        <p:txBody>
          <a:bodyPr/>
          <a:lstStyle/>
          <a:p>
            <a:r>
              <a:rPr lang="en-US" altLang="en-US" dirty="0" smtClean="0"/>
              <a:t>awareness</a:t>
            </a:r>
          </a:p>
          <a:p>
            <a:r>
              <a:rPr lang="en-US" altLang="en-US" dirty="0" smtClean="0"/>
              <a:t>reasoning</a:t>
            </a:r>
          </a:p>
          <a:p>
            <a:r>
              <a:rPr lang="en-US" altLang="en-US" dirty="0" smtClean="0"/>
              <a:t>ability to recollect</a:t>
            </a:r>
          </a:p>
          <a:p>
            <a:r>
              <a:rPr lang="en-US" altLang="en-US" dirty="0" err="1" smtClean="0"/>
              <a:t>judgement</a:t>
            </a:r>
            <a:endParaRPr lang="en-US" altLang="en-US" dirty="0" smtClean="0"/>
          </a:p>
          <a:p>
            <a:r>
              <a:rPr lang="en-US" altLang="en-US" b="1" dirty="0" smtClean="0"/>
              <a:t>all of the above</a:t>
            </a:r>
          </a:p>
          <a:p>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659663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You </a:t>
            </a:r>
            <a:r>
              <a:rPr lang="en-US" altLang="en-US" dirty="0" smtClean="0"/>
              <a:t>come across a pair of birds, one female and the other male, but you cannot tell simply by looking at them. This pair of birds is </a:t>
            </a:r>
            <a:r>
              <a:rPr lang="en-US" altLang="en-US" smtClean="0"/>
              <a:t>most likely</a:t>
            </a:r>
            <a:endParaRPr lang="en-US" altLang="en-US" dirty="0" smtClean="0"/>
          </a:p>
        </p:txBody>
      </p:sp>
      <p:sp>
        <p:nvSpPr>
          <p:cNvPr id="30723" name="Rectangle 3"/>
          <p:cNvSpPr>
            <a:spLocks noGrp="1" noChangeArrowheads="1"/>
          </p:cNvSpPr>
          <p:nvPr>
            <p:ph idx="1"/>
          </p:nvPr>
        </p:nvSpPr>
        <p:spPr/>
        <p:txBody>
          <a:bodyPr/>
          <a:lstStyle/>
          <a:p>
            <a:r>
              <a:rPr lang="en-US" altLang="en-US" smtClean="0"/>
              <a:t>monogamous.</a:t>
            </a:r>
          </a:p>
          <a:p>
            <a:r>
              <a:rPr lang="en-US" altLang="en-US" smtClean="0"/>
              <a:t>polygynous.</a:t>
            </a:r>
          </a:p>
          <a:p>
            <a:r>
              <a:rPr lang="en-US" altLang="en-US" smtClean="0"/>
              <a:t>polygamous.</a:t>
            </a:r>
          </a:p>
          <a:p>
            <a:r>
              <a:rPr lang="en-US" altLang="en-US" smtClean="0"/>
              <a:t>hermaphroditic.</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964010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You </a:t>
            </a:r>
            <a:r>
              <a:rPr lang="en-US" altLang="en-US" dirty="0" smtClean="0"/>
              <a:t>come across a pair of birds, one female and the other male, but you cannot tell simply by looking at them. This pair of birds is </a:t>
            </a:r>
            <a:r>
              <a:rPr lang="en-US" altLang="en-US" smtClean="0"/>
              <a:t>most likely</a:t>
            </a:r>
            <a:endParaRPr lang="en-US" altLang="en-US" dirty="0" smtClean="0"/>
          </a:p>
        </p:txBody>
      </p:sp>
      <p:sp>
        <p:nvSpPr>
          <p:cNvPr id="30723" name="Rectangle 3"/>
          <p:cNvSpPr>
            <a:spLocks noGrp="1" noChangeArrowheads="1"/>
          </p:cNvSpPr>
          <p:nvPr>
            <p:ph idx="1"/>
          </p:nvPr>
        </p:nvSpPr>
        <p:spPr/>
        <p:txBody>
          <a:bodyPr/>
          <a:lstStyle/>
          <a:p>
            <a:r>
              <a:rPr lang="en-US" altLang="en-US" b="1" dirty="0" smtClean="0"/>
              <a:t>monogamous.</a:t>
            </a:r>
          </a:p>
          <a:p>
            <a:r>
              <a:rPr lang="en-US" altLang="en-US" dirty="0" err="1" smtClean="0"/>
              <a:t>polygynous</a:t>
            </a:r>
            <a:r>
              <a:rPr lang="en-US" altLang="en-US" dirty="0" smtClean="0"/>
              <a:t>.</a:t>
            </a:r>
          </a:p>
          <a:p>
            <a:r>
              <a:rPr lang="en-US" altLang="en-US" dirty="0" smtClean="0"/>
              <a:t>polygamous.</a:t>
            </a:r>
          </a:p>
          <a:p>
            <a:r>
              <a:rPr lang="en-US" altLang="en-US" dirty="0" smtClean="0"/>
              <a:t>hermaphroditic.</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722404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Myasthenia </a:t>
            </a:r>
            <a:r>
              <a:rPr lang="en-US" altLang="en-US" dirty="0" smtClean="0"/>
              <a:t>gravis, which leads to skeletal muscle paralysis, might be most directly treated with a therapy </a:t>
            </a:r>
            <a:r>
              <a:rPr lang="en-US" altLang="en-US" smtClean="0"/>
              <a:t>that would</a:t>
            </a:r>
            <a:endParaRPr lang="en-US" altLang="en-US" dirty="0" smtClean="0"/>
          </a:p>
        </p:txBody>
      </p:sp>
      <p:sp>
        <p:nvSpPr>
          <p:cNvPr id="4099" name="Rectangle 3"/>
          <p:cNvSpPr>
            <a:spLocks noGrp="1" noChangeArrowheads="1"/>
          </p:cNvSpPr>
          <p:nvPr>
            <p:ph idx="1"/>
          </p:nvPr>
        </p:nvSpPr>
        <p:spPr/>
        <p:txBody>
          <a:bodyPr/>
          <a:lstStyle/>
          <a:p>
            <a:r>
              <a:rPr lang="en-US" altLang="en-US" dirty="0" smtClean="0"/>
              <a:t>increase the movement of calcium ions into the sarcoplasmic reticulum.</a:t>
            </a:r>
          </a:p>
          <a:p>
            <a:r>
              <a:rPr lang="en-US" altLang="en-US" b="1" dirty="0" smtClean="0"/>
              <a:t>increase the number of available acetylcholine receptors.</a:t>
            </a:r>
          </a:p>
          <a:p>
            <a:r>
              <a:rPr lang="en-US" altLang="en-US" dirty="0" smtClean="0"/>
              <a:t>increase the amount and depth of myelin on motor neurons.</a:t>
            </a:r>
          </a:p>
          <a:p>
            <a:r>
              <a:rPr lang="en-US" altLang="en-US" dirty="0" smtClean="0"/>
              <a:t>increase the synthesis and activity of ATP in the cytosol of skeletal muscles.</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189920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tabLst>
                <a:tab pos="457200" algn="l"/>
              </a:tabLst>
            </a:pPr>
            <a:r>
              <a:rPr lang="en-US" altLang="en-US" dirty="0" smtClean="0"/>
              <a:t>Arrange the following structures of a skeletal muscle from the largest to the smallest in </a:t>
            </a:r>
            <a:r>
              <a:rPr lang="en-US" altLang="en-US" dirty="0" smtClean="0"/>
              <a:t>size.</a:t>
            </a:r>
            <a:r>
              <a:rPr lang="en-US" altLang="en-US" dirty="0" smtClean="0"/>
              <a:t/>
            </a:r>
            <a:br>
              <a:rPr lang="en-US" altLang="en-US" dirty="0" smtClean="0"/>
            </a:br>
            <a:r>
              <a:rPr lang="en-US" altLang="en-US" dirty="0" smtClean="0"/>
              <a:t>	</a:t>
            </a:r>
            <a:r>
              <a:rPr lang="en-US" altLang="en-US" sz="2600" dirty="0" smtClean="0"/>
              <a:t>1. Bundle of muscle fibers</a:t>
            </a:r>
            <a:br>
              <a:rPr lang="en-US" altLang="en-US" sz="2600" dirty="0" smtClean="0"/>
            </a:br>
            <a:r>
              <a:rPr lang="en-US" altLang="en-US" sz="2600" dirty="0" smtClean="0"/>
              <a:t>	2. Myofibril</a:t>
            </a:r>
            <a:br>
              <a:rPr lang="en-US" altLang="en-US" sz="2600" dirty="0" smtClean="0"/>
            </a:br>
            <a:r>
              <a:rPr lang="en-US" altLang="en-US" sz="2600" dirty="0" smtClean="0"/>
              <a:t>	3. Muscle</a:t>
            </a:r>
            <a:br>
              <a:rPr lang="en-US" altLang="en-US" sz="2600" dirty="0" smtClean="0"/>
            </a:br>
            <a:r>
              <a:rPr lang="en-US" altLang="en-US" sz="2600" dirty="0" smtClean="0"/>
              <a:t>	4. Simple muscle fiber</a:t>
            </a:r>
          </a:p>
        </p:txBody>
      </p:sp>
      <p:sp>
        <p:nvSpPr>
          <p:cNvPr id="6147" name="Content Placeholder 2"/>
          <p:cNvSpPr>
            <a:spLocks noGrp="1"/>
          </p:cNvSpPr>
          <p:nvPr>
            <p:ph idx="1"/>
          </p:nvPr>
        </p:nvSpPr>
        <p:spPr>
          <a:xfrm>
            <a:off x="144463" y="2542785"/>
            <a:ext cx="8775700" cy="3810390"/>
          </a:xfrm>
        </p:spPr>
        <p:txBody>
          <a:bodyPr/>
          <a:lstStyle/>
          <a:p>
            <a:r>
              <a:rPr lang="en-US" altLang="en-US" dirty="0" smtClean="0"/>
              <a:t>1, 2, 3, 4</a:t>
            </a:r>
          </a:p>
          <a:p>
            <a:r>
              <a:rPr lang="en-US" altLang="en-US" dirty="0" smtClean="0"/>
              <a:t>4, 3, 2, 1</a:t>
            </a:r>
          </a:p>
          <a:p>
            <a:r>
              <a:rPr lang="en-US" altLang="en-US" dirty="0" smtClean="0"/>
              <a:t>3, 1, 2, 4</a:t>
            </a:r>
          </a:p>
          <a:p>
            <a:r>
              <a:rPr lang="en-US" altLang="en-US" dirty="0" smtClean="0"/>
              <a:t>3, 2, 4, 3</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451351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tabLst>
                <a:tab pos="457200" algn="l"/>
              </a:tabLst>
            </a:pPr>
            <a:r>
              <a:rPr lang="en-US" altLang="en-US" dirty="0" smtClean="0"/>
              <a:t>Arrange the following structures of a skeletal muscle from the largest to the smallest </a:t>
            </a:r>
            <a:r>
              <a:rPr lang="en-US" altLang="en-US" dirty="0"/>
              <a:t>in </a:t>
            </a:r>
            <a:r>
              <a:rPr lang="en-US" altLang="en-US" dirty="0" smtClean="0"/>
              <a:t>size.</a:t>
            </a:r>
            <a:r>
              <a:rPr lang="en-US" altLang="en-US" dirty="0" smtClean="0"/>
              <a:t/>
            </a:r>
            <a:br>
              <a:rPr lang="en-US" altLang="en-US" dirty="0" smtClean="0"/>
            </a:br>
            <a:r>
              <a:rPr lang="en-US" altLang="en-US" dirty="0" smtClean="0"/>
              <a:t>	</a:t>
            </a:r>
            <a:r>
              <a:rPr lang="en-US" altLang="en-US" sz="2600" dirty="0" smtClean="0"/>
              <a:t>1. Bundle of muscle fibers</a:t>
            </a:r>
            <a:br>
              <a:rPr lang="en-US" altLang="en-US" sz="2600" dirty="0" smtClean="0"/>
            </a:br>
            <a:r>
              <a:rPr lang="en-US" altLang="en-US" sz="2600" dirty="0" smtClean="0"/>
              <a:t>	2. Myofibril</a:t>
            </a:r>
            <a:br>
              <a:rPr lang="en-US" altLang="en-US" sz="2600" dirty="0" smtClean="0"/>
            </a:br>
            <a:r>
              <a:rPr lang="en-US" altLang="en-US" sz="2600" dirty="0" smtClean="0"/>
              <a:t>	3. Muscle</a:t>
            </a:r>
            <a:br>
              <a:rPr lang="en-US" altLang="en-US" sz="2600" dirty="0" smtClean="0"/>
            </a:br>
            <a:r>
              <a:rPr lang="en-US" altLang="en-US" sz="2600" dirty="0" smtClean="0"/>
              <a:t>	4. Simple muscle fiber</a:t>
            </a:r>
          </a:p>
        </p:txBody>
      </p:sp>
      <p:sp>
        <p:nvSpPr>
          <p:cNvPr id="6147" name="Content Placeholder 2"/>
          <p:cNvSpPr>
            <a:spLocks noGrp="1"/>
          </p:cNvSpPr>
          <p:nvPr>
            <p:ph idx="1"/>
          </p:nvPr>
        </p:nvSpPr>
        <p:spPr>
          <a:xfrm>
            <a:off x="144463" y="2542785"/>
            <a:ext cx="8775700" cy="3810390"/>
          </a:xfrm>
        </p:spPr>
        <p:txBody>
          <a:bodyPr/>
          <a:lstStyle/>
          <a:p>
            <a:r>
              <a:rPr lang="en-US" altLang="en-US" dirty="0" smtClean="0"/>
              <a:t>1, 2, 3, 4</a:t>
            </a:r>
          </a:p>
          <a:p>
            <a:r>
              <a:rPr lang="en-US" altLang="en-US" dirty="0" smtClean="0"/>
              <a:t>4, 3, 2, 1</a:t>
            </a:r>
          </a:p>
          <a:p>
            <a:r>
              <a:rPr lang="en-US" altLang="en-US" b="1" dirty="0" smtClean="0"/>
              <a:t>3, 1, 2, 4</a:t>
            </a:r>
          </a:p>
          <a:p>
            <a:r>
              <a:rPr lang="en-US" altLang="en-US" dirty="0" smtClean="0"/>
              <a:t>3, 2, 4, 3</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49611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defTabSz="350838">
              <a:tabLst>
                <a:tab pos="457200" algn="l"/>
                <a:tab pos="800100" algn="l"/>
              </a:tabLst>
            </a:pPr>
            <a:r>
              <a:rPr lang="en-US" dirty="0"/>
              <a:t>What is the </a:t>
            </a:r>
            <a:r>
              <a:rPr lang="en-US" dirty="0" smtClean="0"/>
              <a:t>correct </a:t>
            </a:r>
            <a:r>
              <a:rPr lang="en-US" altLang="en-US" dirty="0" smtClean="0"/>
              <a:t>sequence of myosin-actin interaction in muscle fiber contraction?</a:t>
            </a:r>
            <a:br>
              <a:rPr lang="en-US" altLang="en-US" dirty="0" smtClean="0"/>
            </a:br>
            <a:r>
              <a:rPr lang="en-US" altLang="en-US" dirty="0" smtClean="0"/>
              <a:t>	</a:t>
            </a:r>
            <a:r>
              <a:rPr lang="en-US" altLang="en-US" sz="2600" dirty="0" smtClean="0"/>
              <a:t>1. The myosin head hydrolyzes ATP to ADP + P</a:t>
            </a:r>
            <a:r>
              <a:rPr lang="en-US" altLang="en-US" sz="2600" baseline="-25000" dirty="0" smtClean="0"/>
              <a:t>i</a:t>
            </a:r>
            <a:r>
              <a:rPr lang="en-US" altLang="en-US" sz="2600" dirty="0" smtClean="0"/>
              <a:t>.</a:t>
            </a:r>
            <a:br>
              <a:rPr lang="en-US" altLang="en-US" sz="2600" dirty="0" smtClean="0"/>
            </a:br>
            <a:r>
              <a:rPr lang="en-US" altLang="en-US" sz="2600" dirty="0" smtClean="0"/>
              <a:t>	2. The myosin head is bound to ATP.</a:t>
            </a:r>
            <a:br>
              <a:rPr lang="en-US" altLang="en-US" sz="2600" dirty="0" smtClean="0"/>
            </a:br>
            <a:r>
              <a:rPr lang="en-US" altLang="en-US" sz="2600" dirty="0" smtClean="0"/>
              <a:t>	3. The myosin head binds to actin.</a:t>
            </a:r>
            <a:br>
              <a:rPr lang="en-US" altLang="en-US" sz="2600" dirty="0" smtClean="0"/>
            </a:br>
            <a:r>
              <a:rPr lang="en-US" altLang="en-US" sz="2600" dirty="0" smtClean="0"/>
              <a:t>	4. The myosin couples release of ADP and P</a:t>
            </a:r>
            <a:r>
              <a:rPr lang="en-US" altLang="en-US" sz="2600" baseline="-25000" dirty="0" smtClean="0"/>
              <a:t>i</a:t>
            </a:r>
            <a:r>
              <a:rPr lang="en-US" altLang="en-US" sz="2600" dirty="0" smtClean="0"/>
              <a:t> to a power 	</a:t>
            </a:r>
            <a:br>
              <a:rPr lang="en-US" altLang="en-US" sz="2600" dirty="0" smtClean="0"/>
            </a:br>
            <a:r>
              <a:rPr lang="en-US" altLang="en-US" sz="2600" dirty="0" smtClean="0"/>
              <a:t>	stroke.</a:t>
            </a:r>
            <a:endParaRPr lang="en-US" altLang="en-US" dirty="0" smtClean="0"/>
          </a:p>
        </p:txBody>
      </p:sp>
      <p:sp>
        <p:nvSpPr>
          <p:cNvPr id="8195" name="Content Placeholder 2"/>
          <p:cNvSpPr>
            <a:spLocks noGrp="1"/>
          </p:cNvSpPr>
          <p:nvPr>
            <p:ph idx="1"/>
          </p:nvPr>
        </p:nvSpPr>
        <p:spPr>
          <a:xfrm>
            <a:off x="144463" y="2943616"/>
            <a:ext cx="8775700" cy="3409559"/>
          </a:xfrm>
        </p:spPr>
        <p:txBody>
          <a:bodyPr/>
          <a:lstStyle/>
          <a:p>
            <a:r>
              <a:rPr lang="en-US" altLang="en-US" dirty="0" smtClean="0"/>
              <a:t>2, 3, 1, 4</a:t>
            </a:r>
          </a:p>
          <a:p>
            <a:r>
              <a:rPr lang="en-US" altLang="en-US" dirty="0" smtClean="0"/>
              <a:t>3, 4, 2, 1</a:t>
            </a:r>
          </a:p>
          <a:p>
            <a:r>
              <a:rPr lang="en-US" altLang="en-US" dirty="0" smtClean="0"/>
              <a:t>1, 3, 2, 4</a:t>
            </a:r>
          </a:p>
          <a:p>
            <a:r>
              <a:rPr lang="en-US" altLang="en-US" dirty="0" smtClean="0"/>
              <a:t>2, 1, 3, 4</a:t>
            </a:r>
          </a:p>
          <a:p>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868752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tabLst>
                <a:tab pos="342900" algn="l"/>
                <a:tab pos="685800" algn="l"/>
              </a:tabLst>
            </a:pPr>
            <a:r>
              <a:rPr lang="en-US" dirty="0"/>
              <a:t>What is the correct </a:t>
            </a:r>
            <a:r>
              <a:rPr lang="en-US" altLang="en-US" dirty="0"/>
              <a:t>sequence of myosin-actin interaction in muscle fiber contraction?</a:t>
            </a:r>
            <a:br>
              <a:rPr lang="en-US" altLang="en-US" dirty="0"/>
            </a:br>
            <a:r>
              <a:rPr lang="en-US" altLang="en-US" dirty="0"/>
              <a:t>	1. The myosin head hydrolyzes ATP to ADP + P</a:t>
            </a:r>
            <a:r>
              <a:rPr lang="en-US" altLang="en-US" baseline="-25000" dirty="0"/>
              <a:t>i</a:t>
            </a:r>
            <a:r>
              <a:rPr lang="en-US" altLang="en-US" dirty="0"/>
              <a:t>.</a:t>
            </a:r>
            <a:br>
              <a:rPr lang="en-US" altLang="en-US" dirty="0"/>
            </a:br>
            <a:r>
              <a:rPr lang="en-US" altLang="en-US" dirty="0"/>
              <a:t>	2. The myosin head is bound to ATP.</a:t>
            </a:r>
            <a:br>
              <a:rPr lang="en-US" altLang="en-US" dirty="0"/>
            </a:br>
            <a:r>
              <a:rPr lang="en-US" altLang="en-US" dirty="0"/>
              <a:t>	3. The myosin head binds to actin.</a:t>
            </a:r>
            <a:br>
              <a:rPr lang="en-US" altLang="en-US" dirty="0"/>
            </a:br>
            <a:r>
              <a:rPr lang="en-US" altLang="en-US" dirty="0"/>
              <a:t>	4. The myosin couples release of ADP and P</a:t>
            </a:r>
            <a:r>
              <a:rPr lang="en-US" altLang="en-US" baseline="-25000" dirty="0"/>
              <a:t>i</a:t>
            </a:r>
            <a:r>
              <a:rPr lang="en-US" altLang="en-US" dirty="0"/>
              <a:t> to a </a:t>
            </a:r>
            <a:r>
              <a:rPr lang="en-US" altLang="en-US" dirty="0" smtClean="0"/>
              <a:t>power</a:t>
            </a:r>
            <a:br>
              <a:rPr lang="en-US" altLang="en-US" dirty="0" smtClean="0"/>
            </a:br>
            <a:r>
              <a:rPr lang="en-US" altLang="en-US" dirty="0" smtClean="0"/>
              <a:t>	</a:t>
            </a:r>
            <a:r>
              <a:rPr lang="en-US" altLang="en-US" dirty="0"/>
              <a:t>	stroke.</a:t>
            </a:r>
            <a:endParaRPr lang="en-US" altLang="en-US" dirty="0" smtClean="0"/>
          </a:p>
        </p:txBody>
      </p:sp>
      <p:sp>
        <p:nvSpPr>
          <p:cNvPr id="8195" name="Content Placeholder 2"/>
          <p:cNvSpPr>
            <a:spLocks noGrp="1"/>
          </p:cNvSpPr>
          <p:nvPr>
            <p:ph idx="1"/>
          </p:nvPr>
        </p:nvSpPr>
        <p:spPr>
          <a:xfrm>
            <a:off x="144463" y="2943616"/>
            <a:ext cx="8775700" cy="3409559"/>
          </a:xfrm>
        </p:spPr>
        <p:txBody>
          <a:bodyPr/>
          <a:lstStyle/>
          <a:p>
            <a:r>
              <a:rPr lang="en-US" altLang="en-US" dirty="0" smtClean="0"/>
              <a:t>2, 3, 1, 4</a:t>
            </a:r>
          </a:p>
          <a:p>
            <a:r>
              <a:rPr lang="en-US" altLang="en-US" dirty="0" smtClean="0"/>
              <a:t>3, 4, 2, 1</a:t>
            </a:r>
          </a:p>
          <a:p>
            <a:r>
              <a:rPr lang="en-US" altLang="en-US" dirty="0" smtClean="0"/>
              <a:t>1, 3, 2, 4</a:t>
            </a:r>
          </a:p>
          <a:p>
            <a:r>
              <a:rPr lang="en-US" altLang="en-US" b="1" dirty="0" smtClean="0"/>
              <a:t>2, 1, 3, 4</a:t>
            </a:r>
          </a:p>
          <a:p>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557271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An </a:t>
            </a:r>
            <a:r>
              <a:rPr lang="en-US" altLang="en-US" dirty="0" smtClean="0"/>
              <a:t>example of a ball-and-socket joint is found at the junction </a:t>
            </a:r>
            <a:r>
              <a:rPr lang="en-US" altLang="en-US" smtClean="0"/>
              <a:t>of the</a:t>
            </a:r>
            <a:endParaRPr lang="en-US" altLang="en-US" dirty="0" smtClean="0"/>
          </a:p>
        </p:txBody>
      </p:sp>
      <p:sp>
        <p:nvSpPr>
          <p:cNvPr id="10243" name="Rectangle 3"/>
          <p:cNvSpPr>
            <a:spLocks noGrp="1" noChangeArrowheads="1"/>
          </p:cNvSpPr>
          <p:nvPr>
            <p:ph idx="1"/>
          </p:nvPr>
        </p:nvSpPr>
        <p:spPr/>
        <p:txBody>
          <a:bodyPr/>
          <a:lstStyle/>
          <a:p>
            <a:r>
              <a:rPr lang="en-US" altLang="en-US" smtClean="0"/>
              <a:t>femur with the pelvic girdle.</a:t>
            </a:r>
          </a:p>
          <a:p>
            <a:r>
              <a:rPr lang="en-US" altLang="en-US" smtClean="0"/>
              <a:t>humerus with the radius and ulna.</a:t>
            </a:r>
          </a:p>
          <a:p>
            <a:r>
              <a:rPr lang="en-US" altLang="en-US" smtClean="0"/>
              <a:t>femur with the tibia and fibula.</a:t>
            </a:r>
          </a:p>
          <a:p>
            <a:r>
              <a:rPr lang="en-US" altLang="en-US" smtClean="0"/>
              <a:t>adjacent phalanges.</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568037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An </a:t>
            </a:r>
            <a:r>
              <a:rPr lang="en-US" altLang="en-US" dirty="0" smtClean="0"/>
              <a:t>example of a ball-and-socket joint is found at the junction </a:t>
            </a:r>
            <a:r>
              <a:rPr lang="en-US" altLang="en-US" smtClean="0"/>
              <a:t>of the</a:t>
            </a:r>
            <a:endParaRPr lang="en-US" altLang="en-US" dirty="0" smtClean="0"/>
          </a:p>
        </p:txBody>
      </p:sp>
      <p:sp>
        <p:nvSpPr>
          <p:cNvPr id="10243" name="Rectangle 3"/>
          <p:cNvSpPr>
            <a:spLocks noGrp="1" noChangeArrowheads="1"/>
          </p:cNvSpPr>
          <p:nvPr>
            <p:ph idx="1"/>
          </p:nvPr>
        </p:nvSpPr>
        <p:spPr/>
        <p:txBody>
          <a:bodyPr/>
          <a:lstStyle/>
          <a:p>
            <a:r>
              <a:rPr lang="en-US" altLang="en-US" b="1" dirty="0" smtClean="0"/>
              <a:t>femur with the pelvic girdle.</a:t>
            </a:r>
          </a:p>
          <a:p>
            <a:r>
              <a:rPr lang="en-US" altLang="en-US" dirty="0" err="1" smtClean="0"/>
              <a:t>humerus</a:t>
            </a:r>
            <a:r>
              <a:rPr lang="en-US" altLang="en-US" dirty="0" smtClean="0"/>
              <a:t> with the radius and ulna.</a:t>
            </a:r>
          </a:p>
          <a:p>
            <a:r>
              <a:rPr lang="en-US" altLang="en-US" dirty="0" smtClean="0"/>
              <a:t>femur with the tibia and fibula.</a:t>
            </a:r>
          </a:p>
          <a:p>
            <a:r>
              <a:rPr lang="en-US" altLang="en-US" dirty="0" smtClean="0"/>
              <a:t>adjacent phalanges.</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0551273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heme/theme1.xml><?xml version="1.0" encoding="utf-8"?>
<a:theme xmlns:a="http://schemas.openxmlformats.org/drawingml/2006/main" name="BIF2e_Clicker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Custom 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F2e_Clicker_Template" id="{E27C271B-F905-4E53-9637-7F905E2639B8}" vid="{9B04F184-6B16-4A18-A4BB-2C00D305D9A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BIF2e_Clicker_Template</Template>
  <TotalTime>14184</TotalTime>
  <Words>1551</Words>
  <Application>Microsoft Office PowerPoint</Application>
  <PresentationFormat>On-screen Show (4:3)</PresentationFormat>
  <Paragraphs>221</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Times New Roman</vt:lpstr>
      <vt:lpstr>Wingdings</vt:lpstr>
      <vt:lpstr>BIF2e_Clicker_Template</vt:lpstr>
      <vt:lpstr>PowerPoint Presentation</vt:lpstr>
      <vt:lpstr>Myasthenia gravis, which leads to skeletal muscle paralysis, might be most directly treated with a therapy that would</vt:lpstr>
      <vt:lpstr>Myasthenia gravis, which leads to skeletal muscle paralysis, might be most directly treated with a therapy that would</vt:lpstr>
      <vt:lpstr>Arrange the following structures of a skeletal muscle from the largest to the smallest in size.  1. Bundle of muscle fibers  2. Myofibril  3. Muscle  4. Simple muscle fiber</vt:lpstr>
      <vt:lpstr>Arrange the following structures of a skeletal muscle from the largest to the smallest in size.  1. Bundle of muscle fibers  2. Myofibril  3. Muscle  4. Simple muscle fiber</vt:lpstr>
      <vt:lpstr>What is the correct sequence of myosin-actin interaction in muscle fiber contraction?  1. The myosin head hydrolyzes ATP to ADP + Pi.  2. The myosin head is bound to ATP.  3. The myosin head binds to actin.  4. The myosin couples release of ADP and Pi to a power    stroke.</vt:lpstr>
      <vt:lpstr>What is the correct sequence of myosin-actin interaction in muscle fiber contraction?  1. The myosin head hydrolyzes ATP to ADP + Pi.  2. The myosin head is bound to ATP.  3. The myosin head binds to actin.  4. The myosin couples release of ADP and Pi to a power   stroke.</vt:lpstr>
      <vt:lpstr>An example of a ball-and-socket joint is found at the junction of the</vt:lpstr>
      <vt:lpstr>An example of a ball-and-socket joint is found at the junction of the</vt:lpstr>
      <vt:lpstr>According to the figure, the most energy-efficient locomotion method for a 1-kg animal with the relevant adaptations is</vt:lpstr>
      <vt:lpstr>According to the figure, the most energy-efficient locomotion method for a 1-kg animal with the relevant adaptations is</vt:lpstr>
      <vt:lpstr>Which of the following organisms have hydrostatic skeletons?</vt:lpstr>
      <vt:lpstr>Which of the following organisms have hydrostatic skeletons?</vt:lpstr>
      <vt:lpstr>Which of the following is not a function of the lateral line system on fish?</vt:lpstr>
      <vt:lpstr>Which of the following is not a function of the lateral line system on fish?</vt:lpstr>
      <vt:lpstr>The territorial response in three-spined sticklebacks (Gasterosteus aculeatus) is a fixed action pattern that is triggered by a sign stimulus. What environmental cue did Niko Tinbergen determine was the sign stimulus for aggression in three-spined sticklebacks?</vt:lpstr>
      <vt:lpstr>The territorial response in three-spined sticklebacks (Gasterosteus aculeatus) is a fixed action pattern that is triggered by a sign stimulus. What environmental cue did Niko Tinbergen determine was the sign stimulus for aggression in three-spined sticklebacks?</vt:lpstr>
      <vt:lpstr>Which of the following bones in a human skeleton is incorrectly matched with its location?</vt:lpstr>
      <vt:lpstr>Which of the following bones in a human skeleton is incorrectly matched with its location?</vt:lpstr>
      <vt:lpstr>Many distasteful insects are brightly colored. What type of behavior might help explain this?</vt:lpstr>
      <vt:lpstr>Many distasteful insects are brightly colored. What type of behavior might help explain this?</vt:lpstr>
      <vt:lpstr>Which of the following has become an important component of efforts that could save endangered species? </vt:lpstr>
      <vt:lpstr>Which of the following has become an important component of efforts that could save endangered species? </vt:lpstr>
      <vt:lpstr>Every time your dog goes to lie down in her bed, she makes three circles. If you interrupt her, she will start over and do it again. This is an example of</vt:lpstr>
      <vt:lpstr>Every time your dog goes to lie down in her bed, she makes three circles. If you interrupt her, she will start over and do it again. This is an example of</vt:lpstr>
      <vt:lpstr>Which of the following is part of the process of cognitive learning? </vt:lpstr>
      <vt:lpstr>Which of the following is part of the process of cognitive learning? </vt:lpstr>
      <vt:lpstr>You come across a pair of birds, one female and the other male, but you cannot tell simply by looking at them. This pair of birds is most likely</vt:lpstr>
      <vt:lpstr>You come across a pair of birds, one female and the other male, but you cannot tell simply by looking at them. This pair of birds is most likely</vt:lpstr>
    </vt:vector>
  </TitlesOfParts>
  <Manager/>
  <Company>Pearson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Christopher Delgado</dc:creator>
  <cp:keywords/>
  <dc:description/>
  <cp:lastModifiedBy>Jennifer Hastings</cp:lastModifiedBy>
  <cp:revision>780</cp:revision>
  <cp:lastPrinted>2005-03-24T12:52:04Z</cp:lastPrinted>
  <dcterms:created xsi:type="dcterms:W3CDTF">2010-10-31T21:38:30Z</dcterms:created>
  <dcterms:modified xsi:type="dcterms:W3CDTF">2015-11-24T15:57:03Z</dcterms:modified>
  <cp:category/>
</cp:coreProperties>
</file>