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45"/>
  </p:notesMasterIdLst>
  <p:handoutMasterIdLst>
    <p:handoutMasterId r:id="rId46"/>
  </p:handoutMasterIdLst>
  <p:sldIdLst>
    <p:sldId id="359" r:id="rId2"/>
    <p:sldId id="360" r:id="rId3"/>
    <p:sldId id="401" r:id="rId4"/>
    <p:sldId id="362" r:id="rId5"/>
    <p:sldId id="402" r:id="rId6"/>
    <p:sldId id="364" r:id="rId7"/>
    <p:sldId id="403" r:id="rId8"/>
    <p:sldId id="366" r:id="rId9"/>
    <p:sldId id="404" r:id="rId10"/>
    <p:sldId id="368" r:id="rId11"/>
    <p:sldId id="405" r:id="rId12"/>
    <p:sldId id="370" r:id="rId13"/>
    <p:sldId id="406" r:id="rId14"/>
    <p:sldId id="372" r:id="rId15"/>
    <p:sldId id="407" r:id="rId16"/>
    <p:sldId id="374" r:id="rId17"/>
    <p:sldId id="408" r:id="rId18"/>
    <p:sldId id="376" r:id="rId19"/>
    <p:sldId id="409" r:id="rId20"/>
    <p:sldId id="378" r:id="rId21"/>
    <p:sldId id="410" r:id="rId22"/>
    <p:sldId id="380" r:id="rId23"/>
    <p:sldId id="411" r:id="rId24"/>
    <p:sldId id="382" r:id="rId25"/>
    <p:sldId id="412" r:id="rId26"/>
    <p:sldId id="384" r:id="rId27"/>
    <p:sldId id="413" r:id="rId28"/>
    <p:sldId id="386" r:id="rId29"/>
    <p:sldId id="414" r:id="rId30"/>
    <p:sldId id="388" r:id="rId31"/>
    <p:sldId id="415" r:id="rId32"/>
    <p:sldId id="390" r:id="rId33"/>
    <p:sldId id="416" r:id="rId34"/>
    <p:sldId id="392" r:id="rId35"/>
    <p:sldId id="417" r:id="rId36"/>
    <p:sldId id="394" r:id="rId37"/>
    <p:sldId id="418" r:id="rId38"/>
    <p:sldId id="396" r:id="rId39"/>
    <p:sldId id="419" r:id="rId40"/>
    <p:sldId id="398" r:id="rId41"/>
    <p:sldId id="420" r:id="rId42"/>
    <p:sldId id="400" r:id="rId43"/>
    <p:sldId id="421" r:id="rId44"/>
  </p:sldIdLst>
  <p:sldSz cx="9144000" cy="6858000" type="screen4x3"/>
  <p:notesSz cx="6858000" cy="9144000"/>
  <p:custDataLst>
    <p:tags r:id="rId47"/>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5" pos="2880">
          <p15:clr>
            <a:srgbClr val="A4A3A4"/>
          </p15:clr>
        </p15:guide>
        <p15:guide id="6" orient="horz" pos="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21" autoAdjust="0"/>
    <p:restoredTop sz="86187" autoAdjust="0"/>
  </p:normalViewPr>
  <p:slideViewPr>
    <p:cSldViewPr snapToGrid="0">
      <p:cViewPr varScale="1">
        <p:scale>
          <a:sx n="79" d="100"/>
          <a:sy n="79" d="100"/>
        </p:scale>
        <p:origin x="108" y="426"/>
      </p:cViewPr>
      <p:guideLst>
        <p:guide orient="horz" pos="2160"/>
        <p:guide pos="2880"/>
        <p:guide orient="horz" pos="87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7" d="100"/>
          <a:sy n="67" d="100"/>
        </p:scale>
        <p:origin x="-322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gs" Target="tags/tag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17BD9A28-CCCF-4C67-8783-2DD64BC423A7}" type="slidenum">
              <a:rPr lang="en-US" altLang="en-US"/>
              <a:pPr algn="r" eaLnBrk="0" hangingPunct="0"/>
              <a:t>10</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A. This question relates to Concept 33.3. Salivary amylase digests starch macromolecules into smaller molecules. </a:t>
            </a:r>
          </a:p>
        </p:txBody>
      </p:sp>
    </p:spTree>
    <p:extLst>
      <p:ext uri="{BB962C8B-B14F-4D97-AF65-F5344CB8AC3E}">
        <p14:creationId xmlns:p14="http://schemas.microsoft.com/office/powerpoint/2010/main" val="11871123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17BD9A28-CCCF-4C67-8783-2DD64BC423A7}" type="slidenum">
              <a:rPr lang="en-US" altLang="en-US"/>
              <a:pPr algn="r" eaLnBrk="0" hangingPunct="0"/>
              <a:t>11</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6471996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
        <p:nvSpPr>
          <p:cNvPr id="4" name="Slide Number Placeholder 3"/>
          <p:cNvSpPr>
            <a:spLocks noGrp="1"/>
          </p:cNvSpPr>
          <p:nvPr>
            <p:ph type="sldNum" sz="quarter" idx="5"/>
          </p:nvPr>
        </p:nvSpPr>
        <p:spPr/>
        <p:txBody>
          <a:bodyPr/>
          <a:lstStyle/>
          <a:p>
            <a:pPr>
              <a:defRPr/>
            </a:pPr>
            <a:fld id="{8C720B30-5A64-46D0-95AD-4913CCC454DA}" type="slidenum">
              <a:rPr lang="en-US" smtClean="0"/>
              <a:pPr>
                <a:defRPr/>
              </a:pPr>
              <a:t>12</a:t>
            </a:fld>
            <a:endParaRPr lang="en-US" dirty="0"/>
          </a:p>
        </p:txBody>
      </p:sp>
    </p:spTree>
    <p:extLst>
      <p:ext uri="{BB962C8B-B14F-4D97-AF65-F5344CB8AC3E}">
        <p14:creationId xmlns:p14="http://schemas.microsoft.com/office/powerpoint/2010/main" val="25085990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8C720B30-5A64-46D0-95AD-4913CCC454DA}" type="slidenum">
              <a:rPr lang="en-US" smtClean="0"/>
              <a:pPr>
                <a:defRPr/>
              </a:pPr>
              <a:t>13</a:t>
            </a:fld>
            <a:endParaRPr lang="en-US" dirty="0"/>
          </a:p>
        </p:txBody>
      </p:sp>
    </p:spTree>
    <p:extLst>
      <p:ext uri="{BB962C8B-B14F-4D97-AF65-F5344CB8AC3E}">
        <p14:creationId xmlns:p14="http://schemas.microsoft.com/office/powerpoint/2010/main" val="17606343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
        <p:nvSpPr>
          <p:cNvPr id="4" name="Slide Number Placeholder 3"/>
          <p:cNvSpPr>
            <a:spLocks noGrp="1"/>
          </p:cNvSpPr>
          <p:nvPr>
            <p:ph type="sldNum" sz="quarter" idx="5"/>
          </p:nvPr>
        </p:nvSpPr>
        <p:spPr/>
        <p:txBody>
          <a:bodyPr/>
          <a:lstStyle/>
          <a:p>
            <a:pPr>
              <a:defRPr/>
            </a:pPr>
            <a:fld id="{C66F875F-6C9B-4C09-8DFD-03EBDB193C6A}" type="slidenum">
              <a:rPr lang="en-US" smtClean="0"/>
              <a:pPr>
                <a:defRPr/>
              </a:pPr>
              <a:t>14</a:t>
            </a:fld>
            <a:endParaRPr lang="en-US" dirty="0"/>
          </a:p>
        </p:txBody>
      </p:sp>
    </p:spTree>
    <p:extLst>
      <p:ext uri="{BB962C8B-B14F-4D97-AF65-F5344CB8AC3E}">
        <p14:creationId xmlns:p14="http://schemas.microsoft.com/office/powerpoint/2010/main" val="30570221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C66F875F-6C9B-4C09-8DFD-03EBDB193C6A}" type="slidenum">
              <a:rPr lang="en-US" smtClean="0"/>
              <a:pPr>
                <a:defRPr/>
              </a:pPr>
              <a:t>15</a:t>
            </a:fld>
            <a:endParaRPr lang="en-US" dirty="0"/>
          </a:p>
        </p:txBody>
      </p:sp>
    </p:spTree>
    <p:extLst>
      <p:ext uri="{BB962C8B-B14F-4D97-AF65-F5344CB8AC3E}">
        <p14:creationId xmlns:p14="http://schemas.microsoft.com/office/powerpoint/2010/main" val="26510189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2316D623-4291-4E09-B145-DF7473A76EB6}" type="slidenum">
              <a:rPr lang="en-US" altLang="en-US"/>
              <a:pPr algn="r" eaLnBrk="0" hangingPunct="0"/>
              <a:t>16</a:t>
            </a:fld>
            <a:endParaRPr lang="en-US"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C. In response to acidic chyme, secretin is produced in intestinal cells, circulates in the blood, and triggers the pancreas to release sodium bicarbonate (Figure 33.17). Option A does not occur; B is true of CCK, not secretin; regarding D, secretin slows down stomach activity; and E is true of gastrin, not secretin.</a:t>
            </a:r>
          </a:p>
        </p:txBody>
      </p:sp>
    </p:spTree>
    <p:extLst>
      <p:ext uri="{BB962C8B-B14F-4D97-AF65-F5344CB8AC3E}">
        <p14:creationId xmlns:p14="http://schemas.microsoft.com/office/powerpoint/2010/main" val="31428532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2316D623-4291-4E09-B145-DF7473A76EB6}" type="slidenum">
              <a:rPr lang="en-US" altLang="en-US"/>
              <a:pPr algn="r" eaLnBrk="0" hangingPunct="0"/>
              <a:t>17</a:t>
            </a:fld>
            <a:endParaRPr lang="en-US"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5527512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
        <p:nvSpPr>
          <p:cNvPr id="4" name="Slide Number Placeholder 3"/>
          <p:cNvSpPr>
            <a:spLocks noGrp="1"/>
          </p:cNvSpPr>
          <p:nvPr>
            <p:ph type="sldNum" sz="quarter" idx="5"/>
          </p:nvPr>
        </p:nvSpPr>
        <p:spPr/>
        <p:txBody>
          <a:bodyPr/>
          <a:lstStyle/>
          <a:p>
            <a:pPr>
              <a:defRPr/>
            </a:pPr>
            <a:fld id="{7B144F3D-E65E-4BA5-866F-AF852C816A26}" type="slidenum">
              <a:rPr lang="en-US" smtClean="0"/>
              <a:pPr>
                <a:defRPr/>
              </a:pPr>
              <a:t>18</a:t>
            </a:fld>
            <a:endParaRPr lang="en-US" dirty="0"/>
          </a:p>
        </p:txBody>
      </p:sp>
    </p:spTree>
    <p:extLst>
      <p:ext uri="{BB962C8B-B14F-4D97-AF65-F5344CB8AC3E}">
        <p14:creationId xmlns:p14="http://schemas.microsoft.com/office/powerpoint/2010/main" val="30198333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7B144F3D-E65E-4BA5-866F-AF852C816A26}" type="slidenum">
              <a:rPr lang="en-US" smtClean="0"/>
              <a:pPr>
                <a:defRPr/>
              </a:pPr>
              <a:t>19</a:t>
            </a:fld>
            <a:endParaRPr lang="en-US" dirty="0"/>
          </a:p>
        </p:txBody>
      </p:sp>
    </p:spTree>
    <p:extLst>
      <p:ext uri="{BB962C8B-B14F-4D97-AF65-F5344CB8AC3E}">
        <p14:creationId xmlns:p14="http://schemas.microsoft.com/office/powerpoint/2010/main" val="1445045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fld id="{D48D3519-DE01-4F5B-AA06-11F05AB65F2A}" type="slidenum">
              <a:rPr lang="en-US" altLang="en-US" smtClean="0">
                <a:cs typeface="Arial" charset="0"/>
              </a:rPr>
              <a:pPr/>
              <a:t>2</a:t>
            </a:fld>
            <a:endParaRPr lang="en-US" altLang="en-US" smtClean="0">
              <a:cs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 This question relates to Concept 33.1. Essential nutrients are those that cannot be synthesized.</a:t>
            </a:r>
          </a:p>
        </p:txBody>
      </p:sp>
    </p:spTree>
    <p:extLst>
      <p:ext uri="{BB962C8B-B14F-4D97-AF65-F5344CB8AC3E}">
        <p14:creationId xmlns:p14="http://schemas.microsoft.com/office/powerpoint/2010/main" val="259855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C7D6BC67-6B62-4AA0-AC43-FE4306B78DEB}" type="slidenum">
              <a:rPr lang="en-US" altLang="en-US"/>
              <a:pPr algn="r" eaLnBrk="0" hangingPunct="0"/>
              <a:t>20</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D. This question relates to Concept 33.3. When fat globules enter the small intestine, they are mixed with water and bile salts. Bile salts coat smaller fat globules, emulsifying them. Options B and C do not occur in water.</a:t>
            </a:r>
          </a:p>
        </p:txBody>
      </p:sp>
    </p:spTree>
    <p:extLst>
      <p:ext uri="{BB962C8B-B14F-4D97-AF65-F5344CB8AC3E}">
        <p14:creationId xmlns:p14="http://schemas.microsoft.com/office/powerpoint/2010/main" val="12847488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C7D6BC67-6B62-4AA0-AC43-FE4306B78DEB}" type="slidenum">
              <a:rPr lang="en-US" altLang="en-US"/>
              <a:pPr algn="r" eaLnBrk="0" hangingPunct="0"/>
              <a:t>21</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936494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a:t>
            </a:r>
          </a:p>
        </p:txBody>
      </p:sp>
      <p:sp>
        <p:nvSpPr>
          <p:cNvPr id="4" name="Slide Number Placeholder 3"/>
          <p:cNvSpPr>
            <a:spLocks noGrp="1"/>
          </p:cNvSpPr>
          <p:nvPr>
            <p:ph type="sldNum" sz="quarter" idx="5"/>
          </p:nvPr>
        </p:nvSpPr>
        <p:spPr/>
        <p:txBody>
          <a:bodyPr/>
          <a:lstStyle/>
          <a:p>
            <a:pPr>
              <a:defRPr/>
            </a:pPr>
            <a:fld id="{17397DC5-35AD-49AF-8F87-401779845B96}" type="slidenum">
              <a:rPr lang="en-US" smtClean="0"/>
              <a:pPr>
                <a:defRPr/>
              </a:pPr>
              <a:t>22</a:t>
            </a:fld>
            <a:endParaRPr lang="en-US" dirty="0"/>
          </a:p>
        </p:txBody>
      </p:sp>
    </p:spTree>
    <p:extLst>
      <p:ext uri="{BB962C8B-B14F-4D97-AF65-F5344CB8AC3E}">
        <p14:creationId xmlns:p14="http://schemas.microsoft.com/office/powerpoint/2010/main" val="17846875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17397DC5-35AD-49AF-8F87-401779845B96}" type="slidenum">
              <a:rPr lang="en-US" smtClean="0"/>
              <a:pPr>
                <a:defRPr/>
              </a:pPr>
              <a:t>23</a:t>
            </a:fld>
            <a:endParaRPr lang="en-US" dirty="0"/>
          </a:p>
        </p:txBody>
      </p:sp>
    </p:spTree>
    <p:extLst>
      <p:ext uri="{BB962C8B-B14F-4D97-AF65-F5344CB8AC3E}">
        <p14:creationId xmlns:p14="http://schemas.microsoft.com/office/powerpoint/2010/main" val="11019020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3569C890-2731-49F5-B119-3382D5613DAE}" type="slidenum">
              <a:rPr lang="en-US" altLang="en-US"/>
              <a:pPr algn="r" eaLnBrk="0" hangingPunct="0"/>
              <a:t>24</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C. This question relates to Concept 33.3. Fats are insoluble in water, and fat droplets are too large to pass through the membranes of capillaries, so chylomicrons enter the lacteal vessels of the lymph system.</a:t>
            </a:r>
          </a:p>
        </p:txBody>
      </p:sp>
    </p:spTree>
    <p:extLst>
      <p:ext uri="{BB962C8B-B14F-4D97-AF65-F5344CB8AC3E}">
        <p14:creationId xmlns:p14="http://schemas.microsoft.com/office/powerpoint/2010/main" val="34673278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3569C890-2731-49F5-B119-3382D5613DAE}" type="slidenum">
              <a:rPr lang="en-US" altLang="en-US"/>
              <a:pPr algn="r" eaLnBrk="0" hangingPunct="0"/>
              <a:t>25</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7827810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a:t>
            </a:r>
          </a:p>
        </p:txBody>
      </p:sp>
      <p:sp>
        <p:nvSpPr>
          <p:cNvPr id="4" name="Slide Number Placeholder 3"/>
          <p:cNvSpPr>
            <a:spLocks noGrp="1"/>
          </p:cNvSpPr>
          <p:nvPr>
            <p:ph type="sldNum" sz="quarter" idx="5"/>
          </p:nvPr>
        </p:nvSpPr>
        <p:spPr/>
        <p:txBody>
          <a:bodyPr/>
          <a:lstStyle/>
          <a:p>
            <a:pPr>
              <a:defRPr/>
            </a:pPr>
            <a:fld id="{83D2DF77-18E4-4F30-AA28-B242723DE706}" type="slidenum">
              <a:rPr lang="en-US" smtClean="0"/>
              <a:pPr>
                <a:defRPr/>
              </a:pPr>
              <a:t>26</a:t>
            </a:fld>
            <a:endParaRPr lang="en-US" dirty="0"/>
          </a:p>
        </p:txBody>
      </p:sp>
    </p:spTree>
    <p:extLst>
      <p:ext uri="{BB962C8B-B14F-4D97-AF65-F5344CB8AC3E}">
        <p14:creationId xmlns:p14="http://schemas.microsoft.com/office/powerpoint/2010/main" val="13097813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83D2DF77-18E4-4F30-AA28-B242723DE706}" type="slidenum">
              <a:rPr lang="en-US" smtClean="0"/>
              <a:pPr>
                <a:defRPr/>
              </a:pPr>
              <a:t>27</a:t>
            </a:fld>
            <a:endParaRPr lang="en-US" dirty="0"/>
          </a:p>
        </p:txBody>
      </p:sp>
    </p:spTree>
    <p:extLst>
      <p:ext uri="{BB962C8B-B14F-4D97-AF65-F5344CB8AC3E}">
        <p14:creationId xmlns:p14="http://schemas.microsoft.com/office/powerpoint/2010/main" val="5568257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AFED118-5AF8-472E-9D32-A90F8A4B17C8}" type="slidenum">
              <a:rPr lang="en-US" altLang="en-US"/>
              <a:pPr algn="r" eaLnBrk="0" hangingPunct="0"/>
              <a:t>28</a:t>
            </a:fld>
            <a:endParaRPr lang="en-US" alt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D. All other choices are ruminants (“front-end fermenters”).</a:t>
            </a:r>
          </a:p>
        </p:txBody>
      </p:sp>
    </p:spTree>
    <p:extLst>
      <p:ext uri="{BB962C8B-B14F-4D97-AF65-F5344CB8AC3E}">
        <p14:creationId xmlns:p14="http://schemas.microsoft.com/office/powerpoint/2010/main" val="26273838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AFED118-5AF8-472E-9D32-A90F8A4B17C8}" type="slidenum">
              <a:rPr lang="en-US" altLang="en-US"/>
              <a:pPr algn="r" eaLnBrk="0" hangingPunct="0"/>
              <a:t>29</a:t>
            </a:fld>
            <a:endParaRPr lang="en-US" alt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787305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fld id="{D48D3519-DE01-4F5B-AA06-11F05AB65F2A}" type="slidenum">
              <a:rPr lang="en-US" altLang="en-US" smtClean="0">
                <a:cs typeface="Arial" charset="0"/>
              </a:rPr>
              <a:pPr/>
              <a:t>3</a:t>
            </a:fld>
            <a:endParaRPr lang="en-US" altLang="en-US" smtClean="0">
              <a:cs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5396232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
        <p:nvSpPr>
          <p:cNvPr id="4" name="Slide Number Placeholder 3"/>
          <p:cNvSpPr>
            <a:spLocks noGrp="1"/>
          </p:cNvSpPr>
          <p:nvPr>
            <p:ph type="sldNum" sz="quarter" idx="5"/>
          </p:nvPr>
        </p:nvSpPr>
        <p:spPr/>
        <p:txBody>
          <a:bodyPr/>
          <a:lstStyle/>
          <a:p>
            <a:pPr>
              <a:defRPr/>
            </a:pPr>
            <a:fld id="{F9DEC493-51C4-4949-B316-05C004E7D9CB}" type="slidenum">
              <a:rPr lang="en-US" smtClean="0"/>
              <a:pPr>
                <a:defRPr/>
              </a:pPr>
              <a:t>30</a:t>
            </a:fld>
            <a:endParaRPr lang="en-US" dirty="0"/>
          </a:p>
        </p:txBody>
      </p:sp>
    </p:spTree>
    <p:extLst>
      <p:ext uri="{BB962C8B-B14F-4D97-AF65-F5344CB8AC3E}">
        <p14:creationId xmlns:p14="http://schemas.microsoft.com/office/powerpoint/2010/main" val="9218119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F9DEC493-51C4-4949-B316-05C004E7D9CB}" type="slidenum">
              <a:rPr lang="en-US" smtClean="0"/>
              <a:pPr>
                <a:defRPr/>
              </a:pPr>
              <a:t>31</a:t>
            </a:fld>
            <a:endParaRPr lang="en-US" dirty="0"/>
          </a:p>
        </p:txBody>
      </p:sp>
    </p:spTree>
    <p:extLst>
      <p:ext uri="{BB962C8B-B14F-4D97-AF65-F5344CB8AC3E}">
        <p14:creationId xmlns:p14="http://schemas.microsoft.com/office/powerpoint/2010/main" val="39268748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10BD45BD-A726-4F8E-9287-BDC7D757B2A4}" type="slidenum">
              <a:rPr lang="en-US" altLang="en-US"/>
              <a:pPr algn="r" eaLnBrk="0" hangingPunct="0"/>
              <a:t>32</a:t>
            </a:fld>
            <a:endParaRPr lang="en-US" alt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E. This question relates to Concept 33.5. Leptin binding to its receptor suppresses appetite.</a:t>
            </a:r>
          </a:p>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3304321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10BD45BD-A726-4F8E-9287-BDC7D757B2A4}" type="slidenum">
              <a:rPr lang="en-US" altLang="en-US"/>
              <a:pPr algn="r" eaLnBrk="0" hangingPunct="0"/>
              <a:t>33</a:t>
            </a:fld>
            <a:endParaRPr lang="en-US" alt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5372073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C68BB834-AD70-44A5-BC14-311506CBAB6D}" type="slidenum">
              <a:rPr lang="en-US" altLang="en-US"/>
              <a:pPr algn="r" eaLnBrk="0" hangingPunct="0"/>
              <a:t>34</a:t>
            </a:fld>
            <a:endParaRPr lang="en-US" alt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C. Ghrelin is released in greater quantities by an empty, shrunken stomach than by a full stomach. Leptin (A), PYY (B), and insulin (D) are associated with satiety, not hunger. Secretin (E) is not linked to appetite regulation. The regulation of appetite is explained in Concept 33.5.</a:t>
            </a:r>
          </a:p>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212609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C68BB834-AD70-44A5-BC14-311506CBAB6D}" type="slidenum">
              <a:rPr lang="en-US" altLang="en-US"/>
              <a:pPr algn="r" eaLnBrk="0" hangingPunct="0"/>
              <a:t>35</a:t>
            </a:fld>
            <a:endParaRPr lang="en-US" alt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6925837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
        <p:nvSpPr>
          <p:cNvPr id="4" name="Slide Number Placeholder 3"/>
          <p:cNvSpPr>
            <a:spLocks noGrp="1"/>
          </p:cNvSpPr>
          <p:nvPr>
            <p:ph type="sldNum" sz="quarter" idx="5"/>
          </p:nvPr>
        </p:nvSpPr>
        <p:spPr/>
        <p:txBody>
          <a:bodyPr/>
          <a:lstStyle/>
          <a:p>
            <a:pPr>
              <a:defRPr/>
            </a:pPr>
            <a:fld id="{CB3559E6-A64B-4F3F-98D1-F8A7AF1FC966}" type="slidenum">
              <a:rPr lang="en-US" smtClean="0"/>
              <a:pPr>
                <a:defRPr/>
              </a:pPr>
              <a:t>36</a:t>
            </a:fld>
            <a:endParaRPr lang="en-US" dirty="0"/>
          </a:p>
        </p:txBody>
      </p:sp>
    </p:spTree>
    <p:extLst>
      <p:ext uri="{BB962C8B-B14F-4D97-AF65-F5344CB8AC3E}">
        <p14:creationId xmlns:p14="http://schemas.microsoft.com/office/powerpoint/2010/main" val="27640708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CB3559E6-A64B-4F3F-98D1-F8A7AF1FC966}" type="slidenum">
              <a:rPr lang="en-US" smtClean="0"/>
              <a:pPr>
                <a:defRPr/>
              </a:pPr>
              <a:t>37</a:t>
            </a:fld>
            <a:endParaRPr lang="en-US" dirty="0"/>
          </a:p>
        </p:txBody>
      </p:sp>
    </p:spTree>
    <p:extLst>
      <p:ext uri="{BB962C8B-B14F-4D97-AF65-F5344CB8AC3E}">
        <p14:creationId xmlns:p14="http://schemas.microsoft.com/office/powerpoint/2010/main" val="206070808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81B5C8D7-704E-4110-B6FE-D92014AAF02A}" type="slidenum">
              <a:rPr lang="en-US" altLang="en-US"/>
              <a:pPr algn="r" eaLnBrk="0" hangingPunct="0"/>
              <a:t>38</a:t>
            </a:fld>
            <a:endParaRPr lang="en-US" alt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B. This question relates to Concept 33.5. The main response to high blood glucose is release of pancreatic insulin, triggering its target cells to take up the excess glucose. Glucagon secretion will be reduced during this time. Secretin and cholecystokinin are digestive hormones, not related to blood glucose levels. Amylase is a digestive enzyme mainly in saliva, not in the blood.</a:t>
            </a:r>
          </a:p>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5049896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81B5C8D7-704E-4110-B6FE-D92014AAF02A}" type="slidenum">
              <a:rPr lang="en-US" altLang="en-US"/>
              <a:pPr algn="r" eaLnBrk="0" hangingPunct="0"/>
              <a:t>39</a:t>
            </a:fld>
            <a:endParaRPr lang="en-US" alt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418202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D4FFE5BD-3222-4FDB-ADC9-00F36547C9A9}" type="slidenum">
              <a:rPr lang="en-US" altLang="en-US"/>
              <a:pPr algn="r" eaLnBrk="0" hangingPunct="0"/>
              <a:t>4</a:t>
            </a:fld>
            <a:endParaRPr lang="en-US"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D. This question relates to Concept 33.2. Options A, B, C, and E are true for both the gastrovascular cavity and complete gut. </a:t>
            </a:r>
          </a:p>
        </p:txBody>
      </p:sp>
    </p:spTree>
    <p:extLst>
      <p:ext uri="{BB962C8B-B14F-4D97-AF65-F5344CB8AC3E}">
        <p14:creationId xmlns:p14="http://schemas.microsoft.com/office/powerpoint/2010/main" val="17109830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6C5C0E63-E002-451E-98D5-0A53A3F48E47}" type="slidenum">
              <a:rPr lang="en-US" altLang="en-US"/>
              <a:pPr algn="r" eaLnBrk="0" hangingPunct="0"/>
              <a:t>40</a:t>
            </a:fld>
            <a:endParaRPr lang="en-US" alt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A. The final absorption of those three key elements occurs in the large intestine. This is why treatment of diarrhea, which is watered-down stool from rapid expulsion of food from the body, includes replenishing water, sodium, and potassium immediately.</a:t>
            </a:r>
          </a:p>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25951431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6C5C0E63-E002-451E-98D5-0A53A3F48E47}" type="slidenum">
              <a:rPr lang="en-US" altLang="en-US"/>
              <a:pPr algn="r" eaLnBrk="0" hangingPunct="0"/>
              <a:t>41</a:t>
            </a:fld>
            <a:endParaRPr lang="en-US" alt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29489343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58605AE1-E930-4DE4-8B3E-183B4E71E56B}" type="slidenum">
              <a:rPr lang="en-US" altLang="en-US"/>
              <a:pPr algn="r" eaLnBrk="0" hangingPunct="0"/>
              <a:t>42</a:t>
            </a:fld>
            <a:endParaRPr lang="en-US" alt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C. Nonruminant herbivores need more surface area for digestion of cellulose in plants they consume.</a:t>
            </a:r>
          </a:p>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1618158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58605AE1-E930-4DE4-8B3E-183B4E71E56B}" type="slidenum">
              <a:rPr lang="en-US" altLang="en-US"/>
              <a:pPr algn="r" eaLnBrk="0" hangingPunct="0"/>
              <a:t>43</a:t>
            </a:fld>
            <a:endParaRPr lang="en-US" alt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322715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D4FFE5BD-3222-4FDB-ADC9-00F36547C9A9}" type="slidenum">
              <a:rPr lang="en-US" altLang="en-US"/>
              <a:pPr algn="r" eaLnBrk="0" hangingPunct="0"/>
              <a:t>5</a:t>
            </a:fld>
            <a:endParaRPr lang="en-US"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998657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a:t>
            </a:r>
          </a:p>
        </p:txBody>
      </p:sp>
      <p:sp>
        <p:nvSpPr>
          <p:cNvPr id="4" name="Slide Number Placeholder 3"/>
          <p:cNvSpPr>
            <a:spLocks noGrp="1"/>
          </p:cNvSpPr>
          <p:nvPr>
            <p:ph type="sldNum" sz="quarter" idx="5"/>
          </p:nvPr>
        </p:nvSpPr>
        <p:spPr/>
        <p:txBody>
          <a:bodyPr/>
          <a:lstStyle/>
          <a:p>
            <a:pPr>
              <a:defRPr/>
            </a:pPr>
            <a:fld id="{931C033F-EECF-441F-A47C-77E4C07C6F8A}" type="slidenum">
              <a:rPr lang="en-US" smtClean="0"/>
              <a:pPr>
                <a:defRPr/>
              </a:pPr>
              <a:t>6</a:t>
            </a:fld>
            <a:endParaRPr lang="en-US" dirty="0"/>
          </a:p>
        </p:txBody>
      </p:sp>
    </p:spTree>
    <p:extLst>
      <p:ext uri="{BB962C8B-B14F-4D97-AF65-F5344CB8AC3E}">
        <p14:creationId xmlns:p14="http://schemas.microsoft.com/office/powerpoint/2010/main" val="3347067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931C033F-EECF-441F-A47C-77E4C07C6F8A}" type="slidenum">
              <a:rPr lang="en-US" smtClean="0"/>
              <a:pPr>
                <a:defRPr/>
              </a:pPr>
              <a:t>7</a:t>
            </a:fld>
            <a:endParaRPr lang="en-US" dirty="0"/>
          </a:p>
        </p:txBody>
      </p:sp>
    </p:spTree>
    <p:extLst>
      <p:ext uri="{BB962C8B-B14F-4D97-AF65-F5344CB8AC3E}">
        <p14:creationId xmlns:p14="http://schemas.microsoft.com/office/powerpoint/2010/main" val="681235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
        <p:nvSpPr>
          <p:cNvPr id="4" name="Slide Number Placeholder 3"/>
          <p:cNvSpPr>
            <a:spLocks noGrp="1"/>
          </p:cNvSpPr>
          <p:nvPr>
            <p:ph type="sldNum" sz="quarter" idx="5"/>
          </p:nvPr>
        </p:nvSpPr>
        <p:spPr/>
        <p:txBody>
          <a:bodyPr/>
          <a:lstStyle/>
          <a:p>
            <a:pPr>
              <a:defRPr/>
            </a:pPr>
            <a:fld id="{85D8C048-9F1F-487E-B112-2304814EEE63}" type="slidenum">
              <a:rPr lang="en-US" smtClean="0"/>
              <a:pPr>
                <a:defRPr/>
              </a:pPr>
              <a:t>8</a:t>
            </a:fld>
            <a:endParaRPr lang="en-US" dirty="0"/>
          </a:p>
        </p:txBody>
      </p:sp>
    </p:spTree>
    <p:extLst>
      <p:ext uri="{BB962C8B-B14F-4D97-AF65-F5344CB8AC3E}">
        <p14:creationId xmlns:p14="http://schemas.microsoft.com/office/powerpoint/2010/main" val="3655054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85D8C048-9F1F-487E-B112-2304814EEE63}" type="slidenum">
              <a:rPr lang="en-US" smtClean="0"/>
              <a:pPr>
                <a:defRPr/>
              </a:pPr>
              <a:t>9</a:t>
            </a:fld>
            <a:endParaRPr lang="en-US" dirty="0"/>
          </a:p>
        </p:txBody>
      </p:sp>
    </p:spTree>
    <p:extLst>
      <p:ext uri="{BB962C8B-B14F-4D97-AF65-F5344CB8AC3E}">
        <p14:creationId xmlns:p14="http://schemas.microsoft.com/office/powerpoint/2010/main" val="27489349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5" name="TextBox 4"/>
          <p:cNvSpPr txBox="1">
            <a:spLocks noChangeArrowheads="1"/>
          </p:cNvSpPr>
          <p:nvPr/>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7" name="Text Box 35"/>
          <p:cNvSpPr txBox="1">
            <a:spLocks noChangeArrowheads="1"/>
          </p:cNvSpPr>
          <p:nvPr/>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smtClean="0"/>
              <a:t>Click to edit Master text styles</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pPr marL="152400">
              <a:spcBef>
                <a:spcPct val="45000"/>
              </a:spcBef>
            </a:pPr>
            <a:r>
              <a:rPr lang="en-US" altLang="en-US" smtClean="0">
                <a:latin typeface="Times New Roman" pitchFamily="84" charset="0"/>
              </a:rPr>
              <a:t>Animal </a:t>
            </a:r>
            <a:r>
              <a:rPr lang="en-US" altLang="en-US">
                <a:latin typeface="Times New Roman" pitchFamily="84" charset="0"/>
              </a:rPr>
              <a:t/>
            </a:r>
            <a:br>
              <a:rPr lang="en-US" altLang="en-US">
                <a:latin typeface="Times New Roman" pitchFamily="84" charset="0"/>
              </a:rPr>
            </a:br>
            <a:r>
              <a:rPr lang="en-US" altLang="en-US" smtClean="0">
                <a:latin typeface="Times New Roman" pitchFamily="84" charset="0"/>
              </a:rPr>
              <a:t>Nutrition</a:t>
            </a:r>
            <a:endParaRPr lang="en-US" altLang="en-US" dirty="0">
              <a:latin typeface="Times New Roman" pitchFamily="84" charset="0"/>
            </a:endParaRPr>
          </a:p>
        </p:txBody>
      </p:sp>
      <p:sp>
        <p:nvSpPr>
          <p:cNvPr id="3" name="Text Placeholder 2"/>
          <p:cNvSpPr>
            <a:spLocks noGrp="1"/>
          </p:cNvSpPr>
          <p:nvPr>
            <p:ph type="body" sz="quarter" idx="12"/>
          </p:nvPr>
        </p:nvSpPr>
        <p:spPr/>
        <p:txBody>
          <a:bodyPr/>
          <a:lstStyle/>
          <a:p>
            <a:r>
              <a:rPr lang="en-US" dirty="0"/>
              <a:t>3</a:t>
            </a:r>
            <a:r>
              <a:rPr lang="en-US" smtClean="0"/>
              <a:t>3</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smtClean="0"/>
              <a:t>In humans, the first opportunity for ingested food to undergo enzymatic hydrolysis is in the</a:t>
            </a:r>
          </a:p>
        </p:txBody>
      </p:sp>
      <p:sp>
        <p:nvSpPr>
          <p:cNvPr id="12291" name="Rectangle 3"/>
          <p:cNvSpPr>
            <a:spLocks noGrp="1" noChangeArrowheads="1"/>
          </p:cNvSpPr>
          <p:nvPr>
            <p:ph idx="1"/>
          </p:nvPr>
        </p:nvSpPr>
        <p:spPr/>
        <p:txBody>
          <a:bodyPr/>
          <a:lstStyle/>
          <a:p>
            <a:r>
              <a:rPr lang="en-US" altLang="en-US" smtClean="0"/>
              <a:t>mouth.</a:t>
            </a:r>
          </a:p>
          <a:p>
            <a:r>
              <a:rPr lang="en-US" altLang="en-US" smtClean="0"/>
              <a:t>stomach.</a:t>
            </a:r>
          </a:p>
          <a:p>
            <a:r>
              <a:rPr lang="en-US" altLang="en-US" smtClean="0"/>
              <a:t>liver.</a:t>
            </a:r>
          </a:p>
          <a:p>
            <a:r>
              <a:rPr lang="en-US" altLang="en-US" smtClean="0"/>
              <a:t>small intestine.</a:t>
            </a:r>
          </a:p>
          <a:p>
            <a:r>
              <a:rPr lang="en-US" altLang="en-US" smtClean="0"/>
              <a:t>large intestine.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169221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smtClean="0"/>
              <a:t>In humans, the first opportunity for ingested food to undergo enzymatic hydrolysis is in the</a:t>
            </a:r>
          </a:p>
        </p:txBody>
      </p:sp>
      <p:sp>
        <p:nvSpPr>
          <p:cNvPr id="12291" name="Rectangle 3"/>
          <p:cNvSpPr>
            <a:spLocks noGrp="1" noChangeArrowheads="1"/>
          </p:cNvSpPr>
          <p:nvPr>
            <p:ph idx="1"/>
          </p:nvPr>
        </p:nvSpPr>
        <p:spPr/>
        <p:txBody>
          <a:bodyPr/>
          <a:lstStyle/>
          <a:p>
            <a:r>
              <a:rPr lang="en-US" altLang="en-US" b="1" dirty="0" smtClean="0"/>
              <a:t>mouth.</a:t>
            </a:r>
          </a:p>
          <a:p>
            <a:r>
              <a:rPr lang="en-US" altLang="en-US" dirty="0" smtClean="0"/>
              <a:t>stomach.</a:t>
            </a:r>
          </a:p>
          <a:p>
            <a:r>
              <a:rPr lang="en-US" altLang="en-US" dirty="0" smtClean="0"/>
              <a:t>liver.</a:t>
            </a:r>
          </a:p>
          <a:p>
            <a:r>
              <a:rPr lang="en-US" altLang="en-US" dirty="0" smtClean="0"/>
              <a:t>small intestine.</a:t>
            </a:r>
          </a:p>
          <a:p>
            <a:r>
              <a:rPr lang="en-US" altLang="en-US" dirty="0" smtClean="0"/>
              <a:t>large intestine.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601387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Which of the following is incorrect?</a:t>
            </a:r>
          </a:p>
        </p:txBody>
      </p:sp>
      <p:sp>
        <p:nvSpPr>
          <p:cNvPr id="14339" name="Content Placeholder 2"/>
          <p:cNvSpPr>
            <a:spLocks noGrp="1"/>
          </p:cNvSpPr>
          <p:nvPr>
            <p:ph idx="1"/>
          </p:nvPr>
        </p:nvSpPr>
        <p:spPr/>
        <p:txBody>
          <a:bodyPr/>
          <a:lstStyle/>
          <a:p>
            <a:r>
              <a:rPr lang="en-US" altLang="en-US" dirty="0" smtClean="0"/>
              <a:t>Vitamin </a:t>
            </a:r>
            <a:r>
              <a:rPr lang="en-US" altLang="en-US" dirty="0" smtClean="0"/>
              <a:t>K is important for preventing damage to the cell membrane.</a:t>
            </a:r>
          </a:p>
          <a:p>
            <a:r>
              <a:rPr lang="en-US" altLang="en-US" dirty="0" smtClean="0"/>
              <a:t>Vitamin </a:t>
            </a:r>
            <a:r>
              <a:rPr lang="en-US" altLang="en-US" dirty="0" smtClean="0"/>
              <a:t>D </a:t>
            </a:r>
            <a:r>
              <a:rPr lang="en-US" altLang="en-US" dirty="0"/>
              <a:t>is important for </a:t>
            </a:r>
            <a:r>
              <a:rPr lang="en-US" altLang="en-US" dirty="0" smtClean="0"/>
              <a:t>calcium absorption and bone formation.</a:t>
            </a:r>
          </a:p>
          <a:p>
            <a:r>
              <a:rPr lang="en-US" altLang="en-US" dirty="0" smtClean="0"/>
              <a:t>Vitamin </a:t>
            </a:r>
            <a:r>
              <a:rPr lang="en-US" altLang="en-US" dirty="0" smtClean="0"/>
              <a:t>A </a:t>
            </a:r>
            <a:r>
              <a:rPr lang="en-US" altLang="en-US" dirty="0"/>
              <a:t>is important for </a:t>
            </a:r>
            <a:r>
              <a:rPr lang="en-US" altLang="en-US" dirty="0" smtClean="0"/>
              <a:t>visual pigments of the eye.</a:t>
            </a:r>
          </a:p>
          <a:p>
            <a:r>
              <a:rPr lang="en-US" altLang="en-US" dirty="0" smtClean="0"/>
              <a:t>Vitamin </a:t>
            </a:r>
            <a:r>
              <a:rPr lang="en-US" altLang="en-US" dirty="0" smtClean="0"/>
              <a:t>E </a:t>
            </a:r>
            <a:r>
              <a:rPr lang="en-US" altLang="en-US" dirty="0"/>
              <a:t>is important for </a:t>
            </a:r>
            <a:r>
              <a:rPr lang="en-US" altLang="en-US" dirty="0" smtClean="0"/>
              <a:t>blood clotting.</a:t>
            </a:r>
          </a:p>
          <a:p>
            <a:r>
              <a:rPr lang="en-US" altLang="en-US" dirty="0" smtClean="0"/>
              <a:t>both A and D</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7733440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Which of the following is incorrect?</a:t>
            </a:r>
          </a:p>
        </p:txBody>
      </p:sp>
      <p:sp>
        <p:nvSpPr>
          <p:cNvPr id="14339" name="Content Placeholder 2"/>
          <p:cNvSpPr>
            <a:spLocks noGrp="1"/>
          </p:cNvSpPr>
          <p:nvPr>
            <p:ph idx="1"/>
          </p:nvPr>
        </p:nvSpPr>
        <p:spPr/>
        <p:txBody>
          <a:bodyPr/>
          <a:lstStyle/>
          <a:p>
            <a:r>
              <a:rPr lang="en-US" altLang="en-US" dirty="0" smtClean="0"/>
              <a:t>Vitamin </a:t>
            </a:r>
            <a:r>
              <a:rPr lang="en-US" altLang="en-US" dirty="0" smtClean="0"/>
              <a:t>K is important for preventing damage to the cell membrane.</a:t>
            </a:r>
          </a:p>
          <a:p>
            <a:r>
              <a:rPr lang="en-US" altLang="en-US" dirty="0" smtClean="0"/>
              <a:t>Vitamin </a:t>
            </a:r>
            <a:r>
              <a:rPr lang="en-US" altLang="en-US" dirty="0" smtClean="0"/>
              <a:t>D </a:t>
            </a:r>
            <a:r>
              <a:rPr lang="en-US" altLang="en-US" dirty="0"/>
              <a:t>is important for </a:t>
            </a:r>
            <a:r>
              <a:rPr lang="en-US" altLang="en-US" dirty="0" smtClean="0"/>
              <a:t>calcium absorption and bone formation.</a:t>
            </a:r>
          </a:p>
          <a:p>
            <a:r>
              <a:rPr lang="en-US" altLang="en-US" dirty="0" smtClean="0"/>
              <a:t>Vitamin </a:t>
            </a:r>
            <a:r>
              <a:rPr lang="en-US" altLang="en-US" dirty="0" smtClean="0"/>
              <a:t>A </a:t>
            </a:r>
            <a:r>
              <a:rPr lang="en-US" altLang="en-US" dirty="0"/>
              <a:t>is important for </a:t>
            </a:r>
            <a:r>
              <a:rPr lang="en-US" altLang="en-US" dirty="0" smtClean="0"/>
              <a:t>visual pigments of the eye.</a:t>
            </a:r>
          </a:p>
          <a:p>
            <a:r>
              <a:rPr lang="en-US" altLang="en-US" dirty="0" smtClean="0"/>
              <a:t>Vitamin </a:t>
            </a:r>
            <a:r>
              <a:rPr lang="en-US" altLang="en-US" dirty="0" smtClean="0"/>
              <a:t>E </a:t>
            </a:r>
            <a:r>
              <a:rPr lang="en-US" altLang="en-US" dirty="0"/>
              <a:t>is important for </a:t>
            </a:r>
            <a:r>
              <a:rPr lang="en-US" altLang="en-US" dirty="0" smtClean="0"/>
              <a:t>blood clotting.</a:t>
            </a:r>
          </a:p>
          <a:p>
            <a:r>
              <a:rPr lang="en-US" altLang="en-US" b="1" dirty="0" smtClean="0"/>
              <a:t>both A and D</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3231339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The consequences of malnutrition are (1) stored fats are used up, (2) stored carbohydrates </a:t>
            </a:r>
            <a:r>
              <a:rPr lang="en-US" altLang="en-US" dirty="0"/>
              <a:t>are used up</a:t>
            </a:r>
            <a:r>
              <a:rPr lang="en-US" altLang="en-US" dirty="0" smtClean="0"/>
              <a:t>, (3) breakdown of the animal’s own proteins, (4) loss of muscle, and (5) eventual death of the animal. Which of the following is </a:t>
            </a:r>
            <a:r>
              <a:rPr lang="en-US" dirty="0"/>
              <a:t>the correct sequence of these </a:t>
            </a:r>
            <a:r>
              <a:rPr lang="en-US" dirty="0" smtClean="0"/>
              <a:t>events?</a:t>
            </a:r>
            <a:endParaRPr lang="en-US" altLang="en-US" dirty="0" smtClean="0"/>
          </a:p>
        </p:txBody>
      </p:sp>
      <p:sp>
        <p:nvSpPr>
          <p:cNvPr id="16387" name="Content Placeholder 2"/>
          <p:cNvSpPr>
            <a:spLocks noGrp="1"/>
          </p:cNvSpPr>
          <p:nvPr>
            <p:ph idx="1"/>
          </p:nvPr>
        </p:nvSpPr>
        <p:spPr/>
        <p:txBody>
          <a:bodyPr/>
          <a:lstStyle/>
          <a:p>
            <a:r>
              <a:rPr lang="en-US" altLang="en-US" dirty="0" smtClean="0"/>
              <a:t>1, 2, 3, 4, 5</a:t>
            </a:r>
          </a:p>
          <a:p>
            <a:r>
              <a:rPr lang="en-US" altLang="en-US" dirty="0" smtClean="0"/>
              <a:t>2, 1, 4, 3, 5</a:t>
            </a:r>
          </a:p>
          <a:p>
            <a:r>
              <a:rPr lang="en-US" altLang="en-US" dirty="0" smtClean="0"/>
              <a:t>2, 1, 3, 4, 5</a:t>
            </a:r>
          </a:p>
          <a:p>
            <a:r>
              <a:rPr lang="en-US" altLang="en-US" dirty="0" smtClean="0"/>
              <a:t>3, 1, 2, 4, 5</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8192329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The consequences of malnutrition are (1) stored fats are used up, (2) stored carbohydrates </a:t>
            </a:r>
            <a:r>
              <a:rPr lang="en-US" altLang="en-US" dirty="0"/>
              <a:t>are used up</a:t>
            </a:r>
            <a:r>
              <a:rPr lang="en-US" altLang="en-US" dirty="0" smtClean="0"/>
              <a:t>, (3) breakdown of the animal’s own proteins, (4) loss of muscle, and (5) eventual death of the animal. Which of the following is </a:t>
            </a:r>
            <a:r>
              <a:rPr lang="en-US" dirty="0"/>
              <a:t>the correct sequence of these </a:t>
            </a:r>
            <a:r>
              <a:rPr lang="en-US" dirty="0" smtClean="0"/>
              <a:t>events?</a:t>
            </a:r>
            <a:endParaRPr lang="en-US" altLang="en-US" dirty="0" smtClean="0"/>
          </a:p>
        </p:txBody>
      </p:sp>
      <p:sp>
        <p:nvSpPr>
          <p:cNvPr id="16387" name="Content Placeholder 2"/>
          <p:cNvSpPr>
            <a:spLocks noGrp="1"/>
          </p:cNvSpPr>
          <p:nvPr>
            <p:ph idx="1"/>
          </p:nvPr>
        </p:nvSpPr>
        <p:spPr/>
        <p:txBody>
          <a:bodyPr/>
          <a:lstStyle/>
          <a:p>
            <a:r>
              <a:rPr lang="en-US" altLang="en-US" dirty="0" smtClean="0"/>
              <a:t>1, 2, 3, 4, 5</a:t>
            </a:r>
          </a:p>
          <a:p>
            <a:r>
              <a:rPr lang="en-US" altLang="en-US" dirty="0" smtClean="0"/>
              <a:t>2, 1, 4, 3, 5</a:t>
            </a:r>
          </a:p>
          <a:p>
            <a:r>
              <a:rPr lang="en-US" altLang="en-US" b="1" dirty="0" smtClean="0"/>
              <a:t>2, 1, 3, 4, 5</a:t>
            </a:r>
          </a:p>
          <a:p>
            <a:r>
              <a:rPr lang="en-US" altLang="en-US" dirty="0" smtClean="0"/>
              <a:t>3, 1, 2, 4, 5</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5383291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smtClean="0"/>
              <a:t>Secretin modulates digestion by</a:t>
            </a:r>
          </a:p>
        </p:txBody>
      </p:sp>
      <p:sp>
        <p:nvSpPr>
          <p:cNvPr id="18435" name="Rectangle 3"/>
          <p:cNvSpPr>
            <a:spLocks noGrp="1" noChangeArrowheads="1"/>
          </p:cNvSpPr>
          <p:nvPr>
            <p:ph idx="1"/>
          </p:nvPr>
        </p:nvSpPr>
        <p:spPr/>
        <p:txBody>
          <a:bodyPr/>
          <a:lstStyle/>
          <a:p>
            <a:r>
              <a:rPr lang="en-US" altLang="en-US" smtClean="0"/>
              <a:t>acting as an enzyme in the duodenum.</a:t>
            </a:r>
          </a:p>
          <a:p>
            <a:r>
              <a:rPr lang="en-US" altLang="en-US" smtClean="0"/>
              <a:t>triggering bile release into the intestine.</a:t>
            </a:r>
          </a:p>
          <a:p>
            <a:r>
              <a:rPr lang="en-US" altLang="en-US" smtClean="0"/>
              <a:t>triggering buffer release from the pancreas.</a:t>
            </a:r>
          </a:p>
          <a:p>
            <a:r>
              <a:rPr lang="en-US" altLang="en-US" smtClean="0"/>
              <a:t>acting as an enzyme in the stomach.</a:t>
            </a:r>
          </a:p>
          <a:p>
            <a:r>
              <a:rPr lang="en-US" altLang="en-US" smtClean="0"/>
              <a:t>triggering acid release in the stomach.</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8201036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smtClean="0"/>
              <a:t>Secretin modulates digestion by</a:t>
            </a:r>
          </a:p>
        </p:txBody>
      </p:sp>
      <p:sp>
        <p:nvSpPr>
          <p:cNvPr id="18435" name="Rectangle 3"/>
          <p:cNvSpPr>
            <a:spLocks noGrp="1" noChangeArrowheads="1"/>
          </p:cNvSpPr>
          <p:nvPr>
            <p:ph idx="1"/>
          </p:nvPr>
        </p:nvSpPr>
        <p:spPr/>
        <p:txBody>
          <a:bodyPr/>
          <a:lstStyle/>
          <a:p>
            <a:r>
              <a:rPr lang="en-US" altLang="en-US" dirty="0" smtClean="0"/>
              <a:t>acting as an enzyme in the duodenum.</a:t>
            </a:r>
          </a:p>
          <a:p>
            <a:r>
              <a:rPr lang="en-US" altLang="en-US" dirty="0" smtClean="0"/>
              <a:t>triggering bile release into the intestine.</a:t>
            </a:r>
          </a:p>
          <a:p>
            <a:r>
              <a:rPr lang="en-US" altLang="en-US" b="1" dirty="0" smtClean="0"/>
              <a:t>triggering buffer release from the pancreas.</a:t>
            </a:r>
          </a:p>
          <a:p>
            <a:r>
              <a:rPr lang="en-US" altLang="en-US" dirty="0" smtClean="0"/>
              <a:t>acting as an enzyme in the stomach.</a:t>
            </a:r>
          </a:p>
          <a:p>
            <a:r>
              <a:rPr lang="en-US" altLang="en-US" dirty="0" smtClean="0"/>
              <a:t>triggering acid release in the stomach.</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9236627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smtClean="0"/>
              <a:t>Which of the following is incorrectly matched based on the organism’s feeding habits?</a:t>
            </a:r>
          </a:p>
        </p:txBody>
      </p:sp>
      <p:sp>
        <p:nvSpPr>
          <p:cNvPr id="20483" name="Content Placeholder 2"/>
          <p:cNvSpPr>
            <a:spLocks noGrp="1"/>
          </p:cNvSpPr>
          <p:nvPr>
            <p:ph idx="1"/>
          </p:nvPr>
        </p:nvSpPr>
        <p:spPr/>
        <p:txBody>
          <a:bodyPr/>
          <a:lstStyle/>
          <a:p>
            <a:r>
              <a:rPr lang="en-US" altLang="en-US" dirty="0" smtClean="0"/>
              <a:t>fluid feeder</a:t>
            </a:r>
            <a:r>
              <a:rPr lang="en-US" altLang="en-US" dirty="0"/>
              <a:t>—</a:t>
            </a:r>
            <a:r>
              <a:rPr lang="en-US" altLang="en-US" dirty="0" smtClean="0"/>
              <a:t>hummingbird</a:t>
            </a:r>
          </a:p>
          <a:p>
            <a:r>
              <a:rPr lang="en-US" altLang="en-US" dirty="0" smtClean="0"/>
              <a:t>substrate feeder</a:t>
            </a:r>
            <a:r>
              <a:rPr lang="en-US" altLang="en-US" dirty="0"/>
              <a:t>—</a:t>
            </a:r>
            <a:r>
              <a:rPr lang="en-US" altLang="en-US" dirty="0" smtClean="0"/>
              <a:t>caterpillar</a:t>
            </a:r>
          </a:p>
          <a:p>
            <a:r>
              <a:rPr lang="en-US" altLang="en-US" dirty="0"/>
              <a:t>b</a:t>
            </a:r>
            <a:r>
              <a:rPr lang="en-US" altLang="en-US" dirty="0" smtClean="0"/>
              <a:t>ulk feeder</a:t>
            </a:r>
            <a:r>
              <a:rPr lang="en-US" altLang="en-US" dirty="0"/>
              <a:t>—</a:t>
            </a:r>
            <a:r>
              <a:rPr lang="en-US" altLang="en-US" dirty="0" smtClean="0"/>
              <a:t>mosquito</a:t>
            </a:r>
          </a:p>
          <a:p>
            <a:r>
              <a:rPr lang="en-US" altLang="en-US" dirty="0"/>
              <a:t>s</a:t>
            </a:r>
            <a:r>
              <a:rPr lang="en-US" altLang="en-US" dirty="0" smtClean="0"/>
              <a:t>uspension feeder—flamingo</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552918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smtClean="0"/>
              <a:t>Which of the following is incorrectly matched based on the organism’s feeding habits?</a:t>
            </a:r>
          </a:p>
        </p:txBody>
      </p:sp>
      <p:sp>
        <p:nvSpPr>
          <p:cNvPr id="20483" name="Content Placeholder 2"/>
          <p:cNvSpPr>
            <a:spLocks noGrp="1"/>
          </p:cNvSpPr>
          <p:nvPr>
            <p:ph idx="1"/>
          </p:nvPr>
        </p:nvSpPr>
        <p:spPr/>
        <p:txBody>
          <a:bodyPr/>
          <a:lstStyle/>
          <a:p>
            <a:r>
              <a:rPr lang="en-US" altLang="en-US" dirty="0" smtClean="0"/>
              <a:t>fluid feeder</a:t>
            </a:r>
            <a:r>
              <a:rPr lang="en-US" altLang="en-US" dirty="0"/>
              <a:t>—</a:t>
            </a:r>
            <a:r>
              <a:rPr lang="en-US" altLang="en-US" dirty="0" smtClean="0"/>
              <a:t>hummingbird</a:t>
            </a:r>
          </a:p>
          <a:p>
            <a:r>
              <a:rPr lang="en-US" altLang="en-US" dirty="0" smtClean="0"/>
              <a:t>substrate feeder</a:t>
            </a:r>
            <a:r>
              <a:rPr lang="en-US" altLang="en-US" dirty="0"/>
              <a:t>—</a:t>
            </a:r>
            <a:r>
              <a:rPr lang="en-US" altLang="en-US" dirty="0" smtClean="0"/>
              <a:t>caterpillar</a:t>
            </a:r>
          </a:p>
          <a:p>
            <a:r>
              <a:rPr lang="en-US" altLang="en-US" b="1" dirty="0"/>
              <a:t>b</a:t>
            </a:r>
            <a:r>
              <a:rPr lang="en-US" altLang="en-US" b="1" dirty="0" smtClean="0"/>
              <a:t>ulk feeder</a:t>
            </a:r>
            <a:r>
              <a:rPr lang="en-US" altLang="en-US" b="1" dirty="0"/>
              <a:t>—</a:t>
            </a:r>
            <a:r>
              <a:rPr lang="en-US" altLang="en-US" b="1" dirty="0" smtClean="0"/>
              <a:t>mosquito</a:t>
            </a:r>
          </a:p>
          <a:p>
            <a:r>
              <a:rPr lang="en-US" altLang="en-US" dirty="0"/>
              <a:t>s</a:t>
            </a:r>
            <a:r>
              <a:rPr lang="en-US" altLang="en-US" dirty="0" smtClean="0"/>
              <a:t>uspension feeder—flamingo</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2346673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smtClean="0"/>
              <a:t>Essential amino acids are</a:t>
            </a:r>
          </a:p>
        </p:txBody>
      </p:sp>
      <p:sp>
        <p:nvSpPr>
          <p:cNvPr id="4099" name="Rectangle 3"/>
          <p:cNvSpPr>
            <a:spLocks noGrp="1" noChangeArrowheads="1"/>
          </p:cNvSpPr>
          <p:nvPr>
            <p:ph idx="1"/>
          </p:nvPr>
        </p:nvSpPr>
        <p:spPr/>
        <p:txBody>
          <a:bodyPr/>
          <a:lstStyle/>
          <a:p>
            <a:r>
              <a:rPr lang="en-US" altLang="en-US" dirty="0" smtClean="0"/>
              <a:t>all of the amino acids required to make proteins.</a:t>
            </a:r>
          </a:p>
          <a:p>
            <a:r>
              <a:rPr lang="en-US" altLang="en-US" dirty="0" smtClean="0"/>
              <a:t>those that cannot be made in the body.</a:t>
            </a:r>
          </a:p>
          <a:p>
            <a:r>
              <a:rPr lang="en-US" altLang="en-US" dirty="0" smtClean="0"/>
              <a:t>those that contain nitrogen.</a:t>
            </a:r>
          </a:p>
          <a:p>
            <a:r>
              <a:rPr lang="en-US" altLang="en-US" dirty="0" smtClean="0"/>
              <a:t>obtained only by eating plants.</a:t>
            </a:r>
          </a:p>
          <a:p>
            <a:r>
              <a:rPr lang="en-US" altLang="en-US" dirty="0" smtClean="0"/>
              <a:t>obtained only by eating animals.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643590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smtClean="0"/>
              <a:t>The bile salts function in fat digestion by</a:t>
            </a:r>
          </a:p>
        </p:txBody>
      </p:sp>
      <p:sp>
        <p:nvSpPr>
          <p:cNvPr id="22531" name="Rectangle 3"/>
          <p:cNvSpPr>
            <a:spLocks noGrp="1" noChangeArrowheads="1"/>
          </p:cNvSpPr>
          <p:nvPr>
            <p:ph idx="1"/>
          </p:nvPr>
        </p:nvSpPr>
        <p:spPr/>
        <p:txBody>
          <a:bodyPr/>
          <a:lstStyle/>
          <a:p>
            <a:r>
              <a:rPr lang="en-US" altLang="en-US" dirty="0" smtClean="0"/>
              <a:t>hydrolyzing fat molecules to glycerol and fatty acids.</a:t>
            </a:r>
          </a:p>
          <a:p>
            <a:r>
              <a:rPr lang="en-US" altLang="en-US" dirty="0" smtClean="0"/>
              <a:t>separating individual fat molecules from each other. </a:t>
            </a:r>
          </a:p>
          <a:p>
            <a:r>
              <a:rPr lang="en-US" altLang="en-US" dirty="0" smtClean="0"/>
              <a:t>dissolving fats in water.</a:t>
            </a:r>
          </a:p>
          <a:p>
            <a:r>
              <a:rPr lang="en-US" altLang="en-US" dirty="0" smtClean="0"/>
              <a:t>dispersing big droplets of fats to small droplets.</a:t>
            </a:r>
          </a:p>
          <a:p>
            <a:r>
              <a:rPr lang="en-US" altLang="en-US" dirty="0" smtClean="0"/>
              <a:t>triggering the secretion of pancreatic lipase.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8088957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smtClean="0"/>
              <a:t>The bile salts function in fat digestion by</a:t>
            </a:r>
          </a:p>
        </p:txBody>
      </p:sp>
      <p:sp>
        <p:nvSpPr>
          <p:cNvPr id="22531" name="Rectangle 3"/>
          <p:cNvSpPr>
            <a:spLocks noGrp="1" noChangeArrowheads="1"/>
          </p:cNvSpPr>
          <p:nvPr>
            <p:ph idx="1"/>
          </p:nvPr>
        </p:nvSpPr>
        <p:spPr/>
        <p:txBody>
          <a:bodyPr/>
          <a:lstStyle/>
          <a:p>
            <a:r>
              <a:rPr lang="en-US" altLang="en-US" dirty="0" smtClean="0"/>
              <a:t>hydrolyzing fat molecules to glycerol and fatty acids.</a:t>
            </a:r>
          </a:p>
          <a:p>
            <a:r>
              <a:rPr lang="en-US" altLang="en-US" dirty="0" smtClean="0"/>
              <a:t>separating individual fat molecules from each other. </a:t>
            </a:r>
          </a:p>
          <a:p>
            <a:r>
              <a:rPr lang="en-US" altLang="en-US" dirty="0" smtClean="0"/>
              <a:t>dissolving fats in water.</a:t>
            </a:r>
          </a:p>
          <a:p>
            <a:r>
              <a:rPr lang="en-US" altLang="en-US" b="1" dirty="0" smtClean="0"/>
              <a:t>dispersing big droplets of fats to small droplets.</a:t>
            </a:r>
          </a:p>
          <a:p>
            <a:r>
              <a:rPr lang="en-US" altLang="en-US" dirty="0" smtClean="0"/>
              <a:t>triggering the secretion of pancreatic lipase.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85683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A </a:t>
            </a:r>
            <a:r>
              <a:rPr lang="en-US" altLang="en-US" dirty="0"/>
              <a:t>_____ </a:t>
            </a:r>
            <a:r>
              <a:rPr lang="en-US" altLang="en-US" dirty="0" smtClean="0"/>
              <a:t>is only found in </a:t>
            </a:r>
            <a:r>
              <a:rPr lang="en-US" altLang="en-US" dirty="0"/>
              <a:t>_____.</a:t>
            </a:r>
            <a:endParaRPr lang="en-US" altLang="en-US" dirty="0" smtClean="0"/>
          </a:p>
        </p:txBody>
      </p:sp>
      <p:sp>
        <p:nvSpPr>
          <p:cNvPr id="24579" name="Content Placeholder 2"/>
          <p:cNvSpPr>
            <a:spLocks noGrp="1"/>
          </p:cNvSpPr>
          <p:nvPr>
            <p:ph idx="1"/>
          </p:nvPr>
        </p:nvSpPr>
        <p:spPr/>
        <p:txBody>
          <a:bodyPr/>
          <a:lstStyle/>
          <a:p>
            <a:r>
              <a:rPr lang="en-US" altLang="en-US" dirty="0"/>
              <a:t>g</a:t>
            </a:r>
            <a:r>
              <a:rPr lang="en-US" altLang="en-US" dirty="0" smtClean="0"/>
              <a:t>izzard; many birds and clams</a:t>
            </a:r>
          </a:p>
          <a:p>
            <a:r>
              <a:rPr lang="en-US" altLang="en-US" dirty="0"/>
              <a:t>g</a:t>
            </a:r>
            <a:r>
              <a:rPr lang="en-US" altLang="en-US" dirty="0" smtClean="0"/>
              <a:t>izzard; clams</a:t>
            </a:r>
          </a:p>
          <a:p>
            <a:r>
              <a:rPr lang="en-US" altLang="en-US" dirty="0"/>
              <a:t>c</a:t>
            </a:r>
            <a:r>
              <a:rPr lang="en-US" altLang="en-US" dirty="0" smtClean="0"/>
              <a:t>rop; clams</a:t>
            </a:r>
          </a:p>
          <a:p>
            <a:r>
              <a:rPr lang="en-US" altLang="en-US" dirty="0" smtClean="0"/>
              <a:t>crop; earthworms, grasshoppers, and birds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8236150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A </a:t>
            </a:r>
            <a:r>
              <a:rPr lang="en-US" altLang="en-US" dirty="0"/>
              <a:t>_____ </a:t>
            </a:r>
            <a:r>
              <a:rPr lang="en-US" altLang="en-US" dirty="0" smtClean="0"/>
              <a:t>is only found in </a:t>
            </a:r>
            <a:r>
              <a:rPr lang="en-US" altLang="en-US" dirty="0"/>
              <a:t>_____.</a:t>
            </a:r>
            <a:endParaRPr lang="en-US" altLang="en-US" dirty="0" smtClean="0"/>
          </a:p>
        </p:txBody>
      </p:sp>
      <p:sp>
        <p:nvSpPr>
          <p:cNvPr id="24579" name="Content Placeholder 2"/>
          <p:cNvSpPr>
            <a:spLocks noGrp="1"/>
          </p:cNvSpPr>
          <p:nvPr>
            <p:ph idx="1"/>
          </p:nvPr>
        </p:nvSpPr>
        <p:spPr/>
        <p:txBody>
          <a:bodyPr/>
          <a:lstStyle/>
          <a:p>
            <a:r>
              <a:rPr lang="en-US" altLang="en-US" dirty="0"/>
              <a:t>g</a:t>
            </a:r>
            <a:r>
              <a:rPr lang="en-US" altLang="en-US" dirty="0" smtClean="0"/>
              <a:t>izzard; many birds and clams</a:t>
            </a:r>
          </a:p>
          <a:p>
            <a:r>
              <a:rPr lang="en-US" altLang="en-US" dirty="0"/>
              <a:t>g</a:t>
            </a:r>
            <a:r>
              <a:rPr lang="en-US" altLang="en-US" dirty="0" smtClean="0"/>
              <a:t>izzard; clams</a:t>
            </a:r>
          </a:p>
          <a:p>
            <a:r>
              <a:rPr lang="en-US" altLang="en-US" dirty="0"/>
              <a:t>c</a:t>
            </a:r>
            <a:r>
              <a:rPr lang="en-US" altLang="en-US" dirty="0" smtClean="0"/>
              <a:t>rop; clams</a:t>
            </a:r>
          </a:p>
          <a:p>
            <a:r>
              <a:rPr lang="en-US" altLang="en-US" b="1" dirty="0" smtClean="0"/>
              <a:t>crop; earthworms, grasshoppers, and birds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7328162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smtClean="0"/>
              <a:t>A fatty acid absorbed into an intestinal cell </a:t>
            </a:r>
          </a:p>
        </p:txBody>
      </p:sp>
      <p:sp>
        <p:nvSpPr>
          <p:cNvPr id="26627" name="Rectangle 3"/>
          <p:cNvSpPr>
            <a:spLocks noGrp="1" noChangeArrowheads="1"/>
          </p:cNvSpPr>
          <p:nvPr>
            <p:ph idx="1"/>
          </p:nvPr>
        </p:nvSpPr>
        <p:spPr/>
        <p:txBody>
          <a:bodyPr/>
          <a:lstStyle/>
          <a:p>
            <a:r>
              <a:rPr lang="en-US" altLang="en-US" smtClean="0"/>
              <a:t>is hydrolyzed to smaller fragments. </a:t>
            </a:r>
          </a:p>
          <a:p>
            <a:r>
              <a:rPr lang="en-US" altLang="en-US" smtClean="0"/>
              <a:t>enters a lacteal vessel as a carbohydrate.</a:t>
            </a:r>
          </a:p>
          <a:p>
            <a:r>
              <a:rPr lang="en-US" altLang="en-US" smtClean="0"/>
              <a:t>becomes part of a chylomicron.</a:t>
            </a:r>
          </a:p>
          <a:p>
            <a:r>
              <a:rPr lang="en-US" altLang="en-US" smtClean="0"/>
              <a:t>is bound to bile salts.</a:t>
            </a:r>
          </a:p>
          <a:p>
            <a:r>
              <a:rPr lang="en-US" altLang="en-US" smtClean="0"/>
              <a:t>exits the cell to directly enter the blood.</a:t>
            </a:r>
          </a:p>
          <a:p>
            <a:pPr lvl="2"/>
            <a:endParaRPr lang="en-US" altLang="en-US"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6255519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smtClean="0"/>
              <a:t>A fatty acid absorbed into an intestinal cell </a:t>
            </a:r>
          </a:p>
        </p:txBody>
      </p:sp>
      <p:sp>
        <p:nvSpPr>
          <p:cNvPr id="26627" name="Rectangle 3"/>
          <p:cNvSpPr>
            <a:spLocks noGrp="1" noChangeArrowheads="1"/>
          </p:cNvSpPr>
          <p:nvPr>
            <p:ph idx="1"/>
          </p:nvPr>
        </p:nvSpPr>
        <p:spPr/>
        <p:txBody>
          <a:bodyPr/>
          <a:lstStyle/>
          <a:p>
            <a:r>
              <a:rPr lang="en-US" altLang="en-US" dirty="0" smtClean="0"/>
              <a:t>is hydrolyzed to smaller fragments. </a:t>
            </a:r>
          </a:p>
          <a:p>
            <a:r>
              <a:rPr lang="en-US" altLang="en-US" dirty="0" smtClean="0"/>
              <a:t>enters a lacteal vessel as a carbohydrate.</a:t>
            </a:r>
          </a:p>
          <a:p>
            <a:r>
              <a:rPr lang="en-US" altLang="en-US" b="1" dirty="0" smtClean="0"/>
              <a:t>becomes part of a chylomicron.</a:t>
            </a:r>
          </a:p>
          <a:p>
            <a:r>
              <a:rPr lang="en-US" altLang="en-US" dirty="0" smtClean="0"/>
              <a:t>is bound to bile salts.</a:t>
            </a:r>
          </a:p>
          <a:p>
            <a:r>
              <a:rPr lang="en-US" altLang="en-US" dirty="0" smtClean="0"/>
              <a:t>exits the cell to directly enter the blood.</a:t>
            </a:r>
          </a:p>
          <a:p>
            <a:pPr lvl="2"/>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7934187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smtClean="0"/>
              <a:t>Mucus in the mammalian digestive system is composed </a:t>
            </a:r>
            <a:r>
              <a:rPr lang="en-US" altLang="en-US" dirty="0" smtClean="0"/>
              <a:t/>
            </a:r>
            <a:br>
              <a:rPr lang="en-US" altLang="en-US" dirty="0" smtClean="0"/>
            </a:br>
            <a:r>
              <a:rPr lang="en-US" altLang="en-US" dirty="0" smtClean="0"/>
              <a:t>of </a:t>
            </a:r>
            <a:r>
              <a:rPr lang="en-US" altLang="en-US" dirty="0"/>
              <a:t>_____.</a:t>
            </a:r>
            <a:endParaRPr lang="en-US" altLang="en-US" dirty="0" smtClean="0"/>
          </a:p>
        </p:txBody>
      </p:sp>
      <p:sp>
        <p:nvSpPr>
          <p:cNvPr id="28675" name="Content Placeholder 2"/>
          <p:cNvSpPr>
            <a:spLocks noGrp="1"/>
          </p:cNvSpPr>
          <p:nvPr>
            <p:ph idx="1"/>
          </p:nvPr>
        </p:nvSpPr>
        <p:spPr/>
        <p:txBody>
          <a:bodyPr/>
          <a:lstStyle/>
          <a:p>
            <a:r>
              <a:rPr lang="en-US" altLang="en-US" smtClean="0"/>
              <a:t>salts</a:t>
            </a:r>
          </a:p>
          <a:p>
            <a:r>
              <a:rPr lang="en-US" altLang="en-US" smtClean="0"/>
              <a:t>fats</a:t>
            </a:r>
          </a:p>
          <a:p>
            <a:r>
              <a:rPr lang="en-US" altLang="en-US" smtClean="0"/>
              <a:t>glycoproteins</a:t>
            </a:r>
          </a:p>
          <a:p>
            <a:r>
              <a:rPr lang="en-US" altLang="en-US" smtClean="0"/>
              <a:t>both A and C</a:t>
            </a:r>
          </a:p>
          <a:p>
            <a:endParaRPr lang="en-US" altLang="en-US"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4574534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smtClean="0"/>
              <a:t>Mucus in the mammalian digestive system is composed </a:t>
            </a:r>
            <a:r>
              <a:rPr lang="en-US" altLang="en-US" dirty="0" smtClean="0"/>
              <a:t/>
            </a:r>
            <a:br>
              <a:rPr lang="en-US" altLang="en-US" dirty="0" smtClean="0"/>
            </a:br>
            <a:r>
              <a:rPr lang="en-US" altLang="en-US" dirty="0" smtClean="0"/>
              <a:t>of </a:t>
            </a:r>
            <a:r>
              <a:rPr lang="en-US" altLang="en-US" dirty="0"/>
              <a:t>_____.</a:t>
            </a:r>
            <a:endParaRPr lang="en-US" altLang="en-US" dirty="0" smtClean="0"/>
          </a:p>
        </p:txBody>
      </p:sp>
      <p:sp>
        <p:nvSpPr>
          <p:cNvPr id="28675" name="Content Placeholder 2"/>
          <p:cNvSpPr>
            <a:spLocks noGrp="1"/>
          </p:cNvSpPr>
          <p:nvPr>
            <p:ph idx="1"/>
          </p:nvPr>
        </p:nvSpPr>
        <p:spPr/>
        <p:txBody>
          <a:bodyPr/>
          <a:lstStyle/>
          <a:p>
            <a:r>
              <a:rPr lang="en-US" altLang="en-US" dirty="0" smtClean="0"/>
              <a:t>salts</a:t>
            </a:r>
          </a:p>
          <a:p>
            <a:r>
              <a:rPr lang="en-US" altLang="en-US" dirty="0" smtClean="0"/>
              <a:t>fats</a:t>
            </a:r>
          </a:p>
          <a:p>
            <a:r>
              <a:rPr lang="en-US" altLang="en-US" dirty="0" smtClean="0"/>
              <a:t>glycoproteins</a:t>
            </a:r>
          </a:p>
          <a:p>
            <a:r>
              <a:rPr lang="en-US" altLang="en-US" b="1" dirty="0" smtClean="0"/>
              <a:t>both A and C</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5912939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dirty="0" smtClean="0"/>
              <a:t>Mutualistic bacteria aid digestion in many herbivores, including those in which this function resides primarily in the large intestine, as in the </a:t>
            </a:r>
          </a:p>
        </p:txBody>
      </p:sp>
      <p:sp>
        <p:nvSpPr>
          <p:cNvPr id="30723" name="Rectangle 3"/>
          <p:cNvSpPr>
            <a:spLocks noGrp="1" noChangeArrowheads="1"/>
          </p:cNvSpPr>
          <p:nvPr>
            <p:ph idx="1"/>
          </p:nvPr>
        </p:nvSpPr>
        <p:spPr/>
        <p:txBody>
          <a:bodyPr/>
          <a:lstStyle/>
          <a:p>
            <a:r>
              <a:rPr lang="en-US" altLang="en-US" smtClean="0"/>
              <a:t>cow.</a:t>
            </a:r>
          </a:p>
          <a:p>
            <a:r>
              <a:rPr lang="en-US" altLang="en-US" smtClean="0"/>
              <a:t>sheep.</a:t>
            </a:r>
          </a:p>
          <a:p>
            <a:r>
              <a:rPr lang="en-US" altLang="en-US" smtClean="0"/>
              <a:t>goat.</a:t>
            </a:r>
          </a:p>
          <a:p>
            <a:r>
              <a:rPr lang="en-US" altLang="en-US" smtClean="0"/>
              <a:t>horse.</a:t>
            </a:r>
          </a:p>
          <a:p>
            <a:r>
              <a:rPr lang="en-US" altLang="en-US" smtClean="0"/>
              <a:t>deer.</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2460918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dirty="0" smtClean="0"/>
              <a:t>Mutualistic bacteria aid digestion in many herbivores, including those in which this function resides primarily in the large intestine, as in the </a:t>
            </a:r>
          </a:p>
        </p:txBody>
      </p:sp>
      <p:sp>
        <p:nvSpPr>
          <p:cNvPr id="30723" name="Rectangle 3"/>
          <p:cNvSpPr>
            <a:spLocks noGrp="1" noChangeArrowheads="1"/>
          </p:cNvSpPr>
          <p:nvPr>
            <p:ph idx="1"/>
          </p:nvPr>
        </p:nvSpPr>
        <p:spPr/>
        <p:txBody>
          <a:bodyPr/>
          <a:lstStyle/>
          <a:p>
            <a:r>
              <a:rPr lang="en-US" altLang="en-US" dirty="0" smtClean="0"/>
              <a:t>cow.</a:t>
            </a:r>
          </a:p>
          <a:p>
            <a:r>
              <a:rPr lang="en-US" altLang="en-US" dirty="0" smtClean="0"/>
              <a:t>sheep.</a:t>
            </a:r>
          </a:p>
          <a:p>
            <a:r>
              <a:rPr lang="en-US" altLang="en-US" dirty="0" smtClean="0"/>
              <a:t>goat.</a:t>
            </a:r>
          </a:p>
          <a:p>
            <a:r>
              <a:rPr lang="en-US" altLang="en-US" b="1" dirty="0" smtClean="0"/>
              <a:t>horse.</a:t>
            </a:r>
          </a:p>
          <a:p>
            <a:r>
              <a:rPr lang="en-US" altLang="en-US" dirty="0" smtClean="0"/>
              <a:t>deer.</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6638990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smtClean="0"/>
              <a:t>Essential amino acids are</a:t>
            </a:r>
          </a:p>
        </p:txBody>
      </p:sp>
      <p:sp>
        <p:nvSpPr>
          <p:cNvPr id="4099" name="Rectangle 3"/>
          <p:cNvSpPr>
            <a:spLocks noGrp="1" noChangeArrowheads="1"/>
          </p:cNvSpPr>
          <p:nvPr>
            <p:ph idx="1"/>
          </p:nvPr>
        </p:nvSpPr>
        <p:spPr/>
        <p:txBody>
          <a:bodyPr/>
          <a:lstStyle/>
          <a:p>
            <a:r>
              <a:rPr lang="en-US" altLang="en-US" dirty="0" smtClean="0"/>
              <a:t>all of the amino acids required to make proteins.</a:t>
            </a:r>
          </a:p>
          <a:p>
            <a:r>
              <a:rPr lang="en-US" altLang="en-US" b="1" dirty="0" smtClean="0"/>
              <a:t>those that cannot be made in the body.</a:t>
            </a:r>
          </a:p>
          <a:p>
            <a:r>
              <a:rPr lang="en-US" altLang="en-US" dirty="0" smtClean="0"/>
              <a:t>those that contain nitrogen.</a:t>
            </a:r>
          </a:p>
          <a:p>
            <a:r>
              <a:rPr lang="en-US" altLang="en-US" dirty="0" smtClean="0"/>
              <a:t>obtained only by eating plants.</a:t>
            </a:r>
          </a:p>
          <a:p>
            <a:r>
              <a:rPr lang="en-US" altLang="en-US" dirty="0" smtClean="0"/>
              <a:t>obtained only by eating animals.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1598320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dirty="0" smtClean="0"/>
              <a:t>A variety of enzymes are produced by different organs to facilitate the process of digestion. Which of the following incorrectly matches the enzyme with its location of production/function?</a:t>
            </a:r>
          </a:p>
        </p:txBody>
      </p:sp>
      <p:sp>
        <p:nvSpPr>
          <p:cNvPr id="32771" name="Content Placeholder 2"/>
          <p:cNvSpPr>
            <a:spLocks noGrp="1"/>
          </p:cNvSpPr>
          <p:nvPr>
            <p:ph idx="1"/>
          </p:nvPr>
        </p:nvSpPr>
        <p:spPr/>
        <p:txBody>
          <a:bodyPr/>
          <a:lstStyle/>
          <a:p>
            <a:r>
              <a:rPr lang="en-US" altLang="en-US" dirty="0" smtClean="0"/>
              <a:t>pepsin—small intestine</a:t>
            </a:r>
          </a:p>
          <a:p>
            <a:r>
              <a:rPr lang="en-US" altLang="en-US" dirty="0" smtClean="0"/>
              <a:t>trypsin</a:t>
            </a:r>
            <a:r>
              <a:rPr lang="en-US" altLang="en-US" dirty="0"/>
              <a:t>—</a:t>
            </a:r>
            <a:r>
              <a:rPr lang="en-US" altLang="en-US" dirty="0" smtClean="0"/>
              <a:t>small intestine </a:t>
            </a:r>
          </a:p>
          <a:p>
            <a:r>
              <a:rPr lang="en-US" altLang="en-US" dirty="0" smtClean="0"/>
              <a:t>lipase</a:t>
            </a:r>
            <a:r>
              <a:rPr lang="en-US" altLang="en-US" dirty="0"/>
              <a:t>—</a:t>
            </a:r>
            <a:r>
              <a:rPr lang="en-US" altLang="en-US" dirty="0" smtClean="0"/>
              <a:t>pancreas</a:t>
            </a:r>
          </a:p>
          <a:p>
            <a:r>
              <a:rPr lang="en-US" altLang="en-US" dirty="0" err="1" smtClean="0"/>
              <a:t>nucleotidase</a:t>
            </a:r>
            <a:r>
              <a:rPr lang="en-US" altLang="en-US" dirty="0"/>
              <a:t>—</a:t>
            </a:r>
            <a:r>
              <a:rPr lang="en-US" altLang="en-US" dirty="0" smtClean="0"/>
              <a:t>small intestine</a:t>
            </a:r>
          </a:p>
          <a:p>
            <a:r>
              <a:rPr lang="en-US" altLang="en-US" dirty="0"/>
              <a:t>b</a:t>
            </a:r>
            <a:r>
              <a:rPr lang="en-US" altLang="en-US" dirty="0" smtClean="0"/>
              <a:t>oth A and D</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346482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dirty="0" smtClean="0"/>
              <a:t>A variety of enzymes are produced by different organs to facilitate the process of digestion. Which of the following incorrectly matches the enzyme with its location of production/function?</a:t>
            </a:r>
          </a:p>
        </p:txBody>
      </p:sp>
      <p:sp>
        <p:nvSpPr>
          <p:cNvPr id="32771" name="Content Placeholder 2"/>
          <p:cNvSpPr>
            <a:spLocks noGrp="1"/>
          </p:cNvSpPr>
          <p:nvPr>
            <p:ph idx="1"/>
          </p:nvPr>
        </p:nvSpPr>
        <p:spPr/>
        <p:txBody>
          <a:bodyPr/>
          <a:lstStyle/>
          <a:p>
            <a:r>
              <a:rPr lang="en-US" altLang="en-US" b="1" dirty="0" smtClean="0"/>
              <a:t>pepsin—small intestine</a:t>
            </a:r>
          </a:p>
          <a:p>
            <a:r>
              <a:rPr lang="en-US" altLang="en-US" dirty="0" smtClean="0"/>
              <a:t>trypsin</a:t>
            </a:r>
            <a:r>
              <a:rPr lang="en-US" altLang="en-US" dirty="0"/>
              <a:t>—</a:t>
            </a:r>
            <a:r>
              <a:rPr lang="en-US" altLang="en-US" dirty="0" smtClean="0"/>
              <a:t>small intestine </a:t>
            </a:r>
          </a:p>
          <a:p>
            <a:r>
              <a:rPr lang="en-US" altLang="en-US" dirty="0" smtClean="0"/>
              <a:t>lipase</a:t>
            </a:r>
            <a:r>
              <a:rPr lang="en-US" altLang="en-US" dirty="0"/>
              <a:t>—</a:t>
            </a:r>
            <a:r>
              <a:rPr lang="en-US" altLang="en-US" dirty="0" smtClean="0"/>
              <a:t>pancreas</a:t>
            </a:r>
          </a:p>
          <a:p>
            <a:r>
              <a:rPr lang="en-US" altLang="en-US" dirty="0" err="1" smtClean="0"/>
              <a:t>nucleotidase</a:t>
            </a:r>
            <a:r>
              <a:rPr lang="en-US" altLang="en-US" dirty="0"/>
              <a:t>—</a:t>
            </a:r>
            <a:r>
              <a:rPr lang="en-US" altLang="en-US" dirty="0" smtClean="0"/>
              <a:t>small intestine</a:t>
            </a:r>
          </a:p>
          <a:p>
            <a:r>
              <a:rPr lang="en-US" altLang="en-US" dirty="0"/>
              <a:t>b</a:t>
            </a:r>
            <a:r>
              <a:rPr lang="en-US" altLang="en-US" dirty="0" smtClean="0"/>
              <a:t>oth A and D</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32985543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smtClean="0"/>
              <a:t>Glucagon, the pancreatic hormone, functions to</a:t>
            </a:r>
          </a:p>
        </p:txBody>
      </p:sp>
      <p:sp>
        <p:nvSpPr>
          <p:cNvPr id="34819" name="Rectangle 3"/>
          <p:cNvSpPr>
            <a:spLocks noGrp="1" noChangeArrowheads="1"/>
          </p:cNvSpPr>
          <p:nvPr>
            <p:ph idx="1"/>
          </p:nvPr>
        </p:nvSpPr>
        <p:spPr/>
        <p:txBody>
          <a:bodyPr/>
          <a:lstStyle/>
          <a:p>
            <a:r>
              <a:rPr lang="en-US" altLang="en-US" smtClean="0"/>
              <a:t>stimulate hunger.</a:t>
            </a:r>
          </a:p>
          <a:p>
            <a:r>
              <a:rPr lang="en-US" altLang="en-US" smtClean="0"/>
              <a:t>inhibit activity in the small intestine.</a:t>
            </a:r>
          </a:p>
          <a:p>
            <a:r>
              <a:rPr lang="en-US" altLang="en-US" smtClean="0"/>
              <a:t>increase fat storage in fat cells.</a:t>
            </a:r>
          </a:p>
          <a:p>
            <a:r>
              <a:rPr lang="en-US" altLang="en-US" smtClean="0"/>
              <a:t>reduce glucose levels in the blood.</a:t>
            </a:r>
          </a:p>
          <a:p>
            <a:r>
              <a:rPr lang="en-US" altLang="en-US" smtClean="0"/>
              <a:t>stimulate the liver to release glucose.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7391072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smtClean="0"/>
              <a:t>Glucagon, the pancreatic hormone, functions to</a:t>
            </a:r>
          </a:p>
        </p:txBody>
      </p:sp>
      <p:sp>
        <p:nvSpPr>
          <p:cNvPr id="34819" name="Rectangle 3"/>
          <p:cNvSpPr>
            <a:spLocks noGrp="1" noChangeArrowheads="1"/>
          </p:cNvSpPr>
          <p:nvPr>
            <p:ph idx="1"/>
          </p:nvPr>
        </p:nvSpPr>
        <p:spPr/>
        <p:txBody>
          <a:bodyPr/>
          <a:lstStyle/>
          <a:p>
            <a:r>
              <a:rPr lang="en-US" altLang="en-US" dirty="0" smtClean="0"/>
              <a:t>stimulate hunger.</a:t>
            </a:r>
          </a:p>
          <a:p>
            <a:r>
              <a:rPr lang="en-US" altLang="en-US" dirty="0" smtClean="0"/>
              <a:t>inhibit activity in the small intestine.</a:t>
            </a:r>
          </a:p>
          <a:p>
            <a:r>
              <a:rPr lang="en-US" altLang="en-US" dirty="0" smtClean="0"/>
              <a:t>increase fat storage in fat cells.</a:t>
            </a:r>
          </a:p>
          <a:p>
            <a:r>
              <a:rPr lang="en-US" altLang="en-US" dirty="0" smtClean="0"/>
              <a:t>reduce glucose levels in the blood.</a:t>
            </a:r>
          </a:p>
          <a:p>
            <a:r>
              <a:rPr lang="en-US" altLang="en-US" b="1" dirty="0" smtClean="0"/>
              <a:t>stimulate the liver to release glucose.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206335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smtClean="0"/>
              <a:t>Increased appetite is the typical result of increased levels in the blood of</a:t>
            </a:r>
          </a:p>
        </p:txBody>
      </p:sp>
      <p:sp>
        <p:nvSpPr>
          <p:cNvPr id="36867" name="Rectangle 3"/>
          <p:cNvSpPr>
            <a:spLocks noGrp="1" noChangeArrowheads="1"/>
          </p:cNvSpPr>
          <p:nvPr>
            <p:ph idx="1"/>
          </p:nvPr>
        </p:nvSpPr>
        <p:spPr/>
        <p:txBody>
          <a:bodyPr/>
          <a:lstStyle/>
          <a:p>
            <a:r>
              <a:rPr lang="en-US" altLang="en-US" smtClean="0"/>
              <a:t>leptin.</a:t>
            </a:r>
          </a:p>
          <a:p>
            <a:r>
              <a:rPr lang="en-US" altLang="en-US" smtClean="0"/>
              <a:t>PYY.</a:t>
            </a:r>
          </a:p>
          <a:p>
            <a:r>
              <a:rPr lang="en-US" altLang="en-US" smtClean="0"/>
              <a:t>ghrelin.</a:t>
            </a:r>
          </a:p>
          <a:p>
            <a:r>
              <a:rPr lang="en-US" altLang="en-US" smtClean="0"/>
              <a:t>insulin.</a:t>
            </a:r>
          </a:p>
          <a:p>
            <a:r>
              <a:rPr lang="en-US" altLang="en-US" smtClean="0"/>
              <a:t>secretin.</a:t>
            </a:r>
          </a:p>
          <a:p>
            <a:pPr lvl="2"/>
            <a:endParaRPr lang="en-US" altLang="en-US"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6765716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smtClean="0"/>
              <a:t>Increased appetite is the typical result of increased levels in the blood of</a:t>
            </a:r>
          </a:p>
        </p:txBody>
      </p:sp>
      <p:sp>
        <p:nvSpPr>
          <p:cNvPr id="36867" name="Rectangle 3"/>
          <p:cNvSpPr>
            <a:spLocks noGrp="1" noChangeArrowheads="1"/>
          </p:cNvSpPr>
          <p:nvPr>
            <p:ph idx="1"/>
          </p:nvPr>
        </p:nvSpPr>
        <p:spPr/>
        <p:txBody>
          <a:bodyPr/>
          <a:lstStyle/>
          <a:p>
            <a:r>
              <a:rPr lang="en-US" altLang="en-US" dirty="0" err="1" smtClean="0"/>
              <a:t>leptin</a:t>
            </a:r>
            <a:r>
              <a:rPr lang="en-US" altLang="en-US" dirty="0" smtClean="0"/>
              <a:t>.</a:t>
            </a:r>
          </a:p>
          <a:p>
            <a:r>
              <a:rPr lang="en-US" altLang="en-US" dirty="0" smtClean="0"/>
              <a:t>PYY.</a:t>
            </a:r>
          </a:p>
          <a:p>
            <a:r>
              <a:rPr lang="en-US" altLang="en-US" b="1" dirty="0" smtClean="0"/>
              <a:t>ghrelin.</a:t>
            </a:r>
          </a:p>
          <a:p>
            <a:r>
              <a:rPr lang="en-US" altLang="en-US" dirty="0" smtClean="0"/>
              <a:t>insulin.</a:t>
            </a:r>
          </a:p>
          <a:p>
            <a:r>
              <a:rPr lang="en-US" altLang="en-US" dirty="0" smtClean="0"/>
              <a:t>secretin.</a:t>
            </a:r>
          </a:p>
          <a:p>
            <a:pPr lvl="2"/>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7383690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dirty="0" smtClean="0"/>
              <a:t>Which of the following is incorrect?</a:t>
            </a:r>
          </a:p>
        </p:txBody>
      </p:sp>
      <p:sp>
        <p:nvSpPr>
          <p:cNvPr id="38915" name="Content Placeholder 2"/>
          <p:cNvSpPr>
            <a:spLocks noGrp="1"/>
          </p:cNvSpPr>
          <p:nvPr>
            <p:ph idx="1"/>
          </p:nvPr>
        </p:nvSpPr>
        <p:spPr/>
        <p:txBody>
          <a:bodyPr/>
          <a:lstStyle/>
          <a:p>
            <a:r>
              <a:rPr lang="en-US" altLang="en-US" dirty="0" smtClean="0"/>
              <a:t>Carnivores have large, pointed incisors and canine teeth to kill prey and cut away its flesh. </a:t>
            </a:r>
          </a:p>
          <a:p>
            <a:r>
              <a:rPr lang="en-US" altLang="en-US" dirty="0" smtClean="0"/>
              <a:t>Cows have premolars and molars with broad, ridged surfaces that cut the grass.</a:t>
            </a:r>
          </a:p>
          <a:p>
            <a:r>
              <a:rPr lang="en-US" altLang="en-US" dirty="0" smtClean="0"/>
              <a:t>Cats have canines and incisors with broad, ridged surfaces to kill prey and grind tough parts of the flesh.</a:t>
            </a:r>
          </a:p>
          <a:p>
            <a:r>
              <a:rPr lang="en-US" altLang="en-US" dirty="0" smtClean="0"/>
              <a:t>Humans are adapted to eat both plants and animals.</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15085527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dirty="0" smtClean="0"/>
              <a:t>Which of the following is incorrect?</a:t>
            </a:r>
          </a:p>
        </p:txBody>
      </p:sp>
      <p:sp>
        <p:nvSpPr>
          <p:cNvPr id="38915" name="Content Placeholder 2"/>
          <p:cNvSpPr>
            <a:spLocks noGrp="1"/>
          </p:cNvSpPr>
          <p:nvPr>
            <p:ph idx="1"/>
          </p:nvPr>
        </p:nvSpPr>
        <p:spPr/>
        <p:txBody>
          <a:bodyPr/>
          <a:lstStyle/>
          <a:p>
            <a:r>
              <a:rPr lang="en-US" altLang="en-US" dirty="0" smtClean="0"/>
              <a:t>Carnivores have large, pointed incisors and canine teeth to kill prey and cut away its flesh. </a:t>
            </a:r>
          </a:p>
          <a:p>
            <a:r>
              <a:rPr lang="en-US" altLang="en-US" b="1" dirty="0" smtClean="0"/>
              <a:t>Cows have premolars and molars with broad, ridged surfaces that cut the grass.</a:t>
            </a:r>
          </a:p>
          <a:p>
            <a:r>
              <a:rPr lang="en-US" altLang="en-US" dirty="0" smtClean="0"/>
              <a:t>Cats have canines and incisors with broad, ridged surfaces to kill prey and grind tough parts of the flesh.</a:t>
            </a:r>
          </a:p>
          <a:p>
            <a:r>
              <a:rPr lang="en-US" altLang="en-US" dirty="0" smtClean="0"/>
              <a:t>Humans are adapted to eat both plants and animals.</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40460894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smtClean="0"/>
              <a:t>Increased glucose levels in blood, after a meal, trigger </a:t>
            </a:r>
          </a:p>
        </p:txBody>
      </p:sp>
      <p:sp>
        <p:nvSpPr>
          <p:cNvPr id="40963" name="Rectangle 3"/>
          <p:cNvSpPr>
            <a:spLocks noGrp="1" noChangeArrowheads="1"/>
          </p:cNvSpPr>
          <p:nvPr>
            <p:ph idx="1"/>
          </p:nvPr>
        </p:nvSpPr>
        <p:spPr/>
        <p:txBody>
          <a:bodyPr/>
          <a:lstStyle/>
          <a:p>
            <a:r>
              <a:rPr lang="en-US" altLang="en-US" smtClean="0"/>
              <a:t>glucagon release from the pancreas.</a:t>
            </a:r>
          </a:p>
          <a:p>
            <a:r>
              <a:rPr lang="en-US" altLang="en-US" smtClean="0"/>
              <a:t>insulin release from the pancreas.</a:t>
            </a:r>
          </a:p>
          <a:p>
            <a:r>
              <a:rPr lang="en-US" altLang="en-US" smtClean="0"/>
              <a:t>secretin release from the duodenum.</a:t>
            </a:r>
          </a:p>
          <a:p>
            <a:r>
              <a:rPr lang="en-US" altLang="en-US" smtClean="0"/>
              <a:t>cholecystokinin release from the pancreas.</a:t>
            </a:r>
          </a:p>
          <a:p>
            <a:r>
              <a:rPr lang="en-US" altLang="en-US" smtClean="0"/>
              <a:t>activation of amylase in the blood.</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2929578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smtClean="0"/>
              <a:t>Increased glucose levels in blood, after a meal, trigger </a:t>
            </a:r>
          </a:p>
        </p:txBody>
      </p:sp>
      <p:sp>
        <p:nvSpPr>
          <p:cNvPr id="40963" name="Rectangle 3"/>
          <p:cNvSpPr>
            <a:spLocks noGrp="1" noChangeArrowheads="1"/>
          </p:cNvSpPr>
          <p:nvPr>
            <p:ph idx="1"/>
          </p:nvPr>
        </p:nvSpPr>
        <p:spPr/>
        <p:txBody>
          <a:bodyPr/>
          <a:lstStyle/>
          <a:p>
            <a:r>
              <a:rPr lang="en-US" altLang="en-US" dirty="0" smtClean="0"/>
              <a:t>glucagon release from the pancreas.</a:t>
            </a:r>
          </a:p>
          <a:p>
            <a:r>
              <a:rPr lang="en-US" altLang="en-US" b="1" dirty="0" smtClean="0"/>
              <a:t>insulin release from the pancreas.</a:t>
            </a:r>
          </a:p>
          <a:p>
            <a:r>
              <a:rPr lang="en-US" altLang="en-US" dirty="0" smtClean="0"/>
              <a:t>secretin release from the duodenum.</a:t>
            </a:r>
          </a:p>
          <a:p>
            <a:r>
              <a:rPr lang="en-US" altLang="en-US" dirty="0" smtClean="0"/>
              <a:t>cholecystokinin release from the pancreas.</a:t>
            </a:r>
          </a:p>
          <a:p>
            <a:r>
              <a:rPr lang="en-US" altLang="en-US" dirty="0" smtClean="0"/>
              <a:t>activation of amylase in the blood.</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019224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smtClean="0"/>
              <a:t>A “complete digestive tract” differs from a </a:t>
            </a:r>
            <a:r>
              <a:rPr lang="en-US" altLang="en-US" dirty="0" err="1" smtClean="0"/>
              <a:t>gastrovascular</a:t>
            </a:r>
            <a:r>
              <a:rPr lang="en-US" altLang="en-US" dirty="0" smtClean="0"/>
              <a:t> cavity in that only the complete tract</a:t>
            </a:r>
          </a:p>
        </p:txBody>
      </p:sp>
      <p:sp>
        <p:nvSpPr>
          <p:cNvPr id="6147" name="Rectangle 3"/>
          <p:cNvSpPr>
            <a:spLocks noGrp="1" noChangeArrowheads="1"/>
          </p:cNvSpPr>
          <p:nvPr>
            <p:ph idx="1"/>
          </p:nvPr>
        </p:nvSpPr>
        <p:spPr/>
        <p:txBody>
          <a:bodyPr/>
          <a:lstStyle/>
          <a:p>
            <a:r>
              <a:rPr lang="en-US" altLang="en-US" smtClean="0"/>
              <a:t>permits extracellular digestion. </a:t>
            </a:r>
          </a:p>
          <a:p>
            <a:r>
              <a:rPr lang="en-US" altLang="en-US" smtClean="0"/>
              <a:t>has teeth and tentacles to help with ingestion. </a:t>
            </a:r>
          </a:p>
          <a:p>
            <a:r>
              <a:rPr lang="en-US" altLang="en-US" smtClean="0"/>
              <a:t>uses its surface area for nutrient absorption.</a:t>
            </a:r>
          </a:p>
          <a:p>
            <a:r>
              <a:rPr lang="en-US" altLang="en-US" smtClean="0"/>
              <a:t>has specialized compartments. </a:t>
            </a:r>
          </a:p>
          <a:p>
            <a:r>
              <a:rPr lang="en-US" altLang="en-US" smtClean="0"/>
              <a:t>allows elimination of undigested wastes.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9450430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smtClean="0"/>
              <a:t>In which of the following structures does absorption of water, vitamin K, and salt occur?</a:t>
            </a:r>
          </a:p>
        </p:txBody>
      </p:sp>
      <p:sp>
        <p:nvSpPr>
          <p:cNvPr id="43011" name="Rectangle 3"/>
          <p:cNvSpPr>
            <a:spLocks noGrp="1" noChangeArrowheads="1"/>
          </p:cNvSpPr>
          <p:nvPr>
            <p:ph idx="1"/>
          </p:nvPr>
        </p:nvSpPr>
        <p:spPr/>
        <p:txBody>
          <a:bodyPr/>
          <a:lstStyle/>
          <a:p>
            <a:r>
              <a:rPr lang="en-US" altLang="en-US" smtClean="0"/>
              <a:t>large intestine</a:t>
            </a:r>
          </a:p>
          <a:p>
            <a:r>
              <a:rPr lang="en-US" altLang="en-US" smtClean="0"/>
              <a:t>small intestine</a:t>
            </a:r>
          </a:p>
          <a:p>
            <a:r>
              <a:rPr lang="en-US" altLang="en-US" smtClean="0"/>
              <a:t>liver</a:t>
            </a:r>
          </a:p>
          <a:p>
            <a:r>
              <a:rPr lang="en-US" altLang="en-US" smtClean="0"/>
              <a:t>stomach</a:t>
            </a:r>
          </a:p>
          <a:p>
            <a:r>
              <a:rPr lang="en-US" altLang="en-US" smtClean="0"/>
              <a:t>pancreas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55016829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smtClean="0"/>
              <a:t>In which of the following structures does absorption of water, vitamin K, and salt occur?</a:t>
            </a:r>
          </a:p>
        </p:txBody>
      </p:sp>
      <p:sp>
        <p:nvSpPr>
          <p:cNvPr id="43011" name="Rectangle 3"/>
          <p:cNvSpPr>
            <a:spLocks noGrp="1" noChangeArrowheads="1"/>
          </p:cNvSpPr>
          <p:nvPr>
            <p:ph idx="1"/>
          </p:nvPr>
        </p:nvSpPr>
        <p:spPr/>
        <p:txBody>
          <a:bodyPr/>
          <a:lstStyle/>
          <a:p>
            <a:r>
              <a:rPr lang="en-US" altLang="en-US" b="1" dirty="0" smtClean="0"/>
              <a:t>large intestine</a:t>
            </a:r>
          </a:p>
          <a:p>
            <a:r>
              <a:rPr lang="en-US" altLang="en-US" dirty="0" smtClean="0"/>
              <a:t>small intestine</a:t>
            </a:r>
          </a:p>
          <a:p>
            <a:r>
              <a:rPr lang="en-US" altLang="en-US" dirty="0" smtClean="0"/>
              <a:t>liver</a:t>
            </a:r>
          </a:p>
          <a:p>
            <a:r>
              <a:rPr lang="en-US" altLang="en-US" dirty="0" smtClean="0"/>
              <a:t>stomach</a:t>
            </a:r>
          </a:p>
          <a:p>
            <a:r>
              <a:rPr lang="en-US" altLang="en-US" dirty="0" smtClean="0"/>
              <a:t>pancreas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33485954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smtClean="0"/>
              <a:t>Which of the following organisms is most likely to have an extremely large cecum?</a:t>
            </a:r>
          </a:p>
        </p:txBody>
      </p:sp>
      <p:sp>
        <p:nvSpPr>
          <p:cNvPr id="45059" name="Rectangle 3"/>
          <p:cNvSpPr>
            <a:spLocks noGrp="1" noChangeArrowheads="1"/>
          </p:cNvSpPr>
          <p:nvPr>
            <p:ph idx="1"/>
          </p:nvPr>
        </p:nvSpPr>
        <p:spPr/>
        <p:txBody>
          <a:bodyPr/>
          <a:lstStyle/>
          <a:p>
            <a:r>
              <a:rPr lang="en-US" altLang="en-US" smtClean="0"/>
              <a:t>carnivore</a:t>
            </a:r>
          </a:p>
          <a:p>
            <a:r>
              <a:rPr lang="en-US" altLang="en-US" smtClean="0"/>
              <a:t>ruminant herbivore</a:t>
            </a:r>
          </a:p>
          <a:p>
            <a:r>
              <a:rPr lang="en-US" altLang="en-US" smtClean="0"/>
              <a:t>nonruminant herbivore</a:t>
            </a:r>
          </a:p>
          <a:p>
            <a:r>
              <a:rPr lang="en-US" altLang="en-US" smtClean="0"/>
              <a:t>insectivore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7241482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smtClean="0"/>
              <a:t>Which of the following organisms is most likely to have an extremely large cecum?</a:t>
            </a:r>
          </a:p>
        </p:txBody>
      </p:sp>
      <p:sp>
        <p:nvSpPr>
          <p:cNvPr id="45059" name="Rectangle 3"/>
          <p:cNvSpPr>
            <a:spLocks noGrp="1" noChangeArrowheads="1"/>
          </p:cNvSpPr>
          <p:nvPr>
            <p:ph idx="1"/>
          </p:nvPr>
        </p:nvSpPr>
        <p:spPr/>
        <p:txBody>
          <a:bodyPr/>
          <a:lstStyle/>
          <a:p>
            <a:r>
              <a:rPr lang="en-US" altLang="en-US" dirty="0" smtClean="0"/>
              <a:t>carnivore</a:t>
            </a:r>
          </a:p>
          <a:p>
            <a:r>
              <a:rPr lang="en-US" altLang="en-US" dirty="0" smtClean="0"/>
              <a:t>ruminant herbivore</a:t>
            </a:r>
          </a:p>
          <a:p>
            <a:r>
              <a:rPr lang="en-US" altLang="en-US" b="1" dirty="0" err="1" smtClean="0"/>
              <a:t>nonruminant</a:t>
            </a:r>
            <a:r>
              <a:rPr lang="en-US" altLang="en-US" b="1" dirty="0" smtClean="0"/>
              <a:t> herbivore</a:t>
            </a:r>
          </a:p>
          <a:p>
            <a:r>
              <a:rPr lang="en-US" altLang="en-US" dirty="0" smtClean="0"/>
              <a:t>insectivore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46685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smtClean="0"/>
              <a:t>A “complete digestive tract” differs from a </a:t>
            </a:r>
            <a:r>
              <a:rPr lang="en-US" altLang="en-US" dirty="0" err="1" smtClean="0"/>
              <a:t>gastrovascular</a:t>
            </a:r>
            <a:r>
              <a:rPr lang="en-US" altLang="en-US" dirty="0" smtClean="0"/>
              <a:t> cavity in that only the complete tract</a:t>
            </a:r>
          </a:p>
        </p:txBody>
      </p:sp>
      <p:sp>
        <p:nvSpPr>
          <p:cNvPr id="6147" name="Rectangle 3"/>
          <p:cNvSpPr>
            <a:spLocks noGrp="1" noChangeArrowheads="1"/>
          </p:cNvSpPr>
          <p:nvPr>
            <p:ph idx="1"/>
          </p:nvPr>
        </p:nvSpPr>
        <p:spPr/>
        <p:txBody>
          <a:bodyPr/>
          <a:lstStyle/>
          <a:p>
            <a:r>
              <a:rPr lang="en-US" altLang="en-US" dirty="0" smtClean="0"/>
              <a:t>permits extracellular digestion. </a:t>
            </a:r>
          </a:p>
          <a:p>
            <a:r>
              <a:rPr lang="en-US" altLang="en-US" dirty="0" smtClean="0"/>
              <a:t>has teeth and tentacles to help with ingestion. </a:t>
            </a:r>
          </a:p>
          <a:p>
            <a:r>
              <a:rPr lang="en-US" altLang="en-US" dirty="0" smtClean="0"/>
              <a:t>uses its surface area for nutrient absorption.</a:t>
            </a:r>
          </a:p>
          <a:p>
            <a:r>
              <a:rPr lang="en-US" altLang="en-US" b="1" dirty="0" smtClean="0"/>
              <a:t>has specialized compartments. </a:t>
            </a:r>
          </a:p>
          <a:p>
            <a:r>
              <a:rPr lang="en-US" altLang="en-US" dirty="0" smtClean="0"/>
              <a:t>allows elimination of undigested wastes.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694818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dirty="0" smtClean="0"/>
              <a:t>Vitamins are organic molecules that generally act as coenzymes and are required in the diet in very small amounts of </a:t>
            </a:r>
            <a:r>
              <a:rPr lang="en-US" altLang="en-US" dirty="0"/>
              <a:t>_____ </a:t>
            </a:r>
            <a:r>
              <a:rPr lang="en-US" altLang="en-US" dirty="0" smtClean="0"/>
              <a:t>per day.</a:t>
            </a:r>
          </a:p>
        </p:txBody>
      </p:sp>
      <p:sp>
        <p:nvSpPr>
          <p:cNvPr id="8195" name="Content Placeholder 2"/>
          <p:cNvSpPr>
            <a:spLocks noGrp="1"/>
          </p:cNvSpPr>
          <p:nvPr>
            <p:ph idx="1"/>
          </p:nvPr>
        </p:nvSpPr>
        <p:spPr/>
        <p:txBody>
          <a:bodyPr/>
          <a:lstStyle/>
          <a:p>
            <a:r>
              <a:rPr lang="en-US" altLang="en-US" dirty="0" smtClean="0"/>
              <a:t>10–1,000 mg</a:t>
            </a:r>
          </a:p>
          <a:p>
            <a:r>
              <a:rPr lang="en-US" altLang="en-US" dirty="0" smtClean="0"/>
              <a:t>1–10 mg</a:t>
            </a:r>
          </a:p>
          <a:p>
            <a:r>
              <a:rPr lang="en-US" altLang="en-US" dirty="0" smtClean="0"/>
              <a:t>0.1–100 mg</a:t>
            </a:r>
          </a:p>
          <a:p>
            <a:r>
              <a:rPr lang="en-US" altLang="en-US" dirty="0" smtClean="0"/>
              <a:t>0.01–100 mg</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3912855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dirty="0" smtClean="0"/>
              <a:t>Vitamins are organic molecules that generally act as coenzymes and are required in the diet in very small amounts of </a:t>
            </a:r>
            <a:r>
              <a:rPr lang="en-US" altLang="en-US" dirty="0"/>
              <a:t>_____ </a:t>
            </a:r>
            <a:r>
              <a:rPr lang="en-US" altLang="en-US" dirty="0" smtClean="0"/>
              <a:t>per day.</a:t>
            </a:r>
          </a:p>
        </p:txBody>
      </p:sp>
      <p:sp>
        <p:nvSpPr>
          <p:cNvPr id="8195" name="Content Placeholder 2"/>
          <p:cNvSpPr>
            <a:spLocks noGrp="1"/>
          </p:cNvSpPr>
          <p:nvPr>
            <p:ph idx="1"/>
          </p:nvPr>
        </p:nvSpPr>
        <p:spPr/>
        <p:txBody>
          <a:bodyPr/>
          <a:lstStyle/>
          <a:p>
            <a:r>
              <a:rPr lang="en-US" altLang="en-US" dirty="0" smtClean="0"/>
              <a:t>10–1,000 mg</a:t>
            </a:r>
          </a:p>
          <a:p>
            <a:r>
              <a:rPr lang="en-US" altLang="en-US" dirty="0" smtClean="0"/>
              <a:t>1–10 mg</a:t>
            </a:r>
          </a:p>
          <a:p>
            <a:r>
              <a:rPr lang="en-US" altLang="en-US" dirty="0" smtClean="0"/>
              <a:t>0.1–100 mg</a:t>
            </a:r>
          </a:p>
          <a:p>
            <a:r>
              <a:rPr lang="en-US" altLang="en-US" b="1" dirty="0" smtClean="0"/>
              <a:t>0.01–100 mg</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6347493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dirty="0" smtClean="0"/>
              <a:t>Which of the following are not the essential nutrients in the diet?</a:t>
            </a:r>
          </a:p>
        </p:txBody>
      </p:sp>
      <p:sp>
        <p:nvSpPr>
          <p:cNvPr id="10243" name="Content Placeholder 2"/>
          <p:cNvSpPr>
            <a:spLocks noGrp="1"/>
          </p:cNvSpPr>
          <p:nvPr>
            <p:ph idx="1"/>
          </p:nvPr>
        </p:nvSpPr>
        <p:spPr/>
        <p:txBody>
          <a:bodyPr/>
          <a:lstStyle/>
          <a:p>
            <a:r>
              <a:rPr lang="en-US" altLang="en-US" dirty="0"/>
              <a:t>a</a:t>
            </a:r>
            <a:r>
              <a:rPr lang="en-US" altLang="en-US" dirty="0" smtClean="0"/>
              <a:t>ll trace elements available in nature</a:t>
            </a:r>
          </a:p>
          <a:p>
            <a:r>
              <a:rPr lang="en-US" altLang="en-US" dirty="0"/>
              <a:t>a</a:t>
            </a:r>
            <a:r>
              <a:rPr lang="en-US" altLang="en-US" dirty="0" smtClean="0"/>
              <a:t>mino acids</a:t>
            </a:r>
          </a:p>
          <a:p>
            <a:r>
              <a:rPr lang="en-US" altLang="en-US" dirty="0"/>
              <a:t>f</a:t>
            </a:r>
            <a:r>
              <a:rPr lang="en-US" altLang="en-US" dirty="0" smtClean="0"/>
              <a:t>atty acids</a:t>
            </a:r>
          </a:p>
          <a:p>
            <a:r>
              <a:rPr lang="en-US" altLang="en-US" dirty="0" smtClean="0"/>
              <a:t>vitamins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2531283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dirty="0" smtClean="0"/>
              <a:t>Which of the following are not the essential nutrients in the diet?</a:t>
            </a:r>
          </a:p>
        </p:txBody>
      </p:sp>
      <p:sp>
        <p:nvSpPr>
          <p:cNvPr id="10243" name="Content Placeholder 2"/>
          <p:cNvSpPr>
            <a:spLocks noGrp="1"/>
          </p:cNvSpPr>
          <p:nvPr>
            <p:ph idx="1"/>
          </p:nvPr>
        </p:nvSpPr>
        <p:spPr/>
        <p:txBody>
          <a:bodyPr/>
          <a:lstStyle/>
          <a:p>
            <a:r>
              <a:rPr lang="en-US" altLang="en-US" b="1" dirty="0"/>
              <a:t>a</a:t>
            </a:r>
            <a:r>
              <a:rPr lang="en-US" altLang="en-US" b="1" dirty="0" smtClean="0"/>
              <a:t>ll trace elements available in nature</a:t>
            </a:r>
          </a:p>
          <a:p>
            <a:r>
              <a:rPr lang="en-US" altLang="en-US" dirty="0"/>
              <a:t>a</a:t>
            </a:r>
            <a:r>
              <a:rPr lang="en-US" altLang="en-US" dirty="0" smtClean="0"/>
              <a:t>mino acids</a:t>
            </a:r>
          </a:p>
          <a:p>
            <a:r>
              <a:rPr lang="en-US" altLang="en-US" dirty="0"/>
              <a:t>f</a:t>
            </a:r>
            <a:r>
              <a:rPr lang="en-US" altLang="en-US" dirty="0" smtClean="0"/>
              <a:t>atty acids</a:t>
            </a:r>
          </a:p>
          <a:p>
            <a:r>
              <a:rPr lang="en-US" altLang="en-US" dirty="0" smtClean="0"/>
              <a:t>vitamins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15849532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14181</TotalTime>
  <Words>2507</Words>
  <Application>Microsoft Office PowerPoint</Application>
  <PresentationFormat>On-screen Show (4:3)</PresentationFormat>
  <Paragraphs>344</Paragraphs>
  <Slides>43</Slides>
  <Notes>43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ＭＳ Ｐゴシック</vt:lpstr>
      <vt:lpstr>Arial</vt:lpstr>
      <vt:lpstr>Times New Roman</vt:lpstr>
      <vt:lpstr>Wingdings</vt:lpstr>
      <vt:lpstr>BIF2e_Clicker_Template</vt:lpstr>
      <vt:lpstr>PowerPoint Presentation</vt:lpstr>
      <vt:lpstr>Essential amino acids are</vt:lpstr>
      <vt:lpstr>Essential amino acids are</vt:lpstr>
      <vt:lpstr>A “complete digestive tract” differs from a gastrovascular cavity in that only the complete tract</vt:lpstr>
      <vt:lpstr>A “complete digestive tract” differs from a gastrovascular cavity in that only the complete tract</vt:lpstr>
      <vt:lpstr>Vitamins are organic molecules that generally act as coenzymes and are required in the diet in very small amounts of _____ per day.</vt:lpstr>
      <vt:lpstr>Vitamins are organic molecules that generally act as coenzymes and are required in the diet in very small amounts of _____ per day.</vt:lpstr>
      <vt:lpstr>Which of the following are not the essential nutrients in the diet?</vt:lpstr>
      <vt:lpstr>Which of the following are not the essential nutrients in the diet?</vt:lpstr>
      <vt:lpstr>In humans, the first opportunity for ingested food to undergo enzymatic hydrolysis is in the</vt:lpstr>
      <vt:lpstr>In humans, the first opportunity for ingested food to undergo enzymatic hydrolysis is in the</vt:lpstr>
      <vt:lpstr>Which of the following is incorrect?</vt:lpstr>
      <vt:lpstr>Which of the following is incorrect?</vt:lpstr>
      <vt:lpstr>The consequences of malnutrition are (1) stored fats are used up, (2) stored carbohydrates are used up, (3) breakdown of the animal’s own proteins, (4) loss of muscle, and (5) eventual death of the animal. Which of the following is the correct sequence of these events?</vt:lpstr>
      <vt:lpstr>The consequences of malnutrition are (1) stored fats are used up, (2) stored carbohydrates are used up, (3) breakdown of the animal’s own proteins, (4) loss of muscle, and (5) eventual death of the animal. Which of the following is the correct sequence of these events?</vt:lpstr>
      <vt:lpstr>Secretin modulates digestion by</vt:lpstr>
      <vt:lpstr>Secretin modulates digestion by</vt:lpstr>
      <vt:lpstr>Which of the following is incorrectly matched based on the organism’s feeding habits?</vt:lpstr>
      <vt:lpstr>Which of the following is incorrectly matched based on the organism’s feeding habits?</vt:lpstr>
      <vt:lpstr>The bile salts function in fat digestion by</vt:lpstr>
      <vt:lpstr>The bile salts function in fat digestion by</vt:lpstr>
      <vt:lpstr>A _____ is only found in _____.</vt:lpstr>
      <vt:lpstr>A _____ is only found in _____.</vt:lpstr>
      <vt:lpstr>A fatty acid absorbed into an intestinal cell </vt:lpstr>
      <vt:lpstr>A fatty acid absorbed into an intestinal cell </vt:lpstr>
      <vt:lpstr>Mucus in the mammalian digestive system is composed  of _____.</vt:lpstr>
      <vt:lpstr>Mucus in the mammalian digestive system is composed  of _____.</vt:lpstr>
      <vt:lpstr>Mutualistic bacteria aid digestion in many herbivores, including those in which this function resides primarily in the large intestine, as in the </vt:lpstr>
      <vt:lpstr>Mutualistic bacteria aid digestion in many herbivores, including those in which this function resides primarily in the large intestine, as in the </vt:lpstr>
      <vt:lpstr>A variety of enzymes are produced by different organs to facilitate the process of digestion. Which of the following incorrectly matches the enzyme with its location of production/function?</vt:lpstr>
      <vt:lpstr>A variety of enzymes are produced by different organs to facilitate the process of digestion. Which of the following incorrectly matches the enzyme with its location of production/function?</vt:lpstr>
      <vt:lpstr>Glucagon, the pancreatic hormone, functions to</vt:lpstr>
      <vt:lpstr>Glucagon, the pancreatic hormone, functions to</vt:lpstr>
      <vt:lpstr>Increased appetite is the typical result of increased levels in the blood of</vt:lpstr>
      <vt:lpstr>Increased appetite is the typical result of increased levels in the blood of</vt:lpstr>
      <vt:lpstr>Which of the following is incorrect?</vt:lpstr>
      <vt:lpstr>Which of the following is incorrect?</vt:lpstr>
      <vt:lpstr>Increased glucose levels in blood, after a meal, trigger </vt:lpstr>
      <vt:lpstr>Increased glucose levels in blood, after a meal, trigger </vt:lpstr>
      <vt:lpstr>In which of the following structures does absorption of water, vitamin K, and salt occur?</vt:lpstr>
      <vt:lpstr>In which of the following structures does absorption of water, vitamin K, and salt occur?</vt:lpstr>
      <vt:lpstr>Which of the following organisms is most likely to have an extremely large cecum?</vt:lpstr>
      <vt:lpstr>Which of the following organisms is most likely to have an extremely large cecum?</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Brian Hastings</cp:lastModifiedBy>
  <cp:revision>730</cp:revision>
  <cp:lastPrinted>2005-03-24T12:52:04Z</cp:lastPrinted>
  <dcterms:created xsi:type="dcterms:W3CDTF">2010-10-31T21:38:30Z</dcterms:created>
  <dcterms:modified xsi:type="dcterms:W3CDTF">2015-11-14T23:55:37Z</dcterms:modified>
  <cp:category/>
</cp:coreProperties>
</file>