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98" r:id="rId1"/>
  </p:sldMasterIdLst>
  <p:notesMasterIdLst>
    <p:notesMasterId r:id="rId39"/>
  </p:notesMasterIdLst>
  <p:handoutMasterIdLst>
    <p:handoutMasterId r:id="rId40"/>
  </p:handoutMasterIdLst>
  <p:sldIdLst>
    <p:sldId id="359" r:id="rId2"/>
    <p:sldId id="360" r:id="rId3"/>
    <p:sldId id="395" r:id="rId4"/>
    <p:sldId id="362" r:id="rId5"/>
    <p:sldId id="396" r:id="rId6"/>
    <p:sldId id="364" r:id="rId7"/>
    <p:sldId id="397" r:id="rId8"/>
    <p:sldId id="366" r:id="rId9"/>
    <p:sldId id="398" r:id="rId10"/>
    <p:sldId id="368" r:id="rId11"/>
    <p:sldId id="399" r:id="rId12"/>
    <p:sldId id="370" r:id="rId13"/>
    <p:sldId id="400" r:id="rId14"/>
    <p:sldId id="372" r:id="rId15"/>
    <p:sldId id="401" r:id="rId16"/>
    <p:sldId id="374" r:id="rId17"/>
    <p:sldId id="402" r:id="rId18"/>
    <p:sldId id="376" r:id="rId19"/>
    <p:sldId id="403" r:id="rId20"/>
    <p:sldId id="378" r:id="rId21"/>
    <p:sldId id="404" r:id="rId22"/>
    <p:sldId id="380" r:id="rId23"/>
    <p:sldId id="405" r:id="rId24"/>
    <p:sldId id="382" r:id="rId25"/>
    <p:sldId id="406" r:id="rId26"/>
    <p:sldId id="384" r:id="rId27"/>
    <p:sldId id="407" r:id="rId28"/>
    <p:sldId id="386" r:id="rId29"/>
    <p:sldId id="408" r:id="rId30"/>
    <p:sldId id="388" r:id="rId31"/>
    <p:sldId id="409" r:id="rId32"/>
    <p:sldId id="390" r:id="rId33"/>
    <p:sldId id="410" r:id="rId34"/>
    <p:sldId id="392" r:id="rId35"/>
    <p:sldId id="411" r:id="rId36"/>
    <p:sldId id="394" r:id="rId37"/>
    <p:sldId id="412" r:id="rId38"/>
  </p:sldIdLst>
  <p:sldSz cx="9144000" cy="6858000" type="screen4x3"/>
  <p:notesSz cx="6858000" cy="9144000"/>
  <p:custDataLst>
    <p:tags r:id="rId41"/>
  </p:custDataLst>
  <p:defaultTextStyle>
    <a:defPPr>
      <a:defRPr lang="en-US"/>
    </a:defPPr>
    <a:lvl1pPr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5"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D209"/>
    <a:srgbClr val="990066"/>
    <a:srgbClr val="0051A2"/>
    <a:srgbClr val="9D0016"/>
    <a:srgbClr val="F9E33B"/>
    <a:srgbClr val="ABA49A"/>
    <a:srgbClr val="F6C932"/>
    <a:srgbClr val="4747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25" autoAdjust="0"/>
    <p:restoredTop sz="86187" autoAdjust="0"/>
  </p:normalViewPr>
  <p:slideViewPr>
    <p:cSldViewPr snapToGrid="0">
      <p:cViewPr varScale="1">
        <p:scale>
          <a:sx n="91" d="100"/>
          <a:sy n="91" d="100"/>
        </p:scale>
        <p:origin x="24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7" d="100"/>
          <a:sy n="67" d="100"/>
        </p:scale>
        <p:origin x="-3228"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28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46285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charset="0"/>
                <a:cs typeface="+mn-cs"/>
              </a:defRPr>
            </a:lvl1pPr>
          </a:lstStyle>
          <a:p>
            <a:pPr>
              <a:defRPr/>
            </a:pPr>
            <a:endParaRPr lang="en-US"/>
          </a:p>
        </p:txBody>
      </p:sp>
      <p:sp>
        <p:nvSpPr>
          <p:cNvPr id="46285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46285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anose="02020603050405020304" pitchFamily="18" charset="0"/>
              </a:defRPr>
            </a:lvl1pPr>
          </a:lstStyle>
          <a:p>
            <a:fld id="{250F4C01-04A6-4224-BA79-280EE4A08F45}" type="slidenum">
              <a:rPr lang="en-US" altLang="en-US"/>
              <a:pPr/>
              <a:t>‹#›</a:t>
            </a:fld>
            <a:endParaRPr lang="en-US" altLang="en-US"/>
          </a:p>
        </p:txBody>
      </p:sp>
    </p:spTree>
    <p:extLst>
      <p:ext uri="{BB962C8B-B14F-4D97-AF65-F5344CB8AC3E}">
        <p14:creationId xmlns:p14="http://schemas.microsoft.com/office/powerpoint/2010/main" val="31312556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8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518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charset="0"/>
                <a:cs typeface="+mn-cs"/>
              </a:defRPr>
            </a:lvl1pPr>
          </a:lstStyle>
          <a:p>
            <a:pPr>
              <a:defRPr/>
            </a:pPr>
            <a:endParaRPr lang="en-US"/>
          </a:p>
        </p:txBody>
      </p:sp>
      <p:sp>
        <p:nvSpPr>
          <p:cNvPr id="553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8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8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518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anose="02020603050405020304" pitchFamily="18" charset="0"/>
              </a:defRPr>
            </a:lvl1pPr>
          </a:lstStyle>
          <a:p>
            <a:fld id="{F41C6CE0-6459-4002-B0FC-B0226444FE77}" type="slidenum">
              <a:rPr lang="en-US" altLang="en-US"/>
              <a:pPr/>
              <a:t>‹#›</a:t>
            </a:fld>
            <a:endParaRPr lang="en-US" altLang="en-US"/>
          </a:p>
        </p:txBody>
      </p:sp>
    </p:spTree>
    <p:extLst>
      <p:ext uri="{BB962C8B-B14F-4D97-AF65-F5344CB8AC3E}">
        <p14:creationId xmlns:p14="http://schemas.microsoft.com/office/powerpoint/2010/main" val="17105715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41C6CE0-6459-4002-B0FC-B0226444FE77}" type="slidenum">
              <a:rPr lang="en-US" altLang="en-US" smtClean="0"/>
              <a:pPr/>
              <a:t>1</a:t>
            </a:fld>
            <a:endParaRPr lang="en-US" altLang="en-US"/>
          </a:p>
        </p:txBody>
      </p:sp>
    </p:spTree>
    <p:extLst>
      <p:ext uri="{BB962C8B-B14F-4D97-AF65-F5344CB8AC3E}">
        <p14:creationId xmlns:p14="http://schemas.microsoft.com/office/powerpoint/2010/main" val="12395836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A. This question relates to the flow of the blood in the two circuits of the frog circulatory system. Refer to Figure 34.4 and Concept 34.1 for details.</a:t>
            </a:r>
          </a:p>
        </p:txBody>
      </p:sp>
      <p:sp>
        <p:nvSpPr>
          <p:cNvPr id="4" name="Slide Number Placeholder 3"/>
          <p:cNvSpPr>
            <a:spLocks noGrp="1"/>
          </p:cNvSpPr>
          <p:nvPr>
            <p:ph type="sldNum" sz="quarter" idx="5"/>
          </p:nvPr>
        </p:nvSpPr>
        <p:spPr/>
        <p:txBody>
          <a:bodyPr/>
          <a:lstStyle/>
          <a:p>
            <a:pPr>
              <a:defRPr/>
            </a:pPr>
            <a:fld id="{399AE023-02A8-4994-929B-389E7DD4EF45}" type="slidenum">
              <a:rPr lang="en-US" smtClean="0"/>
              <a:pPr>
                <a:defRPr/>
              </a:pPr>
              <a:t>10</a:t>
            </a:fld>
            <a:endParaRPr lang="en-US" dirty="0"/>
          </a:p>
        </p:txBody>
      </p:sp>
    </p:spTree>
    <p:extLst>
      <p:ext uri="{BB962C8B-B14F-4D97-AF65-F5344CB8AC3E}">
        <p14:creationId xmlns:p14="http://schemas.microsoft.com/office/powerpoint/2010/main" val="19013076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399AE023-02A8-4994-929B-389E7DD4EF45}" type="slidenum">
              <a:rPr lang="en-US" smtClean="0"/>
              <a:pPr>
                <a:defRPr/>
              </a:pPr>
              <a:t>11</a:t>
            </a:fld>
            <a:endParaRPr lang="en-US" dirty="0"/>
          </a:p>
        </p:txBody>
      </p:sp>
    </p:spTree>
    <p:extLst>
      <p:ext uri="{BB962C8B-B14F-4D97-AF65-F5344CB8AC3E}">
        <p14:creationId xmlns:p14="http://schemas.microsoft.com/office/powerpoint/2010/main" val="21315994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D. This question relates to the cardiac cycle in a human heart. Refer to Figure 34.7 and Concept 34.2 for details.</a:t>
            </a:r>
          </a:p>
        </p:txBody>
      </p:sp>
      <p:sp>
        <p:nvSpPr>
          <p:cNvPr id="4" name="Slide Number Placeholder 3"/>
          <p:cNvSpPr>
            <a:spLocks noGrp="1"/>
          </p:cNvSpPr>
          <p:nvPr>
            <p:ph type="sldNum" sz="quarter" idx="5"/>
          </p:nvPr>
        </p:nvSpPr>
        <p:spPr/>
        <p:txBody>
          <a:bodyPr/>
          <a:lstStyle/>
          <a:p>
            <a:pPr>
              <a:defRPr/>
            </a:pPr>
            <a:fld id="{DB3A310C-CA25-4252-A521-2ED94CAB910C}" type="slidenum">
              <a:rPr lang="en-US" smtClean="0"/>
              <a:pPr>
                <a:defRPr/>
              </a:pPr>
              <a:t>12</a:t>
            </a:fld>
            <a:endParaRPr lang="en-US" dirty="0"/>
          </a:p>
        </p:txBody>
      </p:sp>
    </p:spTree>
    <p:extLst>
      <p:ext uri="{BB962C8B-B14F-4D97-AF65-F5344CB8AC3E}">
        <p14:creationId xmlns:p14="http://schemas.microsoft.com/office/powerpoint/2010/main" val="28859582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DB3A310C-CA25-4252-A521-2ED94CAB910C}" type="slidenum">
              <a:rPr lang="en-US" smtClean="0"/>
              <a:pPr>
                <a:defRPr/>
              </a:pPr>
              <a:t>13</a:t>
            </a:fld>
            <a:endParaRPr lang="en-US" dirty="0"/>
          </a:p>
        </p:txBody>
      </p:sp>
    </p:spTree>
    <p:extLst>
      <p:ext uri="{BB962C8B-B14F-4D97-AF65-F5344CB8AC3E}">
        <p14:creationId xmlns:p14="http://schemas.microsoft.com/office/powerpoint/2010/main" val="30708859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38476589-5501-4A7C-BD62-B5EC6D10783E}" type="slidenum">
              <a:rPr lang="en-US" altLang="en-US"/>
              <a:pPr algn="r" eaLnBrk="0" hangingPunct="0"/>
              <a:t>14</a:t>
            </a:fld>
            <a:endParaRPr lang="en-US" alt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84" charset="0"/>
                <a:ea typeface="ＭＳ Ｐゴシック" pitchFamily="84" charset="-128"/>
              </a:rPr>
              <a:t>Answer: D. This question relates to Concept 34.2. Spontaneous contraction is a property of the pacemaker cells in the SA node. Gap junctions among cardiac muscle cells enable synchronization of heart muscle firing.</a:t>
            </a:r>
          </a:p>
        </p:txBody>
      </p:sp>
    </p:spTree>
    <p:extLst>
      <p:ext uri="{BB962C8B-B14F-4D97-AF65-F5344CB8AC3E}">
        <p14:creationId xmlns:p14="http://schemas.microsoft.com/office/powerpoint/2010/main" val="20008251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38476589-5501-4A7C-BD62-B5EC6D10783E}" type="slidenum">
              <a:rPr lang="en-US" altLang="en-US"/>
              <a:pPr algn="r" eaLnBrk="0" hangingPunct="0"/>
              <a:t>15</a:t>
            </a:fld>
            <a:endParaRPr lang="en-US" alt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16150529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AE97B6AB-C34B-4FC3-A8AA-54C33CBFA3FF}" type="slidenum">
              <a:rPr lang="en-US" altLang="en-US"/>
              <a:pPr algn="r" eaLnBrk="0" hangingPunct="0"/>
              <a:t>16</a:t>
            </a:fld>
            <a:endParaRPr lang="en-US" alt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84" charset="0"/>
                <a:ea typeface="ＭＳ Ｐゴシック" pitchFamily="84" charset="-128"/>
              </a:rPr>
              <a:t>Answer: A. See Concept 34.2 and Figure 34.8.</a:t>
            </a:r>
          </a:p>
        </p:txBody>
      </p:sp>
    </p:spTree>
    <p:extLst>
      <p:ext uri="{BB962C8B-B14F-4D97-AF65-F5344CB8AC3E}">
        <p14:creationId xmlns:p14="http://schemas.microsoft.com/office/powerpoint/2010/main" val="8453568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AE97B6AB-C34B-4FC3-A8AA-54C33CBFA3FF}" type="slidenum">
              <a:rPr lang="en-US" altLang="en-US"/>
              <a:pPr algn="r" eaLnBrk="0" hangingPunct="0"/>
              <a:t>17</a:t>
            </a:fld>
            <a:endParaRPr lang="en-US" alt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27108410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C. This question relates to the blood pressure in a 20-year-old human being. Refer to Figure 34.10 and Concept 34.3 for details.</a:t>
            </a:r>
          </a:p>
        </p:txBody>
      </p:sp>
      <p:sp>
        <p:nvSpPr>
          <p:cNvPr id="4" name="Slide Number Placeholder 3"/>
          <p:cNvSpPr>
            <a:spLocks noGrp="1"/>
          </p:cNvSpPr>
          <p:nvPr>
            <p:ph type="sldNum" sz="quarter" idx="5"/>
          </p:nvPr>
        </p:nvSpPr>
        <p:spPr/>
        <p:txBody>
          <a:bodyPr/>
          <a:lstStyle/>
          <a:p>
            <a:pPr>
              <a:defRPr/>
            </a:pPr>
            <a:fld id="{7FAE5DF8-47C3-4275-8AE1-C7A2BD8AFA74}" type="slidenum">
              <a:rPr lang="en-US" smtClean="0"/>
              <a:pPr>
                <a:defRPr/>
              </a:pPr>
              <a:t>18</a:t>
            </a:fld>
            <a:endParaRPr lang="en-US" dirty="0"/>
          </a:p>
        </p:txBody>
      </p:sp>
    </p:spTree>
    <p:extLst>
      <p:ext uri="{BB962C8B-B14F-4D97-AF65-F5344CB8AC3E}">
        <p14:creationId xmlns:p14="http://schemas.microsoft.com/office/powerpoint/2010/main" val="35847287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7FAE5DF8-47C3-4275-8AE1-C7A2BD8AFA74}" type="slidenum">
              <a:rPr lang="en-US" smtClean="0"/>
              <a:pPr>
                <a:defRPr/>
              </a:pPr>
              <a:t>19</a:t>
            </a:fld>
            <a:endParaRPr lang="en-US" dirty="0"/>
          </a:p>
        </p:txBody>
      </p:sp>
    </p:spTree>
    <p:extLst>
      <p:ext uri="{BB962C8B-B14F-4D97-AF65-F5344CB8AC3E}">
        <p14:creationId xmlns:p14="http://schemas.microsoft.com/office/powerpoint/2010/main" val="31694476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fld id="{8405D040-7FE4-4ADA-8E0A-C2182E739DA7}" type="slidenum">
              <a:rPr lang="en-US" altLang="en-US" smtClean="0">
                <a:cs typeface="Arial" charset="0"/>
              </a:rPr>
              <a:pPr/>
              <a:t>2</a:t>
            </a:fld>
            <a:endParaRPr lang="en-US" altLang="en-US" smtClean="0">
              <a:cs typeface="Arial"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84" charset="0"/>
                <a:ea typeface="ＭＳ Ｐゴシック" pitchFamily="84" charset="-128"/>
              </a:rPr>
              <a:t>Answer: B. This question relates to Concept 34.1.</a:t>
            </a:r>
          </a:p>
        </p:txBody>
      </p:sp>
    </p:spTree>
    <p:extLst>
      <p:ext uri="{BB962C8B-B14F-4D97-AF65-F5344CB8AC3E}">
        <p14:creationId xmlns:p14="http://schemas.microsoft.com/office/powerpoint/2010/main" val="7227136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B. This question relates to the human lymphatic system. Refer to Figure 34.12 and Concept 34.3 for details.</a:t>
            </a:r>
          </a:p>
        </p:txBody>
      </p:sp>
      <p:sp>
        <p:nvSpPr>
          <p:cNvPr id="4" name="Slide Number Placeholder 3"/>
          <p:cNvSpPr>
            <a:spLocks noGrp="1"/>
          </p:cNvSpPr>
          <p:nvPr>
            <p:ph type="sldNum" sz="quarter" idx="5"/>
          </p:nvPr>
        </p:nvSpPr>
        <p:spPr/>
        <p:txBody>
          <a:bodyPr/>
          <a:lstStyle/>
          <a:p>
            <a:pPr>
              <a:defRPr/>
            </a:pPr>
            <a:fld id="{0C9AB5FC-AB7F-47CC-8BFD-248D347A792A}" type="slidenum">
              <a:rPr lang="en-US" smtClean="0"/>
              <a:pPr>
                <a:defRPr/>
              </a:pPr>
              <a:t>20</a:t>
            </a:fld>
            <a:endParaRPr lang="en-US" dirty="0"/>
          </a:p>
        </p:txBody>
      </p:sp>
    </p:spTree>
    <p:extLst>
      <p:ext uri="{BB962C8B-B14F-4D97-AF65-F5344CB8AC3E}">
        <p14:creationId xmlns:p14="http://schemas.microsoft.com/office/powerpoint/2010/main" val="41231869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0C9AB5FC-AB7F-47CC-8BFD-248D347A792A}" type="slidenum">
              <a:rPr lang="en-US" smtClean="0"/>
              <a:pPr>
                <a:defRPr/>
              </a:pPr>
              <a:t>21</a:t>
            </a:fld>
            <a:endParaRPr lang="en-US" dirty="0"/>
          </a:p>
        </p:txBody>
      </p:sp>
    </p:spTree>
    <p:extLst>
      <p:ext uri="{BB962C8B-B14F-4D97-AF65-F5344CB8AC3E}">
        <p14:creationId xmlns:p14="http://schemas.microsoft.com/office/powerpoint/2010/main" val="42771808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A. Refer to Figure 34.15 and Concept 34.4 for details.</a:t>
            </a:r>
          </a:p>
        </p:txBody>
      </p:sp>
      <p:sp>
        <p:nvSpPr>
          <p:cNvPr id="4" name="Slide Number Placeholder 3"/>
          <p:cNvSpPr>
            <a:spLocks noGrp="1"/>
          </p:cNvSpPr>
          <p:nvPr>
            <p:ph type="sldNum" sz="quarter" idx="5"/>
          </p:nvPr>
        </p:nvSpPr>
        <p:spPr/>
        <p:txBody>
          <a:bodyPr/>
          <a:lstStyle/>
          <a:p>
            <a:pPr>
              <a:defRPr/>
            </a:pPr>
            <a:fld id="{DE759411-13D9-4428-A597-3A318530B94B}" type="slidenum">
              <a:rPr lang="en-US" smtClean="0"/>
              <a:pPr>
                <a:defRPr/>
              </a:pPr>
              <a:t>22</a:t>
            </a:fld>
            <a:endParaRPr lang="en-US" dirty="0"/>
          </a:p>
        </p:txBody>
      </p:sp>
    </p:spTree>
    <p:extLst>
      <p:ext uri="{BB962C8B-B14F-4D97-AF65-F5344CB8AC3E}">
        <p14:creationId xmlns:p14="http://schemas.microsoft.com/office/powerpoint/2010/main" val="417109603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DE759411-13D9-4428-A597-3A318530B94B}" type="slidenum">
              <a:rPr lang="en-US" smtClean="0"/>
              <a:pPr>
                <a:defRPr/>
              </a:pPr>
              <a:t>23</a:t>
            </a:fld>
            <a:endParaRPr lang="en-US" dirty="0"/>
          </a:p>
        </p:txBody>
      </p:sp>
    </p:spTree>
    <p:extLst>
      <p:ext uri="{BB962C8B-B14F-4D97-AF65-F5344CB8AC3E}">
        <p14:creationId xmlns:p14="http://schemas.microsoft.com/office/powerpoint/2010/main" val="10086916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DCD4FB1D-F89C-4BB4-AD4C-A5A4C6F2AE2C}" type="slidenum">
              <a:rPr lang="en-US" altLang="en-US"/>
              <a:pPr algn="r" eaLnBrk="0" hangingPunct="0"/>
              <a:t>24</a:t>
            </a:fld>
            <a:endParaRPr lang="en-US" alt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84" charset="0"/>
                <a:ea typeface="ＭＳ Ｐゴシック" pitchFamily="84" charset="-128"/>
              </a:rPr>
              <a:t>Answer: C. This question relates to Concept 34.5. A countercurrent arrangement allows greater net diffusion and a steeper concentration gradient over a more extensive range where the vessels are in contact.</a:t>
            </a:r>
          </a:p>
        </p:txBody>
      </p:sp>
    </p:spTree>
    <p:extLst>
      <p:ext uri="{BB962C8B-B14F-4D97-AF65-F5344CB8AC3E}">
        <p14:creationId xmlns:p14="http://schemas.microsoft.com/office/powerpoint/2010/main" val="27015761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DCD4FB1D-F89C-4BB4-AD4C-A5A4C6F2AE2C}" type="slidenum">
              <a:rPr lang="en-US" altLang="en-US"/>
              <a:pPr algn="r" eaLnBrk="0" hangingPunct="0"/>
              <a:t>25</a:t>
            </a:fld>
            <a:endParaRPr lang="en-US" alt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23200379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C. Refer to Concept 34.5 for details.</a:t>
            </a:r>
          </a:p>
        </p:txBody>
      </p:sp>
      <p:sp>
        <p:nvSpPr>
          <p:cNvPr id="4" name="Slide Number Placeholder 3"/>
          <p:cNvSpPr>
            <a:spLocks noGrp="1"/>
          </p:cNvSpPr>
          <p:nvPr>
            <p:ph type="sldNum" sz="quarter" idx="5"/>
          </p:nvPr>
        </p:nvSpPr>
        <p:spPr/>
        <p:txBody>
          <a:bodyPr/>
          <a:lstStyle/>
          <a:p>
            <a:pPr>
              <a:defRPr/>
            </a:pPr>
            <a:fld id="{71ED057D-E080-4A0E-8310-A189EB1CA3F6}" type="slidenum">
              <a:rPr lang="en-US" smtClean="0"/>
              <a:pPr>
                <a:defRPr/>
              </a:pPr>
              <a:t>26</a:t>
            </a:fld>
            <a:endParaRPr lang="en-US" dirty="0"/>
          </a:p>
        </p:txBody>
      </p:sp>
    </p:spTree>
    <p:extLst>
      <p:ext uri="{BB962C8B-B14F-4D97-AF65-F5344CB8AC3E}">
        <p14:creationId xmlns:p14="http://schemas.microsoft.com/office/powerpoint/2010/main" val="150049120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71ED057D-E080-4A0E-8310-A189EB1CA3F6}" type="slidenum">
              <a:rPr lang="en-US" smtClean="0"/>
              <a:pPr>
                <a:defRPr/>
              </a:pPr>
              <a:t>27</a:t>
            </a:fld>
            <a:endParaRPr lang="en-US" dirty="0"/>
          </a:p>
        </p:txBody>
      </p:sp>
    </p:spTree>
    <p:extLst>
      <p:ext uri="{BB962C8B-B14F-4D97-AF65-F5344CB8AC3E}">
        <p14:creationId xmlns:p14="http://schemas.microsoft.com/office/powerpoint/2010/main" val="21647322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F393DEB3-C621-434D-BF85-72576341E180}" type="slidenum">
              <a:rPr lang="en-US" altLang="en-US"/>
              <a:pPr algn="r" eaLnBrk="0" hangingPunct="0"/>
              <a:t>28</a:t>
            </a:fld>
            <a:endParaRPr lang="en-US" altLang="en-US"/>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A.</a:t>
            </a:r>
          </a:p>
        </p:txBody>
      </p:sp>
    </p:spTree>
    <p:extLst>
      <p:ext uri="{BB962C8B-B14F-4D97-AF65-F5344CB8AC3E}">
        <p14:creationId xmlns:p14="http://schemas.microsoft.com/office/powerpoint/2010/main" val="4563495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F393DEB3-C621-434D-BF85-72576341E180}" type="slidenum">
              <a:rPr lang="en-US" altLang="en-US"/>
              <a:pPr algn="r" eaLnBrk="0" hangingPunct="0"/>
              <a:t>29</a:t>
            </a:fld>
            <a:endParaRPr lang="en-US" altLang="en-US"/>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8330518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fld id="{8405D040-7FE4-4ADA-8E0A-C2182E739DA7}" type="slidenum">
              <a:rPr lang="en-US" altLang="en-US" smtClean="0">
                <a:cs typeface="Arial" charset="0"/>
              </a:rPr>
              <a:pPr/>
              <a:t>3</a:t>
            </a:fld>
            <a:endParaRPr lang="en-US" altLang="en-US" smtClean="0">
              <a:cs typeface="Arial"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238156902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3AE9F94A-42A3-4E34-82C4-FD13AA0B093A}" type="slidenum">
              <a:rPr lang="en-US" altLang="en-US"/>
              <a:pPr algn="r" eaLnBrk="0" hangingPunct="0"/>
              <a:t>30</a:t>
            </a:fld>
            <a:endParaRPr lang="en-US" alt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84" charset="0"/>
                <a:ea typeface="ＭＳ Ｐゴシック" pitchFamily="84" charset="-128"/>
              </a:rPr>
              <a:t>Answer: D. When body temperature rises, the capillaries can vasodilate in order to expose as much blood as possible to body surfaces in order to cool down.</a:t>
            </a:r>
          </a:p>
        </p:txBody>
      </p:sp>
    </p:spTree>
    <p:extLst>
      <p:ext uri="{BB962C8B-B14F-4D97-AF65-F5344CB8AC3E}">
        <p14:creationId xmlns:p14="http://schemas.microsoft.com/office/powerpoint/2010/main" val="332992531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3AE9F94A-42A3-4E34-82C4-FD13AA0B093A}" type="slidenum">
              <a:rPr lang="en-US" altLang="en-US"/>
              <a:pPr algn="r" eaLnBrk="0" hangingPunct="0"/>
              <a:t>31</a:t>
            </a:fld>
            <a:endParaRPr lang="en-US" alt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72642314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E60A447C-1153-48E7-96EC-1929FF3697C4}" type="slidenum">
              <a:rPr lang="en-US" altLang="en-US"/>
              <a:pPr algn="r" eaLnBrk="0" hangingPunct="0"/>
              <a:t>32</a:t>
            </a:fld>
            <a:endParaRPr lang="en-US" altLang="en-US"/>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84" charset="0"/>
                <a:ea typeface="ＭＳ Ｐゴシック" pitchFamily="84" charset="-128"/>
              </a:rPr>
              <a:t>Answer: B. Veins are working against the force of gravity in some locations when returning blood back to the heart.</a:t>
            </a:r>
          </a:p>
        </p:txBody>
      </p:sp>
    </p:spTree>
    <p:extLst>
      <p:ext uri="{BB962C8B-B14F-4D97-AF65-F5344CB8AC3E}">
        <p14:creationId xmlns:p14="http://schemas.microsoft.com/office/powerpoint/2010/main" val="3821229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E60A447C-1153-48E7-96EC-1929FF3697C4}" type="slidenum">
              <a:rPr lang="en-US" altLang="en-US"/>
              <a:pPr algn="r" eaLnBrk="0" hangingPunct="0"/>
              <a:t>33</a:t>
            </a:fld>
            <a:endParaRPr lang="en-US" altLang="en-US"/>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34532054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757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D. Refer to Figure 34.24 and Concept 34.7 for details.</a:t>
            </a:r>
          </a:p>
        </p:txBody>
      </p:sp>
      <p:sp>
        <p:nvSpPr>
          <p:cNvPr id="4" name="Slide Number Placeholder 3"/>
          <p:cNvSpPr>
            <a:spLocks noGrp="1"/>
          </p:cNvSpPr>
          <p:nvPr>
            <p:ph type="sldNum" sz="quarter" idx="5"/>
          </p:nvPr>
        </p:nvSpPr>
        <p:spPr/>
        <p:txBody>
          <a:bodyPr/>
          <a:lstStyle/>
          <a:p>
            <a:pPr>
              <a:defRPr/>
            </a:pPr>
            <a:fld id="{D868A53C-F0DE-4979-BFFF-7811067088F6}" type="slidenum">
              <a:rPr lang="en-US" smtClean="0"/>
              <a:pPr>
                <a:defRPr/>
              </a:pPr>
              <a:t>34</a:t>
            </a:fld>
            <a:endParaRPr lang="en-US" dirty="0"/>
          </a:p>
        </p:txBody>
      </p:sp>
    </p:spTree>
    <p:extLst>
      <p:ext uri="{BB962C8B-B14F-4D97-AF65-F5344CB8AC3E}">
        <p14:creationId xmlns:p14="http://schemas.microsoft.com/office/powerpoint/2010/main" val="35125503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757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D868A53C-F0DE-4979-BFFF-7811067088F6}" type="slidenum">
              <a:rPr lang="en-US" smtClean="0"/>
              <a:pPr>
                <a:defRPr/>
              </a:pPr>
              <a:t>35</a:t>
            </a:fld>
            <a:endParaRPr lang="en-US" dirty="0"/>
          </a:p>
        </p:txBody>
      </p:sp>
    </p:spTree>
    <p:extLst>
      <p:ext uri="{BB962C8B-B14F-4D97-AF65-F5344CB8AC3E}">
        <p14:creationId xmlns:p14="http://schemas.microsoft.com/office/powerpoint/2010/main" val="245574061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32A4448F-3C5F-4701-86F2-A010C4AADD75}" type="slidenum">
              <a:rPr lang="en-US" altLang="en-US"/>
              <a:pPr algn="r" eaLnBrk="0" hangingPunct="0"/>
              <a:t>36</a:t>
            </a:fld>
            <a:endParaRPr lang="en-US" altLang="en-US"/>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84" charset="0"/>
                <a:ea typeface="ＭＳ Ｐゴシック" pitchFamily="84" charset="-128"/>
              </a:rPr>
              <a:t>Answer: C. Insects breathe through spiracles in order to exchange gases with their environment.</a:t>
            </a:r>
          </a:p>
        </p:txBody>
      </p:sp>
    </p:spTree>
    <p:extLst>
      <p:ext uri="{BB962C8B-B14F-4D97-AF65-F5344CB8AC3E}">
        <p14:creationId xmlns:p14="http://schemas.microsoft.com/office/powerpoint/2010/main" val="267424382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32A4448F-3C5F-4701-86F2-A010C4AADD75}" type="slidenum">
              <a:rPr lang="en-US" altLang="en-US"/>
              <a:pPr algn="r" eaLnBrk="0" hangingPunct="0"/>
              <a:t>37</a:t>
            </a:fld>
            <a:endParaRPr lang="en-US" altLang="en-US"/>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25568923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84" charset="0"/>
                <a:ea typeface="ＭＳ Ｐゴシック" pitchFamily="84" charset="-128"/>
              </a:rPr>
              <a:t>Answer: B. This question relates to the organization of vertebrate circulatory system.</a:t>
            </a:r>
          </a:p>
        </p:txBody>
      </p:sp>
      <p:sp>
        <p:nvSpPr>
          <p:cNvPr id="4" name="Slide Number Placeholder 3"/>
          <p:cNvSpPr>
            <a:spLocks noGrp="1"/>
          </p:cNvSpPr>
          <p:nvPr>
            <p:ph type="sldNum" sz="quarter" idx="5"/>
          </p:nvPr>
        </p:nvSpPr>
        <p:spPr/>
        <p:txBody>
          <a:bodyPr/>
          <a:lstStyle/>
          <a:p>
            <a:pPr>
              <a:defRPr/>
            </a:pPr>
            <a:fld id="{9C944029-9FAC-4204-B087-AF805A35CD29}" type="slidenum">
              <a:rPr lang="en-US" smtClean="0"/>
              <a:pPr>
                <a:defRPr/>
              </a:pPr>
              <a:t>4</a:t>
            </a:fld>
            <a:endParaRPr lang="en-US" dirty="0"/>
          </a:p>
        </p:txBody>
      </p:sp>
    </p:spTree>
    <p:extLst>
      <p:ext uri="{BB962C8B-B14F-4D97-AF65-F5344CB8AC3E}">
        <p14:creationId xmlns:p14="http://schemas.microsoft.com/office/powerpoint/2010/main" val="4949663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9C944029-9FAC-4204-B087-AF805A35CD29}" type="slidenum">
              <a:rPr lang="en-US" smtClean="0"/>
              <a:pPr>
                <a:defRPr/>
              </a:pPr>
              <a:t>5</a:t>
            </a:fld>
            <a:endParaRPr lang="en-US" dirty="0"/>
          </a:p>
        </p:txBody>
      </p:sp>
    </p:spTree>
    <p:extLst>
      <p:ext uri="{BB962C8B-B14F-4D97-AF65-F5344CB8AC3E}">
        <p14:creationId xmlns:p14="http://schemas.microsoft.com/office/powerpoint/2010/main" val="10720456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C. This question relates to the flow of the blood in two circuits of a human circulatory system. Refer to Concept 34.1 for details.</a:t>
            </a:r>
          </a:p>
        </p:txBody>
      </p:sp>
      <p:sp>
        <p:nvSpPr>
          <p:cNvPr id="4" name="Slide Number Placeholder 3"/>
          <p:cNvSpPr>
            <a:spLocks noGrp="1"/>
          </p:cNvSpPr>
          <p:nvPr>
            <p:ph type="sldNum" sz="quarter" idx="5"/>
          </p:nvPr>
        </p:nvSpPr>
        <p:spPr/>
        <p:txBody>
          <a:bodyPr/>
          <a:lstStyle/>
          <a:p>
            <a:pPr>
              <a:defRPr/>
            </a:pPr>
            <a:fld id="{35D145F0-63F5-4BEE-8A6C-A5CFDA954E30}" type="slidenum">
              <a:rPr lang="en-US" smtClean="0"/>
              <a:pPr>
                <a:defRPr/>
              </a:pPr>
              <a:t>6</a:t>
            </a:fld>
            <a:endParaRPr lang="en-US" dirty="0"/>
          </a:p>
        </p:txBody>
      </p:sp>
    </p:spTree>
    <p:extLst>
      <p:ext uri="{BB962C8B-B14F-4D97-AF65-F5344CB8AC3E}">
        <p14:creationId xmlns:p14="http://schemas.microsoft.com/office/powerpoint/2010/main" val="1883076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35D145F0-63F5-4BEE-8A6C-A5CFDA954E30}" type="slidenum">
              <a:rPr lang="en-US" smtClean="0"/>
              <a:pPr>
                <a:defRPr/>
              </a:pPr>
              <a:t>7</a:t>
            </a:fld>
            <a:endParaRPr lang="en-US" dirty="0"/>
          </a:p>
        </p:txBody>
      </p:sp>
    </p:spTree>
    <p:extLst>
      <p:ext uri="{BB962C8B-B14F-4D97-AF65-F5344CB8AC3E}">
        <p14:creationId xmlns:p14="http://schemas.microsoft.com/office/powerpoint/2010/main" val="14035524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A14A5AC2-3562-46D3-BD22-C4DB0D86E3BB}" type="slidenum">
              <a:rPr lang="en-US" altLang="en-US"/>
              <a:pPr algn="r" eaLnBrk="0" hangingPunct="0"/>
              <a:t>8</a:t>
            </a:fld>
            <a:endParaRPr lang="en-US" alt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84" charset="0"/>
                <a:ea typeface="ＭＳ Ｐゴシック" pitchFamily="84" charset="-128"/>
              </a:rPr>
              <a:t>Answer: C. This question relates to Concept 34.1. Option A is true about both fish and amphibians. Options B and E are not necessarily true. Option D is not true for three-chambered hearts.</a:t>
            </a:r>
          </a:p>
        </p:txBody>
      </p:sp>
    </p:spTree>
    <p:extLst>
      <p:ext uri="{BB962C8B-B14F-4D97-AF65-F5344CB8AC3E}">
        <p14:creationId xmlns:p14="http://schemas.microsoft.com/office/powerpoint/2010/main" val="29386064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A14A5AC2-3562-46D3-BD22-C4DB0D86E3BB}" type="slidenum">
              <a:rPr lang="en-US" altLang="en-US"/>
              <a:pPr algn="r" eaLnBrk="0" hangingPunct="0"/>
              <a:t>9</a:t>
            </a:fld>
            <a:endParaRPr lang="en-US" alt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3072953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1" b="29966"/>
          <a:stretch/>
        </p:blipFill>
        <p:spPr>
          <a:xfrm>
            <a:off x="0" y="1006891"/>
            <a:ext cx="9144000" cy="5308183"/>
          </a:xfrm>
          <a:prstGeom prst="rect">
            <a:avLst/>
          </a:prstGeom>
        </p:spPr>
      </p:pic>
      <p:sp>
        <p:nvSpPr>
          <p:cNvPr id="6" name="Text Box 14"/>
          <p:cNvSpPr txBox="1">
            <a:spLocks noChangeArrowheads="1"/>
          </p:cNvSpPr>
          <p:nvPr/>
        </p:nvSpPr>
        <p:spPr bwMode="auto">
          <a:xfrm>
            <a:off x="0" y="6315075"/>
            <a:ext cx="9144000" cy="5397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l">
              <a:spcBef>
                <a:spcPct val="50000"/>
              </a:spcBef>
              <a:defRPr/>
            </a:pPr>
            <a:r>
              <a:rPr lang="en-US" sz="900" dirty="0" smtClean="0">
                <a:solidFill>
                  <a:schemeClr val="bg1"/>
                </a:solidFill>
              </a:rPr>
              <a:t>     © 2016 Pearson Education, Inc.</a:t>
            </a:r>
            <a:endParaRPr lang="en-US" dirty="0" smtClean="0">
              <a:solidFill>
                <a:schemeClr val="bg1"/>
              </a:solidFill>
            </a:endParaRPr>
          </a:p>
        </p:txBody>
      </p:sp>
      <p:sp>
        <p:nvSpPr>
          <p:cNvPr id="8" name="Text Box 6"/>
          <p:cNvSpPr txBox="1">
            <a:spLocks noChangeArrowheads="1"/>
          </p:cNvSpPr>
          <p:nvPr/>
        </p:nvSpPr>
        <p:spPr bwMode="auto">
          <a:xfrm>
            <a:off x="149047" y="5146766"/>
            <a:ext cx="5381625" cy="1093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l">
              <a:defRPr/>
            </a:pPr>
            <a:r>
              <a:rPr lang="en-US" sz="1400" b="1" dirty="0" smtClean="0">
                <a:solidFill>
                  <a:schemeClr val="bg1"/>
                </a:solidFill>
                <a:effectLst>
                  <a:outerShdw blurRad="38100" dist="38100" dir="2700000" algn="tl">
                    <a:srgbClr val="000000">
                      <a:alpha val="43137"/>
                    </a:srgbClr>
                  </a:outerShdw>
                </a:effectLst>
              </a:rPr>
              <a:t>Questions prepared</a:t>
            </a:r>
            <a:r>
              <a:rPr lang="en-US" sz="1400" b="1" baseline="0" dirty="0" smtClean="0">
                <a:solidFill>
                  <a:schemeClr val="bg1"/>
                </a:solidFill>
                <a:effectLst>
                  <a:outerShdw blurRad="38100" dist="38100" dir="2700000" algn="tl">
                    <a:srgbClr val="000000">
                      <a:alpha val="43137"/>
                    </a:srgbClr>
                  </a:outerShdw>
                </a:effectLst>
              </a:rPr>
              <a:t> </a:t>
            </a:r>
            <a:r>
              <a:rPr lang="en-US" sz="1400" b="1" dirty="0" smtClean="0">
                <a:solidFill>
                  <a:schemeClr val="bg1"/>
                </a:solidFill>
                <a:effectLst>
                  <a:outerShdw blurRad="38100" dist="38100" dir="2700000" algn="tl">
                    <a:srgbClr val="000000">
                      <a:alpha val="43137"/>
                    </a:srgbClr>
                  </a:outerShdw>
                </a:effectLst>
              </a:rPr>
              <a:t>by </a:t>
            </a:r>
          </a:p>
          <a:p>
            <a:pPr algn="l">
              <a:defRPr/>
            </a:pPr>
            <a:r>
              <a:rPr lang="en-US" sz="1400" b="1" dirty="0" smtClean="0">
                <a:solidFill>
                  <a:schemeClr val="bg1"/>
                </a:solidFill>
                <a:effectLst>
                  <a:outerShdw blurRad="38100" dist="38100" dir="2700000" algn="tl">
                    <a:srgbClr val="000000">
                      <a:alpha val="43137"/>
                    </a:srgbClr>
                  </a:outerShdw>
                </a:effectLst>
              </a:rPr>
              <a:t>Douglas </a:t>
            </a:r>
            <a:r>
              <a:rPr lang="en-US" sz="1400" b="1" dirty="0" err="1" smtClean="0">
                <a:solidFill>
                  <a:schemeClr val="bg1"/>
                </a:solidFill>
                <a:effectLst>
                  <a:outerShdw blurRad="38100" dist="38100" dir="2700000" algn="tl">
                    <a:srgbClr val="000000">
                      <a:alpha val="43137"/>
                    </a:srgbClr>
                  </a:outerShdw>
                </a:effectLst>
              </a:rPr>
              <a:t>Darnowski</a:t>
            </a:r>
            <a:r>
              <a:rPr lang="en-US" sz="1400" b="1" dirty="0" smtClean="0">
                <a:solidFill>
                  <a:schemeClr val="bg1"/>
                </a:solidFill>
                <a:effectLst>
                  <a:outerShdw blurRad="38100" dist="38100" dir="2700000" algn="tl">
                    <a:srgbClr val="000000">
                      <a:alpha val="43137"/>
                    </a:srgbClr>
                  </a:outerShdw>
                </a:effectLst>
              </a:rPr>
              <a:t>, Indiana University Southeast</a:t>
            </a:r>
          </a:p>
          <a:p>
            <a:pPr algn="l">
              <a:defRPr/>
            </a:pPr>
            <a:r>
              <a:rPr lang="en-US" sz="1400" b="1" dirty="0" smtClean="0">
                <a:solidFill>
                  <a:schemeClr val="bg1"/>
                </a:solidFill>
                <a:effectLst>
                  <a:outerShdw blurRad="38100" dist="38100" dir="2700000" algn="tl">
                    <a:srgbClr val="000000">
                      <a:alpha val="43137"/>
                    </a:srgbClr>
                  </a:outerShdw>
                </a:effectLst>
              </a:rPr>
              <a:t>James </a:t>
            </a:r>
            <a:r>
              <a:rPr lang="en-US" sz="1400" b="1" dirty="0" err="1" smtClean="0">
                <a:solidFill>
                  <a:schemeClr val="bg1"/>
                </a:solidFill>
                <a:effectLst>
                  <a:outerShdw blurRad="38100" dist="38100" dir="2700000" algn="tl">
                    <a:srgbClr val="000000">
                      <a:alpha val="43137"/>
                    </a:srgbClr>
                  </a:outerShdw>
                </a:effectLst>
              </a:rPr>
              <a:t>Langeland</a:t>
            </a:r>
            <a:r>
              <a:rPr lang="en-US" sz="1400" b="1" dirty="0" smtClean="0">
                <a:solidFill>
                  <a:schemeClr val="bg1"/>
                </a:solidFill>
                <a:effectLst>
                  <a:outerShdw blurRad="38100" dist="38100" dir="2700000" algn="tl">
                    <a:srgbClr val="000000">
                      <a:alpha val="43137"/>
                    </a:srgbClr>
                  </a:outerShdw>
                </a:effectLst>
              </a:rPr>
              <a:t>, Kalamazoo</a:t>
            </a:r>
            <a:r>
              <a:rPr lang="en-US" sz="1400" b="1" baseline="0" dirty="0" smtClean="0">
                <a:solidFill>
                  <a:schemeClr val="bg1"/>
                </a:solidFill>
                <a:effectLst>
                  <a:outerShdw blurRad="38100" dist="38100" dir="2700000" algn="tl">
                    <a:srgbClr val="000000">
                      <a:alpha val="43137"/>
                    </a:srgbClr>
                  </a:outerShdw>
                </a:effectLst>
              </a:rPr>
              <a:t> College</a:t>
            </a:r>
          </a:p>
          <a:p>
            <a:pPr algn="l">
              <a:defRPr/>
            </a:pPr>
            <a:r>
              <a:rPr lang="en-US" sz="1400" b="1" baseline="0" dirty="0" err="1" smtClean="0">
                <a:solidFill>
                  <a:schemeClr val="bg1"/>
                </a:solidFill>
                <a:effectLst>
                  <a:outerShdw blurRad="38100" dist="38100" dir="2700000" algn="tl">
                    <a:srgbClr val="000000">
                      <a:alpha val="43137"/>
                    </a:srgbClr>
                  </a:outerShdw>
                </a:effectLst>
              </a:rPr>
              <a:t>Murty</a:t>
            </a:r>
            <a:r>
              <a:rPr lang="en-US" sz="1400" b="1" baseline="0" dirty="0" smtClean="0">
                <a:solidFill>
                  <a:schemeClr val="bg1"/>
                </a:solidFill>
                <a:effectLst>
                  <a:outerShdw blurRad="38100" dist="38100" dir="2700000" algn="tl">
                    <a:srgbClr val="000000">
                      <a:alpha val="43137"/>
                    </a:srgbClr>
                  </a:outerShdw>
                </a:effectLst>
              </a:rPr>
              <a:t> S. </a:t>
            </a:r>
            <a:r>
              <a:rPr lang="en-US" sz="1400" b="1" baseline="0" dirty="0" err="1" smtClean="0">
                <a:solidFill>
                  <a:schemeClr val="bg1"/>
                </a:solidFill>
                <a:effectLst>
                  <a:outerShdw blurRad="38100" dist="38100" dir="2700000" algn="tl">
                    <a:srgbClr val="000000">
                      <a:alpha val="43137"/>
                    </a:srgbClr>
                  </a:outerShdw>
                </a:effectLst>
              </a:rPr>
              <a:t>Kambhampati</a:t>
            </a:r>
            <a:r>
              <a:rPr lang="en-US" sz="1400" b="1" baseline="0" dirty="0" smtClean="0">
                <a:solidFill>
                  <a:schemeClr val="bg1"/>
                </a:solidFill>
                <a:effectLst>
                  <a:outerShdw blurRad="38100" dist="38100" dir="2700000" algn="tl">
                    <a:srgbClr val="000000">
                      <a:alpha val="43137"/>
                    </a:srgbClr>
                  </a:outerShdw>
                </a:effectLst>
              </a:rPr>
              <a:t>, Southern University at New Orleans</a:t>
            </a:r>
          </a:p>
          <a:p>
            <a:pPr algn="l">
              <a:defRPr/>
            </a:pPr>
            <a:r>
              <a:rPr lang="en-US" sz="1400" b="1" baseline="0" dirty="0" smtClean="0">
                <a:solidFill>
                  <a:schemeClr val="bg1"/>
                </a:solidFill>
                <a:effectLst>
                  <a:outerShdw blurRad="38100" dist="38100" dir="2700000" algn="tl">
                    <a:srgbClr val="000000">
                      <a:alpha val="43137"/>
                    </a:srgbClr>
                  </a:outerShdw>
                </a:effectLst>
              </a:rPr>
              <a:t>Roberta </a:t>
            </a:r>
            <a:r>
              <a:rPr lang="en-US" sz="1400" b="1" baseline="0" dirty="0" err="1" smtClean="0">
                <a:solidFill>
                  <a:schemeClr val="bg1"/>
                </a:solidFill>
                <a:effectLst>
                  <a:outerShdw blurRad="38100" dist="38100" dir="2700000" algn="tl">
                    <a:srgbClr val="000000">
                      <a:alpha val="43137"/>
                    </a:srgbClr>
                  </a:outerShdw>
                </a:effectLst>
              </a:rPr>
              <a:t>Batorsky</a:t>
            </a:r>
            <a:r>
              <a:rPr lang="en-US" sz="1400" b="1" baseline="0" dirty="0" smtClean="0">
                <a:solidFill>
                  <a:schemeClr val="bg1"/>
                </a:solidFill>
                <a:effectLst>
                  <a:outerShdw blurRad="38100" dist="38100" dir="2700000" algn="tl">
                    <a:srgbClr val="000000">
                      <a:alpha val="43137"/>
                    </a:srgbClr>
                  </a:outerShdw>
                </a:effectLst>
              </a:rPr>
              <a:t>, Temple University</a:t>
            </a:r>
            <a:r>
              <a:rPr lang="en-US" sz="1400" b="1" dirty="0" smtClean="0">
                <a:solidFill>
                  <a:schemeClr val="bg1"/>
                </a:solidFill>
                <a:effectLst>
                  <a:outerShdw blurRad="38100" dist="38100" dir="2700000" algn="tl">
                    <a:srgbClr val="000000">
                      <a:alpha val="43137"/>
                    </a:srgbClr>
                  </a:outerShdw>
                </a:effectLst>
              </a:rPr>
              <a:t> </a:t>
            </a:r>
          </a:p>
        </p:txBody>
      </p:sp>
      <p:sp>
        <p:nvSpPr>
          <p:cNvPr id="3" name="TextBox 2"/>
          <p:cNvSpPr txBox="1"/>
          <p:nvPr/>
        </p:nvSpPr>
        <p:spPr>
          <a:xfrm>
            <a:off x="6953250" y="6400284"/>
            <a:ext cx="2101857" cy="369332"/>
          </a:xfrm>
          <a:prstGeom prst="rect">
            <a:avLst/>
          </a:prstGeom>
          <a:noFill/>
        </p:spPr>
        <p:txBody>
          <a:bodyPr wrap="none" rtlCol="0">
            <a:spAutoFit/>
          </a:bodyPr>
          <a:lstStyle/>
          <a:p>
            <a:pPr algn="r"/>
            <a:r>
              <a:rPr lang="en-US" sz="1800" dirty="0" smtClean="0">
                <a:solidFill>
                  <a:schemeClr val="tx2">
                    <a:lumMod val="40000"/>
                    <a:lumOff val="60000"/>
                  </a:schemeClr>
                </a:solidFill>
                <a:latin typeface="+mj-lt"/>
              </a:rPr>
              <a:t>SECOND EDITION</a:t>
            </a:r>
            <a:endParaRPr lang="en-US" sz="1800" dirty="0">
              <a:solidFill>
                <a:schemeClr val="tx2">
                  <a:lumMod val="40000"/>
                  <a:lumOff val="60000"/>
                </a:schemeClr>
              </a:solidFill>
              <a:latin typeface="+mj-lt"/>
            </a:endParaRPr>
          </a:p>
        </p:txBody>
      </p:sp>
      <p:sp>
        <p:nvSpPr>
          <p:cNvPr id="11" name="Text Placeholder 10"/>
          <p:cNvSpPr>
            <a:spLocks noGrp="1"/>
          </p:cNvSpPr>
          <p:nvPr>
            <p:ph type="body" sz="quarter" idx="11"/>
          </p:nvPr>
        </p:nvSpPr>
        <p:spPr>
          <a:xfrm>
            <a:off x="340408" y="3117669"/>
            <a:ext cx="4310062" cy="1732913"/>
          </a:xfrm>
        </p:spPr>
        <p:txBody>
          <a:bodyPr/>
          <a:lstStyle>
            <a:lvl1pPr marL="57150" indent="0">
              <a:buNone/>
              <a:defRPr sz="4000" b="1">
                <a:solidFill>
                  <a:schemeClr val="bg1"/>
                </a:solidFill>
                <a:effectLst>
                  <a:outerShdw blurRad="38100" dist="38100" dir="2700000" algn="tl">
                    <a:srgbClr val="000000">
                      <a:alpha val="43137"/>
                    </a:srgbClr>
                  </a:outerShdw>
                </a:effectLst>
                <a:latin typeface="+mj-lt"/>
              </a:defRPr>
            </a:lvl1pPr>
            <a:lvl2pPr marL="458787" indent="0">
              <a:buNone/>
              <a:defRPr sz="4000" b="1">
                <a:effectLst>
                  <a:outerShdw blurRad="38100" dist="38100" dir="2700000" algn="tl">
                    <a:srgbClr val="000000">
                      <a:alpha val="43137"/>
                    </a:srgbClr>
                  </a:outerShdw>
                </a:effectLst>
                <a:latin typeface="+mj-lt"/>
              </a:defRPr>
            </a:lvl2pPr>
            <a:lvl3pPr marL="917575" indent="0">
              <a:buNone/>
              <a:defRPr sz="4000" b="1">
                <a:effectLst>
                  <a:outerShdw blurRad="38100" dist="38100" dir="2700000" algn="tl">
                    <a:srgbClr val="000000">
                      <a:alpha val="43137"/>
                    </a:srgbClr>
                  </a:outerShdw>
                </a:effectLst>
                <a:latin typeface="+mj-lt"/>
              </a:defRPr>
            </a:lvl3pPr>
            <a:lvl4pPr marL="1366837" indent="0">
              <a:buNone/>
              <a:defRPr sz="4000" b="1">
                <a:effectLst>
                  <a:outerShdw blurRad="38100" dist="38100" dir="2700000" algn="tl">
                    <a:srgbClr val="000000">
                      <a:alpha val="43137"/>
                    </a:srgbClr>
                  </a:outerShdw>
                </a:effectLst>
                <a:latin typeface="+mj-lt"/>
              </a:defRPr>
            </a:lvl4pPr>
            <a:lvl5pPr marL="1824037" indent="0">
              <a:buNone/>
              <a:defRPr sz="4000" b="1">
                <a:effectLst>
                  <a:outerShdw blurRad="38100" dist="38100" dir="2700000" algn="tl">
                    <a:srgbClr val="000000">
                      <a:alpha val="43137"/>
                    </a:srgbClr>
                  </a:outerShdw>
                </a:effectLst>
                <a:latin typeface="+mj-lt"/>
              </a:defRPr>
            </a:lvl5pPr>
          </a:lstStyle>
          <a:p>
            <a:pPr lvl="0"/>
            <a:r>
              <a:rPr lang="en-US" smtClean="0"/>
              <a:t>Click to edit Master text styles</a:t>
            </a:r>
          </a:p>
        </p:txBody>
      </p:sp>
      <p:sp>
        <p:nvSpPr>
          <p:cNvPr id="13" name="Text Placeholder 12"/>
          <p:cNvSpPr>
            <a:spLocks noGrp="1"/>
          </p:cNvSpPr>
          <p:nvPr>
            <p:ph type="body" sz="quarter" idx="12"/>
          </p:nvPr>
        </p:nvSpPr>
        <p:spPr>
          <a:xfrm>
            <a:off x="296863" y="1219200"/>
            <a:ext cx="3517491" cy="2201863"/>
          </a:xfrm>
        </p:spPr>
        <p:txBody>
          <a:bodyPr/>
          <a:lstStyle>
            <a:lvl1pPr marL="57150" indent="0">
              <a:buNone/>
              <a:defRPr sz="12000">
                <a:solidFill>
                  <a:schemeClr val="bg1"/>
                </a:solidFill>
                <a:effectLst>
                  <a:outerShdw blurRad="38100" dist="38100" dir="2700000" algn="tl">
                    <a:srgbClr val="000000">
                      <a:alpha val="43137"/>
                    </a:srgbClr>
                  </a:outerShdw>
                </a:effectLst>
                <a:latin typeface="+mj-lt"/>
              </a:defRPr>
            </a:lvl1pPr>
          </a:lstStyle>
          <a:p>
            <a:pPr lvl="0"/>
            <a:r>
              <a:rPr lang="en-US" dirty="0" smtClean="0"/>
              <a:t>Click to edit Master text styles</a:t>
            </a:r>
          </a:p>
        </p:txBody>
      </p:sp>
      <p:sp>
        <p:nvSpPr>
          <p:cNvPr id="10" name="TextBox 9"/>
          <p:cNvSpPr txBox="1">
            <a:spLocks noChangeArrowheads="1"/>
          </p:cNvSpPr>
          <p:nvPr userDrawn="1"/>
        </p:nvSpPr>
        <p:spPr bwMode="auto">
          <a:xfrm>
            <a:off x="0" y="0"/>
            <a:ext cx="9144000" cy="615553"/>
          </a:xfrm>
          <a:prstGeom prst="rect">
            <a:avLst/>
          </a:prstGeom>
          <a:solidFill>
            <a:schemeClr val="tx1"/>
          </a:solidFill>
          <a:ln>
            <a:noFill/>
          </a:ln>
          <a:extLst>
            <a:ext uri="{91240B29-F687-4F45-9708-019B960494DF}">
              <a14:hiddenLine xmlns:a14="http://schemas.microsoft.com/office/drawing/2010/main" w="9525">
                <a:solidFill>
                  <a:srgbClr val="F6C932"/>
                </a:solidFill>
                <a:miter lim="800000"/>
                <a:headEnd/>
                <a:tailEnd/>
              </a14:hiddenLine>
            </a:ext>
          </a:extLst>
        </p:spPr>
        <p:txBody>
          <a:bodyPr>
            <a:spAutoFit/>
          </a:bodyPr>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ctr" eaLnBrk="1" hangingPunct="1">
              <a:spcBef>
                <a:spcPct val="20000"/>
              </a:spcBef>
              <a:spcAft>
                <a:spcPct val="20000"/>
              </a:spcAft>
              <a:defRPr/>
            </a:pPr>
            <a:r>
              <a:rPr lang="en-US" sz="3000" b="0" dirty="0" smtClean="0">
                <a:solidFill>
                  <a:srgbClr val="ABA49A"/>
                </a:solidFill>
                <a:latin typeface="Times New Roman" pitchFamily="84" charset="0"/>
                <a:cs typeface="Times New Roman" pitchFamily="84" charset="0"/>
              </a:rPr>
              <a:t>CAMPBELL</a:t>
            </a:r>
            <a:r>
              <a:rPr lang="en-US" sz="3200" b="1" dirty="0" smtClean="0">
                <a:solidFill>
                  <a:srgbClr val="ABA49A"/>
                </a:solidFill>
                <a:latin typeface="Times New Roman" pitchFamily="84" charset="0"/>
                <a:cs typeface="Times New Roman" pitchFamily="84" charset="0"/>
              </a:rPr>
              <a:t> </a:t>
            </a:r>
            <a:r>
              <a:rPr lang="en-US" sz="3400" b="0" dirty="0" smtClean="0">
                <a:solidFill>
                  <a:schemeClr val="tx2">
                    <a:lumMod val="40000"/>
                    <a:lumOff val="60000"/>
                  </a:schemeClr>
                </a:solidFill>
                <a:latin typeface="Times New Roman" pitchFamily="84" charset="0"/>
                <a:cs typeface="Times New Roman" pitchFamily="84" charset="0"/>
              </a:rPr>
              <a:t>BIOLOGY IN FOCUS</a:t>
            </a:r>
            <a:endParaRPr lang="en-US" sz="1200" b="0" dirty="0" smtClean="0">
              <a:solidFill>
                <a:schemeClr val="tx2">
                  <a:lumMod val="40000"/>
                  <a:lumOff val="60000"/>
                </a:schemeClr>
              </a:solidFill>
              <a:latin typeface="Times New Roman" pitchFamily="84" charset="0"/>
              <a:cs typeface="Times New Roman" pitchFamily="84" charset="0"/>
            </a:endParaRPr>
          </a:p>
        </p:txBody>
      </p:sp>
      <p:sp>
        <p:nvSpPr>
          <p:cNvPr id="12" name="Text Box 35"/>
          <p:cNvSpPr txBox="1">
            <a:spLocks noChangeArrowheads="1"/>
          </p:cNvSpPr>
          <p:nvPr userDrawn="1"/>
        </p:nvSpPr>
        <p:spPr bwMode="auto">
          <a:xfrm>
            <a:off x="0" y="614363"/>
            <a:ext cx="9144000" cy="338554"/>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lgn="ctr" eaLnBrk="1" hangingPunct="1">
              <a:spcBef>
                <a:spcPct val="20000"/>
              </a:spcBef>
              <a:spcAft>
                <a:spcPct val="20000"/>
              </a:spcAft>
              <a:defRPr/>
            </a:pPr>
            <a:r>
              <a:rPr lang="en-US" sz="1600" cap="all" baseline="0" dirty="0" err="1" smtClean="0">
                <a:solidFill>
                  <a:srgbClr val="ABA49A"/>
                </a:solidFill>
                <a:latin typeface="Times New Roman" pitchFamily="84" charset="0"/>
                <a:cs typeface="Times New Roman" pitchFamily="84" charset="0"/>
              </a:rPr>
              <a:t>Urry</a:t>
            </a:r>
            <a:r>
              <a:rPr lang="en-US" sz="1600" cap="all" baseline="0" dirty="0" smtClean="0">
                <a:solidFill>
                  <a:srgbClr val="ABA49A"/>
                </a:solidFill>
                <a:latin typeface="Times New Roman" pitchFamily="84" charset="0"/>
                <a:cs typeface="Times New Roman" pitchFamily="84" charset="0"/>
              </a:rPr>
              <a:t>  •  Cain  •  Wasserman  •  </a:t>
            </a:r>
            <a:r>
              <a:rPr lang="en-US" sz="1600" cap="all" baseline="0" dirty="0" err="1" smtClean="0">
                <a:solidFill>
                  <a:srgbClr val="ABA49A"/>
                </a:solidFill>
                <a:latin typeface="Times New Roman" pitchFamily="84" charset="0"/>
                <a:cs typeface="Times New Roman" pitchFamily="84" charset="0"/>
              </a:rPr>
              <a:t>Minorsky</a:t>
            </a:r>
            <a:r>
              <a:rPr lang="en-US" sz="1600" cap="all" baseline="0" dirty="0" smtClean="0">
                <a:solidFill>
                  <a:srgbClr val="ABA49A"/>
                </a:solidFill>
                <a:latin typeface="Times New Roman" pitchFamily="84" charset="0"/>
                <a:cs typeface="Times New Roman" pitchFamily="84" charset="0"/>
              </a:rPr>
              <a:t>   •  Reece</a:t>
            </a:r>
          </a:p>
        </p:txBody>
      </p:sp>
    </p:spTree>
    <p:extLst>
      <p:ext uri="{BB962C8B-B14F-4D97-AF65-F5344CB8AC3E}">
        <p14:creationId xmlns:p14="http://schemas.microsoft.com/office/powerpoint/2010/main" val="169565033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 and 2 line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424245925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3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3"/>
            <a:ext cx="8775700" cy="1202100"/>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1550126"/>
            <a:ext cx="8775700" cy="4803049"/>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189574528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4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3"/>
            <a:ext cx="8775700" cy="1593986"/>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1915886"/>
            <a:ext cx="8775700" cy="4437289"/>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2675160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5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2"/>
            <a:ext cx="8775700" cy="1985871"/>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2307771"/>
            <a:ext cx="8775700" cy="4045404"/>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2141933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4" name="Straight Connector 3"/>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3870491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3" name="Straight Connector 2"/>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4206494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182563" y="182563"/>
            <a:ext cx="87757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dirty="0" smtClean="0"/>
              <a:t>Click to edit Master title style</a:t>
            </a:r>
          </a:p>
        </p:txBody>
      </p:sp>
      <p:sp>
        <p:nvSpPr>
          <p:cNvPr id="1027" name="Rectangle 8"/>
          <p:cNvSpPr>
            <a:spLocks noGrp="1" noChangeArrowheads="1"/>
          </p:cNvSpPr>
          <p:nvPr>
            <p:ph type="body" idx="1"/>
          </p:nvPr>
        </p:nvSpPr>
        <p:spPr bwMode="auto">
          <a:xfrm>
            <a:off x="144463" y="1123950"/>
            <a:ext cx="8775700" cy="522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37160" bIns="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2"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spTree>
    <p:extLst>
      <p:ext uri="{BB962C8B-B14F-4D97-AF65-F5344CB8AC3E}">
        <p14:creationId xmlns:p14="http://schemas.microsoft.com/office/powerpoint/2010/main" val="4090097572"/>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3" r:id="rId3"/>
    <p:sldLayoutId id="2147483704" r:id="rId4"/>
    <p:sldLayoutId id="2147483705" r:id="rId5"/>
    <p:sldLayoutId id="2147483701" r:id="rId6"/>
    <p:sldLayoutId id="2147483702" r:id="rId7"/>
  </p:sldLayoutIdLst>
  <p:timing>
    <p:tnLst>
      <p:par>
        <p:cTn id="1" dur="indefinite" restart="never" nodeType="tmRoot"/>
      </p:par>
    </p:tnLst>
  </p:timing>
  <p:hf sldNum="0" hdr="0" dt="0"/>
  <p:txStyles>
    <p:titleStyle>
      <a:lvl1pPr marL="0" indent="0" algn="l" rtl="0" eaLnBrk="1" fontAlgn="base" hangingPunct="1">
        <a:lnSpc>
          <a:spcPct val="90000"/>
        </a:lnSpc>
        <a:spcBef>
          <a:spcPct val="0"/>
        </a:spcBef>
        <a:spcAft>
          <a:spcPct val="0"/>
        </a:spcAft>
        <a:defRPr sz="2800" b="1">
          <a:solidFill>
            <a:schemeClr val="tx2"/>
          </a:solidFill>
          <a:latin typeface="+mj-lt"/>
          <a:ea typeface="+mj-ea"/>
          <a:cs typeface="+mj-cs"/>
        </a:defRPr>
      </a:lvl1pPr>
      <a:lvl2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2pPr>
      <a:lvl3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3pPr>
      <a:lvl4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4pPr>
      <a:lvl5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5pPr>
      <a:lvl6pPr marL="9080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6pPr>
      <a:lvl7pPr marL="13652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7pPr>
      <a:lvl8pPr marL="18224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8pPr>
      <a:lvl9pPr marL="22796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9pPr>
    </p:titleStyle>
    <p:bodyStyle>
      <a:lvl1pPr marL="400050" indent="-342900" algn="l" rtl="0" eaLnBrk="1" fontAlgn="base" hangingPunct="1">
        <a:spcBef>
          <a:spcPts val="0"/>
        </a:spcBef>
        <a:spcAft>
          <a:spcPct val="20000"/>
        </a:spcAft>
        <a:buClr>
          <a:schemeClr val="tx2"/>
        </a:buClr>
        <a:buFont typeface="Wingdings" panose="05000000000000000000" pitchFamily="2" charset="2"/>
        <a:buChar char="§"/>
        <a:defRPr sz="2600">
          <a:solidFill>
            <a:schemeClr val="tx1"/>
          </a:solidFill>
          <a:latin typeface="Arial" charset="0"/>
          <a:ea typeface="+mn-ea"/>
          <a:cs typeface="+mn-cs"/>
        </a:defRPr>
      </a:lvl1pPr>
      <a:lvl2pPr marL="800100" indent="-341313" algn="l" rtl="0" eaLnBrk="1" fontAlgn="base" hangingPunct="1">
        <a:spcBef>
          <a:spcPts val="0"/>
        </a:spcBef>
        <a:spcAft>
          <a:spcPct val="20000"/>
        </a:spcAft>
        <a:buClr>
          <a:schemeClr val="tx2"/>
        </a:buClr>
        <a:buFont typeface="Wingdings" panose="05000000000000000000" pitchFamily="2" charset="2"/>
        <a:buChar char="§"/>
        <a:defRPr sz="2600">
          <a:solidFill>
            <a:schemeClr val="tx1"/>
          </a:solidFill>
          <a:latin typeface="Arial" charset="0"/>
          <a:ea typeface="+mn-ea"/>
          <a:cs typeface="+mn-cs"/>
        </a:defRPr>
      </a:lvl2pPr>
      <a:lvl3pPr marL="1257300" indent="-339725" algn="l" rtl="0" eaLnBrk="1" fontAlgn="base" hangingPunct="1">
        <a:spcBef>
          <a:spcPts val="0"/>
        </a:spcBef>
        <a:spcAft>
          <a:spcPct val="20000"/>
        </a:spcAft>
        <a:buClr>
          <a:schemeClr val="tx2"/>
        </a:buClr>
        <a:buFont typeface="Wingdings" panose="05000000000000000000" pitchFamily="2" charset="2"/>
        <a:buChar char="§"/>
        <a:defRPr sz="2400">
          <a:solidFill>
            <a:schemeClr val="tx1"/>
          </a:solidFill>
          <a:latin typeface="Arial" charset="0"/>
          <a:ea typeface="+mn-ea"/>
          <a:cs typeface="+mn-cs"/>
        </a:defRPr>
      </a:lvl3pPr>
      <a:lvl4pPr marL="1714500" indent="-347663" algn="l" rtl="0" eaLnBrk="1" fontAlgn="base" hangingPunct="1">
        <a:spcBef>
          <a:spcPts val="0"/>
        </a:spcBef>
        <a:spcAft>
          <a:spcPct val="20000"/>
        </a:spcAft>
        <a:buClr>
          <a:schemeClr val="tx2"/>
        </a:buClr>
        <a:buFont typeface="Wingdings" panose="05000000000000000000" pitchFamily="2" charset="2"/>
        <a:buChar char="§"/>
        <a:tabLst/>
        <a:defRPr sz="2200">
          <a:solidFill>
            <a:schemeClr val="tx1"/>
          </a:solidFill>
          <a:latin typeface="Arial" charset="0"/>
          <a:ea typeface="+mn-ea"/>
          <a:cs typeface="+mn-cs"/>
        </a:defRPr>
      </a:lvl4pPr>
      <a:lvl5pPr marL="2171700" indent="-347663" algn="l" rtl="0" eaLnBrk="1" fontAlgn="base" hangingPunct="1">
        <a:spcBef>
          <a:spcPts val="0"/>
        </a:spcBef>
        <a:spcAft>
          <a:spcPct val="20000"/>
        </a:spcAft>
        <a:buClr>
          <a:schemeClr val="tx2"/>
        </a:buClr>
        <a:buFont typeface="Wingdings" panose="05000000000000000000" pitchFamily="2" charset="2"/>
        <a:buChar char="§"/>
        <a:defRPr sz="2200">
          <a:solidFill>
            <a:schemeClr val="tx1"/>
          </a:solidFill>
          <a:latin typeface="Arial" charset="0"/>
          <a:ea typeface="+mn-ea"/>
          <a:cs typeface="+mn-cs"/>
        </a:defRPr>
      </a:lvl5pPr>
      <a:lvl6pPr marL="33162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6pPr>
      <a:lvl7pPr marL="37734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7pPr>
      <a:lvl8pPr marL="42306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8pPr>
      <a:lvl9pPr marL="46878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340408" y="3117669"/>
            <a:ext cx="4561792" cy="1732913"/>
          </a:xfrm>
        </p:spPr>
        <p:txBody>
          <a:bodyPr/>
          <a:lstStyle/>
          <a:p>
            <a:pPr eaLnBrk="0" hangingPunct="0"/>
            <a:r>
              <a:rPr lang="en-US" altLang="en-US" dirty="0" smtClean="0">
                <a:latin typeface="Times New Roman" pitchFamily="84" charset="0"/>
              </a:rPr>
              <a:t>Circulation </a:t>
            </a:r>
            <a:r>
              <a:rPr lang="en-US" altLang="en-US" dirty="0">
                <a:latin typeface="Times New Roman" pitchFamily="84" charset="0"/>
              </a:rPr>
              <a:t>and Gas </a:t>
            </a:r>
            <a:r>
              <a:rPr lang="en-US" altLang="en-US" dirty="0" smtClean="0">
                <a:latin typeface="Times New Roman" pitchFamily="84" charset="0"/>
              </a:rPr>
              <a:t>Exchange</a:t>
            </a:r>
            <a:endParaRPr lang="en-US" altLang="en-US" dirty="0">
              <a:latin typeface="Times New Roman" pitchFamily="84" charset="0"/>
            </a:endParaRPr>
          </a:p>
        </p:txBody>
      </p:sp>
      <p:sp>
        <p:nvSpPr>
          <p:cNvPr id="3" name="Text Placeholder 2"/>
          <p:cNvSpPr>
            <a:spLocks noGrp="1"/>
          </p:cNvSpPr>
          <p:nvPr>
            <p:ph type="body" sz="quarter" idx="12"/>
          </p:nvPr>
        </p:nvSpPr>
        <p:spPr/>
        <p:txBody>
          <a:bodyPr/>
          <a:lstStyle/>
          <a:p>
            <a:r>
              <a:rPr lang="en-US" dirty="0" smtClean="0"/>
              <a:t>34</a:t>
            </a:r>
            <a:endParaRPr lang="en-US" dirty="0"/>
          </a:p>
        </p:txBody>
      </p:sp>
    </p:spTree>
    <p:extLst>
      <p:ext uri="{BB962C8B-B14F-4D97-AF65-F5344CB8AC3E}">
        <p14:creationId xmlns:p14="http://schemas.microsoft.com/office/powerpoint/2010/main" val="39870448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altLang="en-US" dirty="0" smtClean="0">
                <a:sym typeface="Wingdings" pitchFamily="84" charset="2"/>
              </a:rPr>
              <a:t>Which of the following is the correct order of blood flow in a frog’s circulatory system?</a:t>
            </a:r>
            <a:endParaRPr lang="en-US" altLang="en-US" dirty="0" smtClean="0"/>
          </a:p>
        </p:txBody>
      </p:sp>
      <p:sp>
        <p:nvSpPr>
          <p:cNvPr id="12291" name="Content Placeholder 2"/>
          <p:cNvSpPr>
            <a:spLocks noGrp="1"/>
          </p:cNvSpPr>
          <p:nvPr>
            <p:ph idx="1"/>
          </p:nvPr>
        </p:nvSpPr>
        <p:spPr/>
        <p:txBody>
          <a:bodyPr/>
          <a:lstStyle/>
          <a:p>
            <a:r>
              <a:rPr lang="en-US" altLang="en-US" dirty="0" smtClean="0">
                <a:sym typeface="Wingdings" pitchFamily="84" charset="2"/>
              </a:rPr>
              <a:t>right atrium </a:t>
            </a:r>
            <a:r>
              <a:rPr lang="en-US" altLang="en-US" dirty="0" smtClean="0">
                <a:latin typeface="Times New Roman"/>
                <a:cs typeface="Times New Roman"/>
                <a:sym typeface="Wingdings" pitchFamily="84" charset="2"/>
              </a:rPr>
              <a:t>→</a:t>
            </a:r>
            <a:r>
              <a:rPr lang="en-US" altLang="en-US" dirty="0" smtClean="0">
                <a:sym typeface="Wingdings" pitchFamily="84" charset="2"/>
              </a:rPr>
              <a:t> </a:t>
            </a:r>
            <a:r>
              <a:rPr lang="en-US" altLang="en-US" dirty="0" err="1" smtClean="0">
                <a:sym typeface="Wingdings" pitchFamily="84" charset="2"/>
              </a:rPr>
              <a:t>pulmocutaneous</a:t>
            </a:r>
            <a:r>
              <a:rPr lang="en-US" altLang="en-US" dirty="0" smtClean="0">
                <a:sym typeface="Wingdings" pitchFamily="84" charset="2"/>
              </a:rPr>
              <a:t> circuit </a:t>
            </a:r>
            <a:r>
              <a:rPr lang="en-US" altLang="en-US" dirty="0">
                <a:latin typeface="Times New Roman"/>
                <a:cs typeface="Times New Roman"/>
                <a:sym typeface="Wingdings" pitchFamily="84" charset="2"/>
              </a:rPr>
              <a:t>→</a:t>
            </a:r>
            <a:r>
              <a:rPr lang="en-US" altLang="en-US" dirty="0" smtClean="0">
                <a:sym typeface="Wingdings" pitchFamily="84" charset="2"/>
              </a:rPr>
              <a:t> left ventricle </a:t>
            </a:r>
            <a:r>
              <a:rPr lang="en-US" altLang="en-US" dirty="0">
                <a:latin typeface="Times New Roman"/>
                <a:cs typeface="Times New Roman"/>
                <a:sym typeface="Wingdings" pitchFamily="84" charset="2"/>
              </a:rPr>
              <a:t>→</a:t>
            </a:r>
            <a:r>
              <a:rPr lang="en-US" altLang="en-US" dirty="0" smtClean="0">
                <a:sym typeface="Wingdings" pitchFamily="84" charset="2"/>
              </a:rPr>
              <a:t> systemic circuit</a:t>
            </a:r>
          </a:p>
          <a:p>
            <a:r>
              <a:rPr lang="en-US" altLang="en-US" dirty="0" smtClean="0">
                <a:sym typeface="Wingdings" pitchFamily="84" charset="2"/>
              </a:rPr>
              <a:t>left atrium → pulmonary circuit → right ventricle → systemic circuit</a:t>
            </a:r>
          </a:p>
          <a:p>
            <a:r>
              <a:rPr lang="en-US" altLang="en-US" dirty="0" smtClean="0">
                <a:sym typeface="Wingdings" pitchFamily="84" charset="2"/>
              </a:rPr>
              <a:t>left atrium → </a:t>
            </a:r>
            <a:r>
              <a:rPr lang="en-US" altLang="en-US" dirty="0" err="1" smtClean="0">
                <a:sym typeface="Wingdings" pitchFamily="84" charset="2"/>
              </a:rPr>
              <a:t>pulmocutaneous</a:t>
            </a:r>
            <a:r>
              <a:rPr lang="en-US" altLang="en-US" dirty="0" smtClean="0">
                <a:sym typeface="Wingdings" pitchFamily="84" charset="2"/>
              </a:rPr>
              <a:t> circuit → right ventricle → systemic circuit</a:t>
            </a:r>
          </a:p>
          <a:p>
            <a:r>
              <a:rPr lang="en-US" altLang="en-US" dirty="0" smtClean="0">
                <a:sym typeface="Wingdings" pitchFamily="84" charset="2"/>
              </a:rPr>
              <a:t>right atrium → systemic circuit → left ventricle → </a:t>
            </a:r>
            <a:r>
              <a:rPr lang="en-US" altLang="en-US" dirty="0" err="1" smtClean="0">
                <a:sym typeface="Wingdings" pitchFamily="84" charset="2"/>
              </a:rPr>
              <a:t>pulmocutaneous</a:t>
            </a:r>
            <a:r>
              <a:rPr lang="en-US" altLang="en-US" dirty="0" smtClean="0">
                <a:sym typeface="Wingdings" pitchFamily="84" charset="2"/>
              </a:rPr>
              <a:t> circuit </a:t>
            </a:r>
          </a:p>
          <a:p>
            <a:endParaRPr lang="en-US" altLang="en-US" dirty="0" smtClean="0"/>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2585247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altLang="en-US" dirty="0" smtClean="0">
                <a:sym typeface="Wingdings" pitchFamily="84" charset="2"/>
              </a:rPr>
              <a:t>Which of the following is the correct order of blood flow in a frog’s circulatory system?</a:t>
            </a:r>
            <a:endParaRPr lang="en-US" altLang="en-US" dirty="0" smtClean="0"/>
          </a:p>
        </p:txBody>
      </p:sp>
      <p:sp>
        <p:nvSpPr>
          <p:cNvPr id="12291" name="Content Placeholder 2"/>
          <p:cNvSpPr>
            <a:spLocks noGrp="1"/>
          </p:cNvSpPr>
          <p:nvPr>
            <p:ph idx="1"/>
          </p:nvPr>
        </p:nvSpPr>
        <p:spPr/>
        <p:txBody>
          <a:bodyPr/>
          <a:lstStyle/>
          <a:p>
            <a:r>
              <a:rPr lang="en-US" altLang="en-US" b="1" dirty="0" smtClean="0">
                <a:sym typeface="Wingdings" pitchFamily="84" charset="2"/>
              </a:rPr>
              <a:t>right atrium </a:t>
            </a:r>
            <a:r>
              <a:rPr lang="en-US" altLang="en-US" b="1" dirty="0" smtClean="0">
                <a:latin typeface="Times New Roman"/>
                <a:cs typeface="Times New Roman"/>
                <a:sym typeface="Wingdings" pitchFamily="84" charset="2"/>
              </a:rPr>
              <a:t>→</a:t>
            </a:r>
            <a:r>
              <a:rPr lang="en-US" altLang="en-US" b="1" dirty="0" smtClean="0">
                <a:sym typeface="Wingdings" pitchFamily="84" charset="2"/>
              </a:rPr>
              <a:t> </a:t>
            </a:r>
            <a:r>
              <a:rPr lang="en-US" altLang="en-US" b="1" dirty="0" err="1" smtClean="0">
                <a:sym typeface="Wingdings" pitchFamily="84" charset="2"/>
              </a:rPr>
              <a:t>pulmocutaneous</a:t>
            </a:r>
            <a:r>
              <a:rPr lang="en-US" altLang="en-US" b="1" dirty="0" smtClean="0">
                <a:sym typeface="Wingdings" pitchFamily="84" charset="2"/>
              </a:rPr>
              <a:t> circuit </a:t>
            </a:r>
            <a:r>
              <a:rPr lang="en-US" altLang="en-US" b="1" dirty="0">
                <a:latin typeface="Times New Roman"/>
                <a:cs typeface="Times New Roman"/>
                <a:sym typeface="Wingdings" pitchFamily="84" charset="2"/>
              </a:rPr>
              <a:t>→</a:t>
            </a:r>
            <a:r>
              <a:rPr lang="en-US" altLang="en-US" b="1" dirty="0" smtClean="0">
                <a:sym typeface="Wingdings" pitchFamily="84" charset="2"/>
              </a:rPr>
              <a:t> left ventricle </a:t>
            </a:r>
            <a:r>
              <a:rPr lang="en-US" altLang="en-US" b="1" dirty="0">
                <a:latin typeface="Times New Roman"/>
                <a:cs typeface="Times New Roman"/>
                <a:sym typeface="Wingdings" pitchFamily="84" charset="2"/>
              </a:rPr>
              <a:t>→</a:t>
            </a:r>
            <a:r>
              <a:rPr lang="en-US" altLang="en-US" b="1" dirty="0" smtClean="0">
                <a:sym typeface="Wingdings" pitchFamily="84" charset="2"/>
              </a:rPr>
              <a:t> systemic circuit</a:t>
            </a:r>
          </a:p>
          <a:p>
            <a:r>
              <a:rPr lang="en-US" altLang="en-US" dirty="0" smtClean="0">
                <a:sym typeface="Wingdings" pitchFamily="84" charset="2"/>
              </a:rPr>
              <a:t>left atrium → pulmonary circuit → right ventricle → systemic circuit</a:t>
            </a:r>
          </a:p>
          <a:p>
            <a:r>
              <a:rPr lang="en-US" altLang="en-US" dirty="0" smtClean="0">
                <a:sym typeface="Wingdings" pitchFamily="84" charset="2"/>
              </a:rPr>
              <a:t>left atrium → </a:t>
            </a:r>
            <a:r>
              <a:rPr lang="en-US" altLang="en-US" dirty="0" err="1" smtClean="0">
                <a:sym typeface="Wingdings" pitchFamily="84" charset="2"/>
              </a:rPr>
              <a:t>pulmocutaneous</a:t>
            </a:r>
            <a:r>
              <a:rPr lang="en-US" altLang="en-US" dirty="0" smtClean="0">
                <a:sym typeface="Wingdings" pitchFamily="84" charset="2"/>
              </a:rPr>
              <a:t> circuit → right ventricle → systemic circuit</a:t>
            </a:r>
          </a:p>
          <a:p>
            <a:r>
              <a:rPr lang="en-US" altLang="en-US" dirty="0" smtClean="0">
                <a:sym typeface="Wingdings" pitchFamily="84" charset="2"/>
              </a:rPr>
              <a:t>right atrium → systemic circuit → left ventricle → </a:t>
            </a:r>
            <a:r>
              <a:rPr lang="en-US" altLang="en-US" dirty="0" err="1" smtClean="0">
                <a:sym typeface="Wingdings" pitchFamily="84" charset="2"/>
              </a:rPr>
              <a:t>pulmocutaneous</a:t>
            </a:r>
            <a:r>
              <a:rPr lang="en-US" altLang="en-US" dirty="0" smtClean="0">
                <a:sym typeface="Wingdings" pitchFamily="84" charset="2"/>
              </a:rPr>
              <a:t> circuit </a:t>
            </a:r>
          </a:p>
          <a:p>
            <a:endParaRPr lang="en-US" altLang="en-US" dirty="0" smtClean="0"/>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1602831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en-US" dirty="0" smtClean="0"/>
              <a:t>In the human circulatory system, one complete circulation of blood is referred to as the cardiac cycle. This cycle has three phases: (1) atrial and ventricular diastole, (2) atrial systole and ventricular diastole, and (3) ventricular systole and atrial diastole. The duration of these phases varies between 0.1 and 0.4 seconds in a healthy heart. Duration of time is given in parentheses. Which of the following gives both the correct order and the correct durations?</a:t>
            </a:r>
          </a:p>
        </p:txBody>
      </p:sp>
      <p:sp>
        <p:nvSpPr>
          <p:cNvPr id="14339" name="Content Placeholder 2"/>
          <p:cNvSpPr>
            <a:spLocks noGrp="1"/>
          </p:cNvSpPr>
          <p:nvPr>
            <p:ph idx="1"/>
          </p:nvPr>
        </p:nvSpPr>
        <p:spPr>
          <a:xfrm>
            <a:off x="144463" y="3759200"/>
            <a:ext cx="8775700" cy="2593974"/>
          </a:xfrm>
        </p:spPr>
        <p:txBody>
          <a:bodyPr/>
          <a:lstStyle/>
          <a:p>
            <a:r>
              <a:rPr lang="en-US" altLang="en-US" dirty="0" smtClean="0"/>
              <a:t>1 (0.3) </a:t>
            </a:r>
            <a:r>
              <a:rPr lang="en-US" altLang="en-US" dirty="0" smtClean="0">
                <a:sym typeface="Wingdings" pitchFamily="84" charset="2"/>
              </a:rPr>
              <a:t>→</a:t>
            </a:r>
            <a:r>
              <a:rPr lang="en-US" altLang="en-US" dirty="0" smtClean="0"/>
              <a:t> 2 (0.1) </a:t>
            </a:r>
            <a:r>
              <a:rPr lang="en-US" altLang="en-US" dirty="0" smtClean="0">
                <a:sym typeface="Wingdings" pitchFamily="84" charset="2"/>
              </a:rPr>
              <a:t>→</a:t>
            </a:r>
            <a:r>
              <a:rPr lang="en-US" altLang="en-US" dirty="0" smtClean="0"/>
              <a:t> 3 (0.4)</a:t>
            </a:r>
          </a:p>
          <a:p>
            <a:r>
              <a:rPr lang="en-US" altLang="en-US" dirty="0" smtClean="0"/>
              <a:t>1 (0.4) </a:t>
            </a:r>
            <a:r>
              <a:rPr lang="en-US" altLang="en-US" dirty="0" smtClean="0">
                <a:sym typeface="Wingdings" pitchFamily="84" charset="2"/>
              </a:rPr>
              <a:t>→ 2 (0.3) → 3 (0.1)</a:t>
            </a:r>
          </a:p>
          <a:p>
            <a:r>
              <a:rPr lang="en-US" altLang="en-US" dirty="0" smtClean="0"/>
              <a:t>2 (0.3) </a:t>
            </a:r>
            <a:r>
              <a:rPr lang="en-US" altLang="en-US" dirty="0" smtClean="0">
                <a:sym typeface="Wingdings" pitchFamily="84" charset="2"/>
              </a:rPr>
              <a:t>→</a:t>
            </a:r>
            <a:r>
              <a:rPr lang="en-US" altLang="en-US" dirty="0" smtClean="0"/>
              <a:t> 1 (0.1) </a:t>
            </a:r>
            <a:r>
              <a:rPr lang="en-US" altLang="en-US" dirty="0" smtClean="0">
                <a:sym typeface="Wingdings" pitchFamily="84" charset="2"/>
              </a:rPr>
              <a:t>→</a:t>
            </a:r>
            <a:r>
              <a:rPr lang="en-US" altLang="en-US" dirty="0" smtClean="0"/>
              <a:t> 3 (0.4)</a:t>
            </a:r>
          </a:p>
          <a:p>
            <a:r>
              <a:rPr lang="en-US" altLang="en-US" dirty="0" smtClean="0"/>
              <a:t>1 (0.4) </a:t>
            </a:r>
            <a:r>
              <a:rPr lang="en-US" altLang="en-US" dirty="0" smtClean="0">
                <a:sym typeface="Wingdings" pitchFamily="84" charset="2"/>
              </a:rPr>
              <a:t>→ 2 (0.1) → 3 (0.3)</a:t>
            </a:r>
          </a:p>
          <a:p>
            <a:endParaRPr lang="en-US" altLang="en-US" dirty="0" smtClean="0"/>
          </a:p>
          <a:p>
            <a:endParaRPr lang="en-US" altLang="en-US" dirty="0" smtClean="0"/>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5813620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en-US" dirty="0" smtClean="0"/>
              <a:t>In the human circulatory system, one complete circulation of blood is referred to as the cardiac cycle. This cycle has three phases: (1) atrial and ventricular diastole, (2) atrial systole and ventricular diastole, and (3) ventricular systole and atrial diastole. The duration of these phases varies between 0.1 and 0.4 seconds in a healthy heart. Duration of time is given in parentheses. Which of the following gives both the correct order and the correct durations?</a:t>
            </a:r>
          </a:p>
        </p:txBody>
      </p:sp>
      <p:sp>
        <p:nvSpPr>
          <p:cNvPr id="14339" name="Content Placeholder 2"/>
          <p:cNvSpPr>
            <a:spLocks noGrp="1"/>
          </p:cNvSpPr>
          <p:nvPr>
            <p:ph idx="1"/>
          </p:nvPr>
        </p:nvSpPr>
        <p:spPr>
          <a:xfrm>
            <a:off x="144463" y="3759200"/>
            <a:ext cx="8775700" cy="2593974"/>
          </a:xfrm>
        </p:spPr>
        <p:txBody>
          <a:bodyPr/>
          <a:lstStyle/>
          <a:p>
            <a:r>
              <a:rPr lang="en-US" altLang="en-US" dirty="0" smtClean="0"/>
              <a:t>1 (0.3) </a:t>
            </a:r>
            <a:r>
              <a:rPr lang="en-US" altLang="en-US" dirty="0" smtClean="0">
                <a:sym typeface="Wingdings" pitchFamily="84" charset="2"/>
              </a:rPr>
              <a:t>→</a:t>
            </a:r>
            <a:r>
              <a:rPr lang="en-US" altLang="en-US" dirty="0" smtClean="0"/>
              <a:t> 2 (0.1) </a:t>
            </a:r>
            <a:r>
              <a:rPr lang="en-US" altLang="en-US" dirty="0" smtClean="0">
                <a:sym typeface="Wingdings" pitchFamily="84" charset="2"/>
              </a:rPr>
              <a:t>→</a:t>
            </a:r>
            <a:r>
              <a:rPr lang="en-US" altLang="en-US" dirty="0" smtClean="0"/>
              <a:t> 3 (0.4)</a:t>
            </a:r>
          </a:p>
          <a:p>
            <a:r>
              <a:rPr lang="en-US" altLang="en-US" dirty="0" smtClean="0"/>
              <a:t>1 (0.4) </a:t>
            </a:r>
            <a:r>
              <a:rPr lang="en-US" altLang="en-US" dirty="0" smtClean="0">
                <a:sym typeface="Wingdings" pitchFamily="84" charset="2"/>
              </a:rPr>
              <a:t>→ 2 (0.3) → 3 (0.1)</a:t>
            </a:r>
          </a:p>
          <a:p>
            <a:r>
              <a:rPr lang="en-US" altLang="en-US" dirty="0" smtClean="0"/>
              <a:t>2 (0.3) </a:t>
            </a:r>
            <a:r>
              <a:rPr lang="en-US" altLang="en-US" dirty="0" smtClean="0">
                <a:sym typeface="Wingdings" pitchFamily="84" charset="2"/>
              </a:rPr>
              <a:t>→</a:t>
            </a:r>
            <a:r>
              <a:rPr lang="en-US" altLang="en-US" dirty="0" smtClean="0"/>
              <a:t> 1 (0.1) </a:t>
            </a:r>
            <a:r>
              <a:rPr lang="en-US" altLang="en-US" dirty="0" smtClean="0">
                <a:sym typeface="Wingdings" pitchFamily="84" charset="2"/>
              </a:rPr>
              <a:t>→</a:t>
            </a:r>
            <a:r>
              <a:rPr lang="en-US" altLang="en-US" dirty="0" smtClean="0"/>
              <a:t> 3 (0.4)</a:t>
            </a:r>
          </a:p>
          <a:p>
            <a:r>
              <a:rPr lang="en-US" altLang="en-US" b="1" dirty="0" smtClean="0"/>
              <a:t>1 (0.4) </a:t>
            </a:r>
            <a:r>
              <a:rPr lang="en-US" altLang="en-US" b="1" dirty="0" smtClean="0">
                <a:sym typeface="Wingdings" pitchFamily="84" charset="2"/>
              </a:rPr>
              <a:t>→ 2 (0.1) → 3 (0.3)</a:t>
            </a:r>
          </a:p>
          <a:p>
            <a:endParaRPr lang="en-US" altLang="en-US" dirty="0" smtClean="0"/>
          </a:p>
          <a:p>
            <a:endParaRPr lang="en-US" altLang="en-US" dirty="0" smtClean="0"/>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4183588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en-US" dirty="0" smtClean="0"/>
              <a:t>The normal contraction of specialized atrial cells results from the activity of the _____, and the simultaneous contraction of the left and right atria is due to the </a:t>
            </a:r>
            <a:r>
              <a:rPr lang="en-US" altLang="en-US" dirty="0"/>
              <a:t>_____</a:t>
            </a:r>
            <a:r>
              <a:rPr lang="en-US" altLang="en-US" dirty="0" smtClean="0"/>
              <a:t>.</a:t>
            </a:r>
          </a:p>
        </p:txBody>
      </p:sp>
      <p:sp>
        <p:nvSpPr>
          <p:cNvPr id="16387" name="Rectangle 3"/>
          <p:cNvSpPr>
            <a:spLocks noGrp="1" noChangeArrowheads="1"/>
          </p:cNvSpPr>
          <p:nvPr>
            <p:ph idx="1"/>
          </p:nvPr>
        </p:nvSpPr>
        <p:spPr/>
        <p:txBody>
          <a:bodyPr/>
          <a:lstStyle/>
          <a:p>
            <a:r>
              <a:rPr lang="en-US" altLang="en-US" dirty="0" err="1" smtClean="0"/>
              <a:t>autorhythmic</a:t>
            </a:r>
            <a:r>
              <a:rPr lang="en-US" altLang="en-US" dirty="0" smtClean="0"/>
              <a:t> pacemaker cells; </a:t>
            </a:r>
            <a:r>
              <a:rPr lang="en-US" altLang="en-US" dirty="0" err="1" smtClean="0"/>
              <a:t>autorhythmic</a:t>
            </a:r>
            <a:r>
              <a:rPr lang="en-US" altLang="en-US" dirty="0" smtClean="0"/>
              <a:t> </a:t>
            </a:r>
            <a:br>
              <a:rPr lang="en-US" altLang="en-US" dirty="0" smtClean="0"/>
            </a:br>
            <a:r>
              <a:rPr lang="en-US" altLang="en-US" dirty="0" smtClean="0"/>
              <a:t>pacemaker cells</a:t>
            </a:r>
          </a:p>
          <a:p>
            <a:r>
              <a:rPr lang="en-US" altLang="en-US" dirty="0" smtClean="0"/>
              <a:t>gap junctions; gap junctions</a:t>
            </a:r>
          </a:p>
          <a:p>
            <a:r>
              <a:rPr lang="en-US" altLang="en-US" dirty="0" smtClean="0"/>
              <a:t>autonomic nervous system; somatic nervous system</a:t>
            </a:r>
          </a:p>
          <a:p>
            <a:r>
              <a:rPr lang="en-US" altLang="en-US" dirty="0" err="1" smtClean="0"/>
              <a:t>autorhythmic</a:t>
            </a:r>
            <a:r>
              <a:rPr lang="en-US" altLang="en-US" dirty="0" smtClean="0"/>
              <a:t> pacemaker cells; gap junctions</a:t>
            </a:r>
          </a:p>
          <a:p>
            <a:r>
              <a:rPr lang="en-US" altLang="en-US" dirty="0" smtClean="0"/>
              <a:t>gap junctions; </a:t>
            </a:r>
            <a:r>
              <a:rPr lang="en-US" altLang="en-US" dirty="0" err="1" smtClean="0"/>
              <a:t>autorhythmic</a:t>
            </a:r>
            <a:r>
              <a:rPr lang="en-US" altLang="en-US" dirty="0" smtClean="0"/>
              <a:t> pacemaker cells</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5799976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en-US" dirty="0" smtClean="0"/>
              <a:t>The normal contraction of specialized atrial cells results from the activity of the _____, and the simultaneous contraction of the left and right atria is due to the </a:t>
            </a:r>
            <a:r>
              <a:rPr lang="en-US" altLang="en-US" dirty="0"/>
              <a:t>_____</a:t>
            </a:r>
            <a:r>
              <a:rPr lang="en-US" altLang="en-US" dirty="0" smtClean="0"/>
              <a:t>.</a:t>
            </a:r>
          </a:p>
        </p:txBody>
      </p:sp>
      <p:sp>
        <p:nvSpPr>
          <p:cNvPr id="16387" name="Rectangle 3"/>
          <p:cNvSpPr>
            <a:spLocks noGrp="1" noChangeArrowheads="1"/>
          </p:cNvSpPr>
          <p:nvPr>
            <p:ph idx="1"/>
          </p:nvPr>
        </p:nvSpPr>
        <p:spPr/>
        <p:txBody>
          <a:bodyPr/>
          <a:lstStyle/>
          <a:p>
            <a:r>
              <a:rPr lang="en-US" altLang="en-US" dirty="0" err="1" smtClean="0"/>
              <a:t>autorhythmic</a:t>
            </a:r>
            <a:r>
              <a:rPr lang="en-US" altLang="en-US" dirty="0" smtClean="0"/>
              <a:t> pacemaker cells; </a:t>
            </a:r>
            <a:r>
              <a:rPr lang="en-US" altLang="en-US" dirty="0" err="1" smtClean="0"/>
              <a:t>autorhythmic</a:t>
            </a:r>
            <a:r>
              <a:rPr lang="en-US" altLang="en-US" dirty="0" smtClean="0"/>
              <a:t> </a:t>
            </a:r>
            <a:br>
              <a:rPr lang="en-US" altLang="en-US" dirty="0" smtClean="0"/>
            </a:br>
            <a:r>
              <a:rPr lang="en-US" altLang="en-US" dirty="0" smtClean="0"/>
              <a:t>pacemaker cells</a:t>
            </a:r>
          </a:p>
          <a:p>
            <a:r>
              <a:rPr lang="en-US" altLang="en-US" dirty="0" smtClean="0"/>
              <a:t>gap junctions; gap junctions</a:t>
            </a:r>
          </a:p>
          <a:p>
            <a:r>
              <a:rPr lang="en-US" altLang="en-US" dirty="0" smtClean="0"/>
              <a:t>autonomic nervous system; somatic nervous system</a:t>
            </a:r>
          </a:p>
          <a:p>
            <a:r>
              <a:rPr lang="en-US" altLang="en-US" b="1" dirty="0" err="1" smtClean="0"/>
              <a:t>autorhythmic</a:t>
            </a:r>
            <a:r>
              <a:rPr lang="en-US" altLang="en-US" b="1" dirty="0" smtClean="0"/>
              <a:t> pacemaker cells; gap junctions</a:t>
            </a:r>
          </a:p>
          <a:p>
            <a:r>
              <a:rPr lang="en-US" altLang="en-US" dirty="0" smtClean="0"/>
              <a:t>gap junctions; </a:t>
            </a:r>
            <a:r>
              <a:rPr lang="en-US" altLang="en-US" dirty="0" err="1" smtClean="0"/>
              <a:t>autorhythmic</a:t>
            </a:r>
            <a:r>
              <a:rPr lang="en-US" altLang="en-US" dirty="0" smtClean="0"/>
              <a:t> pacemaker cells</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8707235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en-US" dirty="0" smtClean="0"/>
              <a:t>As in Edgar Allan Poe’s short story “The Tell-Tale Heart,” a heart can continue to beat after it is removed from the body because</a:t>
            </a:r>
          </a:p>
        </p:txBody>
      </p:sp>
      <p:sp>
        <p:nvSpPr>
          <p:cNvPr id="18435" name="Rectangle 3"/>
          <p:cNvSpPr>
            <a:spLocks noGrp="1" noChangeArrowheads="1"/>
          </p:cNvSpPr>
          <p:nvPr>
            <p:ph idx="1"/>
          </p:nvPr>
        </p:nvSpPr>
        <p:spPr/>
        <p:txBody>
          <a:bodyPr/>
          <a:lstStyle/>
          <a:p>
            <a:r>
              <a:rPr lang="en-US" altLang="en-US" smtClean="0"/>
              <a:t>pacemaker cells contract without input.</a:t>
            </a:r>
          </a:p>
          <a:p>
            <a:r>
              <a:rPr lang="en-US" altLang="en-US" smtClean="0"/>
              <a:t>nerves in the heart fire without input.</a:t>
            </a:r>
          </a:p>
          <a:p>
            <a:r>
              <a:rPr lang="en-US" altLang="en-US" smtClean="0"/>
              <a:t>hormones controlling heartbeat are released spontaneously.</a:t>
            </a:r>
          </a:p>
          <a:p>
            <a:r>
              <a:rPr lang="en-US" altLang="en-US" smtClean="0"/>
              <a:t>powerful ventricular contractions induce rebound contractions.</a:t>
            </a:r>
          </a:p>
          <a:p>
            <a:r>
              <a:rPr lang="en-US" altLang="en-US" smtClean="0"/>
              <a:t>pulsing of blood in the heart maintains the heartbeat.</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5886455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en-US" dirty="0" smtClean="0"/>
              <a:t>As in Edgar Allan Poe’s short story “The Tell-Tale Heart,” a heart can continue to beat after it is removed from the body because</a:t>
            </a:r>
          </a:p>
        </p:txBody>
      </p:sp>
      <p:sp>
        <p:nvSpPr>
          <p:cNvPr id="18435" name="Rectangle 3"/>
          <p:cNvSpPr>
            <a:spLocks noGrp="1" noChangeArrowheads="1"/>
          </p:cNvSpPr>
          <p:nvPr>
            <p:ph idx="1"/>
          </p:nvPr>
        </p:nvSpPr>
        <p:spPr/>
        <p:txBody>
          <a:bodyPr/>
          <a:lstStyle/>
          <a:p>
            <a:r>
              <a:rPr lang="en-US" altLang="en-US" b="1" dirty="0" smtClean="0"/>
              <a:t>pacemaker cells contract without input.</a:t>
            </a:r>
          </a:p>
          <a:p>
            <a:r>
              <a:rPr lang="en-US" altLang="en-US" dirty="0" smtClean="0"/>
              <a:t>nerves in the heart fire without input.</a:t>
            </a:r>
          </a:p>
          <a:p>
            <a:r>
              <a:rPr lang="en-US" altLang="en-US" dirty="0" smtClean="0"/>
              <a:t>hormones controlling heartbeat are released spontaneously.</a:t>
            </a:r>
          </a:p>
          <a:p>
            <a:r>
              <a:rPr lang="en-US" altLang="en-US" dirty="0" smtClean="0"/>
              <a:t>powerful ventricular contractions induce rebound contractions.</a:t>
            </a:r>
          </a:p>
          <a:p>
            <a:r>
              <a:rPr lang="en-US" altLang="en-US" dirty="0" smtClean="0"/>
              <a:t>pulsing of blood in the heart maintains the heartbeat.</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7187359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altLang="en-US" dirty="0" smtClean="0"/>
              <a:t>In a 20-year-old human at rest, the blood pressure is approximately 120/70 mm Hg (systole/diastole). Arrange the blood pressure in the (1) aorta, (2) arteries, (3) veins, (4) arterioles, (5) </a:t>
            </a:r>
            <a:r>
              <a:rPr lang="en-US" altLang="en-US" dirty="0" err="1" smtClean="0"/>
              <a:t>venules</a:t>
            </a:r>
            <a:r>
              <a:rPr lang="en-US" altLang="en-US" dirty="0" smtClean="0"/>
              <a:t>, (6) capillaries, and (7) venae </a:t>
            </a:r>
            <a:r>
              <a:rPr lang="en-US" altLang="en-US" dirty="0" err="1" smtClean="0"/>
              <a:t>cavae</a:t>
            </a:r>
            <a:r>
              <a:rPr lang="en-US" altLang="en-US" dirty="0" smtClean="0"/>
              <a:t> in the correct order from the highest to the lowest pressure.</a:t>
            </a:r>
          </a:p>
        </p:txBody>
      </p:sp>
      <p:sp>
        <p:nvSpPr>
          <p:cNvPr id="20483" name="Content Placeholder 2"/>
          <p:cNvSpPr>
            <a:spLocks noGrp="1"/>
          </p:cNvSpPr>
          <p:nvPr>
            <p:ph idx="1"/>
          </p:nvPr>
        </p:nvSpPr>
        <p:spPr>
          <a:xfrm>
            <a:off x="144463" y="2527299"/>
            <a:ext cx="8775700" cy="3825875"/>
          </a:xfrm>
        </p:spPr>
        <p:txBody>
          <a:bodyPr/>
          <a:lstStyle/>
          <a:p>
            <a:r>
              <a:rPr lang="en-US" altLang="en-US" dirty="0" smtClean="0">
                <a:sym typeface="Wingdings" pitchFamily="84" charset="2"/>
              </a:rPr>
              <a:t>1 &gt; 2 &gt; 3 &gt; 4 &gt; 5 &gt; 6 &gt; 7 </a:t>
            </a:r>
          </a:p>
          <a:p>
            <a:r>
              <a:rPr lang="en-US" altLang="en-US" dirty="0" smtClean="0">
                <a:sym typeface="Wingdings" pitchFamily="84" charset="2"/>
              </a:rPr>
              <a:t>1 &gt; 2 &gt; 4 &gt; 3 &gt; 6 &gt; 7 &gt; 5 </a:t>
            </a:r>
          </a:p>
          <a:p>
            <a:r>
              <a:rPr lang="en-US" altLang="en-US" dirty="0" smtClean="0">
                <a:sym typeface="Wingdings" pitchFamily="84" charset="2"/>
              </a:rPr>
              <a:t>1 &gt; 2 &gt; 4 &gt; 6 &gt; 5 &gt; 3 &gt; 7 </a:t>
            </a:r>
          </a:p>
          <a:p>
            <a:r>
              <a:rPr lang="en-US" altLang="en-US" dirty="0" smtClean="0">
                <a:sym typeface="Wingdings" pitchFamily="84" charset="2"/>
              </a:rPr>
              <a:t>1 &gt; 2 &gt; 3 &gt; 4 &gt; 7 &gt; 6 &gt; 5 </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40536063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altLang="en-US" dirty="0" smtClean="0"/>
              <a:t>In a 20-year-old human at rest, the blood pressure is approximately 120/70 mm Hg (systole/diastole). Arrange the blood pressure in the (1) aorta, (2) arteries, (3) veins, (4) arterioles, (5) </a:t>
            </a:r>
            <a:r>
              <a:rPr lang="en-US" altLang="en-US" dirty="0" err="1" smtClean="0"/>
              <a:t>venules</a:t>
            </a:r>
            <a:r>
              <a:rPr lang="en-US" altLang="en-US" dirty="0" smtClean="0"/>
              <a:t>, (6) capillaries, and (7) venae </a:t>
            </a:r>
            <a:r>
              <a:rPr lang="en-US" altLang="en-US" dirty="0" err="1" smtClean="0"/>
              <a:t>cavae</a:t>
            </a:r>
            <a:r>
              <a:rPr lang="en-US" altLang="en-US" dirty="0" smtClean="0"/>
              <a:t> in the correct order from the highest to the lowest pressure.</a:t>
            </a:r>
          </a:p>
        </p:txBody>
      </p:sp>
      <p:sp>
        <p:nvSpPr>
          <p:cNvPr id="20483" name="Content Placeholder 2"/>
          <p:cNvSpPr>
            <a:spLocks noGrp="1"/>
          </p:cNvSpPr>
          <p:nvPr>
            <p:ph idx="1"/>
          </p:nvPr>
        </p:nvSpPr>
        <p:spPr>
          <a:xfrm>
            <a:off x="144463" y="2527299"/>
            <a:ext cx="8775700" cy="3825875"/>
          </a:xfrm>
        </p:spPr>
        <p:txBody>
          <a:bodyPr/>
          <a:lstStyle/>
          <a:p>
            <a:r>
              <a:rPr lang="en-US" altLang="en-US" dirty="0" smtClean="0">
                <a:sym typeface="Wingdings" pitchFamily="84" charset="2"/>
              </a:rPr>
              <a:t>1 &gt; 2 &gt; 3 &gt; 4 &gt; 5 &gt; 6 &gt; 7 </a:t>
            </a:r>
          </a:p>
          <a:p>
            <a:r>
              <a:rPr lang="en-US" altLang="en-US" dirty="0" smtClean="0">
                <a:sym typeface="Wingdings" pitchFamily="84" charset="2"/>
              </a:rPr>
              <a:t>1 &gt; 2 &gt; 4 &gt; 3 &gt; 6 &gt; 7 &gt; 5 </a:t>
            </a:r>
          </a:p>
          <a:p>
            <a:r>
              <a:rPr lang="en-US" altLang="en-US" b="1" dirty="0" smtClean="0">
                <a:sym typeface="Wingdings" pitchFamily="84" charset="2"/>
              </a:rPr>
              <a:t>1 &gt; 2 &gt; 4 &gt; 6 &gt; 5 &gt; 3 &gt; 7 </a:t>
            </a:r>
          </a:p>
          <a:p>
            <a:r>
              <a:rPr lang="en-US" altLang="en-US" dirty="0" smtClean="0">
                <a:sym typeface="Wingdings" pitchFamily="84" charset="2"/>
              </a:rPr>
              <a:t>1 &gt; 2 &gt; 3 &gt; 4 &gt; 7 &gt; 6 &gt; 5 </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7260987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smtClean="0"/>
              <a:t>The fluid that moves around in the circulatory system of a typical arthropod is the</a:t>
            </a:r>
          </a:p>
        </p:txBody>
      </p:sp>
      <p:sp>
        <p:nvSpPr>
          <p:cNvPr id="4099" name="Rectangle 3"/>
          <p:cNvSpPr>
            <a:spLocks noGrp="1" noChangeArrowheads="1"/>
          </p:cNvSpPr>
          <p:nvPr>
            <p:ph idx="1"/>
          </p:nvPr>
        </p:nvSpPr>
        <p:spPr/>
        <p:txBody>
          <a:bodyPr/>
          <a:lstStyle/>
          <a:p>
            <a:r>
              <a:rPr lang="en-US" altLang="en-US" smtClean="0"/>
              <a:t>intracellular fluid.</a:t>
            </a:r>
          </a:p>
          <a:p>
            <a:r>
              <a:rPr lang="en-US" altLang="en-US" smtClean="0"/>
              <a:t>interstitial fluid. </a:t>
            </a:r>
          </a:p>
          <a:p>
            <a:r>
              <a:rPr lang="en-US" altLang="en-US" smtClean="0"/>
              <a:t>blood plasma.</a:t>
            </a:r>
          </a:p>
          <a:p>
            <a:r>
              <a:rPr lang="en-US" altLang="en-US" smtClean="0"/>
              <a:t>digestive juices.</a:t>
            </a:r>
          </a:p>
          <a:p>
            <a:r>
              <a:rPr lang="en-US" altLang="en-US" smtClean="0"/>
              <a:t>cytosol.</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6402561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dirty="0" smtClean="0"/>
              <a:t>Which of the following statements regarding the human lymphatic system is incorrect?</a:t>
            </a:r>
          </a:p>
        </p:txBody>
      </p:sp>
      <p:sp>
        <p:nvSpPr>
          <p:cNvPr id="22531" name="Content Placeholder 2"/>
          <p:cNvSpPr>
            <a:spLocks noGrp="1"/>
          </p:cNvSpPr>
          <p:nvPr>
            <p:ph idx="1"/>
          </p:nvPr>
        </p:nvSpPr>
        <p:spPr/>
        <p:txBody>
          <a:bodyPr/>
          <a:lstStyle/>
          <a:p>
            <a:r>
              <a:rPr lang="en-US" altLang="en-US" dirty="0" smtClean="0">
                <a:sym typeface="Wingdings" pitchFamily="84" charset="2"/>
              </a:rPr>
              <a:t>Lymphatic vessels return lymph to the blood.</a:t>
            </a:r>
          </a:p>
          <a:p>
            <a:r>
              <a:rPr lang="en-US" altLang="en-US" dirty="0" smtClean="0">
                <a:sym typeface="Wingdings" pitchFamily="84" charset="2"/>
              </a:rPr>
              <a:t>Lymphatic vessels return lymph to the heart.</a:t>
            </a:r>
          </a:p>
          <a:p>
            <a:r>
              <a:rPr lang="en-US" altLang="en-US" dirty="0" smtClean="0">
                <a:sym typeface="Wingdings" pitchFamily="84" charset="2"/>
              </a:rPr>
              <a:t>Interstitial fluid continually enters lymphatic vessels.</a:t>
            </a:r>
          </a:p>
          <a:p>
            <a:r>
              <a:rPr lang="en-US" altLang="en-US" dirty="0" smtClean="0">
                <a:sym typeface="Wingdings" pitchFamily="84" charset="2"/>
              </a:rPr>
              <a:t>Lymph nodes are the sites for defensive actions.</a:t>
            </a:r>
          </a:p>
          <a:p>
            <a:r>
              <a:rPr lang="en-US" altLang="en-US" dirty="0" smtClean="0">
                <a:sym typeface="Wingdings" pitchFamily="84" charset="2"/>
              </a:rPr>
              <a:t>both C and </a:t>
            </a:r>
            <a:r>
              <a:rPr lang="en-US" altLang="en-US" dirty="0" smtClean="0">
                <a:sym typeface="Wingdings" pitchFamily="84" charset="2"/>
              </a:rPr>
              <a:t>D</a:t>
            </a:r>
            <a:endParaRPr lang="en-US" altLang="en-US" dirty="0" smtClean="0">
              <a:sym typeface="Wingdings" pitchFamily="84" charset="2"/>
            </a:endParaRPr>
          </a:p>
          <a:p>
            <a:endParaRPr lang="en-US" altLang="en-US" dirty="0" smtClean="0">
              <a:sym typeface="Wingdings" pitchFamily="84" charset="2"/>
            </a:endParaRP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8122968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dirty="0" smtClean="0"/>
              <a:t>Which of the following statements regarding the human lymphatic system is incorrect?</a:t>
            </a:r>
          </a:p>
        </p:txBody>
      </p:sp>
      <p:sp>
        <p:nvSpPr>
          <p:cNvPr id="22531" name="Content Placeholder 2"/>
          <p:cNvSpPr>
            <a:spLocks noGrp="1"/>
          </p:cNvSpPr>
          <p:nvPr>
            <p:ph idx="1"/>
          </p:nvPr>
        </p:nvSpPr>
        <p:spPr/>
        <p:txBody>
          <a:bodyPr/>
          <a:lstStyle/>
          <a:p>
            <a:r>
              <a:rPr lang="en-US" altLang="en-US" dirty="0" smtClean="0">
                <a:sym typeface="Wingdings" pitchFamily="84" charset="2"/>
              </a:rPr>
              <a:t>Lymphatic vessels return lymph to the blood.</a:t>
            </a:r>
          </a:p>
          <a:p>
            <a:r>
              <a:rPr lang="en-US" altLang="en-US" b="1" dirty="0" smtClean="0">
                <a:sym typeface="Wingdings" pitchFamily="84" charset="2"/>
              </a:rPr>
              <a:t>Lymphatic vessels return lymph to the heart.</a:t>
            </a:r>
          </a:p>
          <a:p>
            <a:r>
              <a:rPr lang="en-US" altLang="en-US" dirty="0" smtClean="0">
                <a:sym typeface="Wingdings" pitchFamily="84" charset="2"/>
              </a:rPr>
              <a:t>Interstitial fluid continually enters lymphatic vessels.</a:t>
            </a:r>
          </a:p>
          <a:p>
            <a:r>
              <a:rPr lang="en-US" altLang="en-US" dirty="0" smtClean="0">
                <a:sym typeface="Wingdings" pitchFamily="84" charset="2"/>
              </a:rPr>
              <a:t>Lymph nodes are the sites for defensive actions.</a:t>
            </a:r>
          </a:p>
          <a:p>
            <a:r>
              <a:rPr lang="en-US" altLang="en-US" dirty="0" smtClean="0">
                <a:sym typeface="Wingdings" pitchFamily="84" charset="2"/>
              </a:rPr>
              <a:t>both C and </a:t>
            </a:r>
            <a:r>
              <a:rPr lang="en-US" altLang="en-US" dirty="0" smtClean="0">
                <a:sym typeface="Wingdings" pitchFamily="84" charset="2"/>
              </a:rPr>
              <a:t>D</a:t>
            </a:r>
            <a:endParaRPr lang="en-US" altLang="en-US" dirty="0" smtClean="0">
              <a:sym typeface="Wingdings" pitchFamily="84" charset="2"/>
            </a:endParaRPr>
          </a:p>
          <a:p>
            <a:endParaRPr lang="en-US" altLang="en-US" dirty="0" smtClean="0">
              <a:sym typeface="Wingdings" pitchFamily="84" charset="2"/>
            </a:endParaRP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5203220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smtClean="0"/>
              <a:t>Which vitamin is essential for blood clotting in the human body?</a:t>
            </a:r>
          </a:p>
        </p:txBody>
      </p:sp>
      <p:sp>
        <p:nvSpPr>
          <p:cNvPr id="24579" name="Content Placeholder 2"/>
          <p:cNvSpPr>
            <a:spLocks noGrp="1"/>
          </p:cNvSpPr>
          <p:nvPr>
            <p:ph idx="1"/>
          </p:nvPr>
        </p:nvSpPr>
        <p:spPr/>
        <p:txBody>
          <a:bodyPr/>
          <a:lstStyle/>
          <a:p>
            <a:r>
              <a:rPr lang="en-US" altLang="en-US" smtClean="0">
                <a:sym typeface="Wingdings" pitchFamily="84" charset="2"/>
              </a:rPr>
              <a:t>K</a:t>
            </a:r>
          </a:p>
          <a:p>
            <a:r>
              <a:rPr lang="en-US" altLang="en-US" smtClean="0">
                <a:sym typeface="Wingdings" pitchFamily="84" charset="2"/>
              </a:rPr>
              <a:t>A</a:t>
            </a:r>
          </a:p>
          <a:p>
            <a:r>
              <a:rPr lang="en-US" altLang="en-US" smtClean="0">
                <a:sym typeface="Wingdings" pitchFamily="84" charset="2"/>
              </a:rPr>
              <a:t>D</a:t>
            </a:r>
          </a:p>
          <a:p>
            <a:r>
              <a:rPr lang="en-US" altLang="en-US" smtClean="0">
                <a:sym typeface="Wingdings" pitchFamily="84" charset="2"/>
              </a:rPr>
              <a:t>C</a:t>
            </a:r>
          </a:p>
          <a:p>
            <a:r>
              <a:rPr lang="en-US" altLang="en-US" smtClean="0">
                <a:sym typeface="Wingdings" pitchFamily="84" charset="2"/>
              </a:rPr>
              <a:t>B</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3245660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smtClean="0"/>
              <a:t>Which vitamin is essential for blood clotting in the human body?</a:t>
            </a:r>
          </a:p>
        </p:txBody>
      </p:sp>
      <p:sp>
        <p:nvSpPr>
          <p:cNvPr id="24579" name="Content Placeholder 2"/>
          <p:cNvSpPr>
            <a:spLocks noGrp="1"/>
          </p:cNvSpPr>
          <p:nvPr>
            <p:ph idx="1"/>
          </p:nvPr>
        </p:nvSpPr>
        <p:spPr/>
        <p:txBody>
          <a:bodyPr/>
          <a:lstStyle/>
          <a:p>
            <a:r>
              <a:rPr lang="en-US" altLang="en-US" b="1" dirty="0" smtClean="0">
                <a:sym typeface="Wingdings" pitchFamily="84" charset="2"/>
              </a:rPr>
              <a:t>K</a:t>
            </a:r>
          </a:p>
          <a:p>
            <a:r>
              <a:rPr lang="en-US" altLang="en-US" dirty="0" smtClean="0">
                <a:sym typeface="Wingdings" pitchFamily="84" charset="2"/>
              </a:rPr>
              <a:t>A</a:t>
            </a:r>
          </a:p>
          <a:p>
            <a:r>
              <a:rPr lang="en-US" altLang="en-US" dirty="0" smtClean="0">
                <a:sym typeface="Wingdings" pitchFamily="84" charset="2"/>
              </a:rPr>
              <a:t>D</a:t>
            </a:r>
          </a:p>
          <a:p>
            <a:r>
              <a:rPr lang="en-US" altLang="en-US" dirty="0" smtClean="0">
                <a:sym typeface="Wingdings" pitchFamily="84" charset="2"/>
              </a:rPr>
              <a:t>C</a:t>
            </a:r>
          </a:p>
          <a:p>
            <a:r>
              <a:rPr lang="en-US" altLang="en-US" dirty="0" smtClean="0">
                <a:sym typeface="Wingdings" pitchFamily="84" charset="2"/>
              </a:rPr>
              <a:t>B</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4346316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en-US" smtClean="0"/>
              <a:t>Concurrent flow is not as efficient in exchange as countercurrent flow because the latter provides</a:t>
            </a:r>
          </a:p>
        </p:txBody>
      </p:sp>
      <p:sp>
        <p:nvSpPr>
          <p:cNvPr id="26627" name="Rectangle 3"/>
          <p:cNvSpPr>
            <a:spLocks noGrp="1" noChangeArrowheads="1"/>
          </p:cNvSpPr>
          <p:nvPr>
            <p:ph idx="1"/>
          </p:nvPr>
        </p:nvSpPr>
        <p:spPr/>
        <p:txBody>
          <a:bodyPr/>
          <a:lstStyle/>
          <a:p>
            <a:r>
              <a:rPr lang="en-US" altLang="en-US" smtClean="0"/>
              <a:t>more diffusion at the beginning of capillary flow than midway through the capillary.</a:t>
            </a:r>
          </a:p>
          <a:p>
            <a:r>
              <a:rPr lang="en-US" altLang="en-US" smtClean="0"/>
              <a:t>more diffusion at the end of capillary flow than midway through the capillary.</a:t>
            </a:r>
          </a:p>
          <a:p>
            <a:r>
              <a:rPr lang="en-US" altLang="en-US" smtClean="0"/>
              <a:t>adequate diffusion of gases across weaker concentration gradients.</a:t>
            </a:r>
          </a:p>
          <a:p>
            <a:r>
              <a:rPr lang="en-US" altLang="en-US" smtClean="0"/>
              <a:t>thinner capillary walls to promote diffusion.</a:t>
            </a:r>
          </a:p>
          <a:p>
            <a:r>
              <a:rPr lang="en-US" altLang="en-US" smtClean="0"/>
              <a:t>greater surface area for diffusion.</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0448133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en-US" smtClean="0"/>
              <a:t>Concurrent flow is not as efficient in exchange as countercurrent flow because the latter provides</a:t>
            </a:r>
          </a:p>
        </p:txBody>
      </p:sp>
      <p:sp>
        <p:nvSpPr>
          <p:cNvPr id="26627" name="Rectangle 3"/>
          <p:cNvSpPr>
            <a:spLocks noGrp="1" noChangeArrowheads="1"/>
          </p:cNvSpPr>
          <p:nvPr>
            <p:ph idx="1"/>
          </p:nvPr>
        </p:nvSpPr>
        <p:spPr/>
        <p:txBody>
          <a:bodyPr/>
          <a:lstStyle/>
          <a:p>
            <a:r>
              <a:rPr lang="en-US" altLang="en-US" dirty="0" smtClean="0"/>
              <a:t>more diffusion at the beginning of capillary flow than midway through the capillary.</a:t>
            </a:r>
          </a:p>
          <a:p>
            <a:r>
              <a:rPr lang="en-US" altLang="en-US" dirty="0" smtClean="0"/>
              <a:t>more diffusion at the end of capillary flow than midway through the capillary.</a:t>
            </a:r>
          </a:p>
          <a:p>
            <a:r>
              <a:rPr lang="en-US" altLang="en-US" b="1" dirty="0" smtClean="0"/>
              <a:t>adequate diffusion of gases across weaker concentration gradients.</a:t>
            </a:r>
          </a:p>
          <a:p>
            <a:r>
              <a:rPr lang="en-US" altLang="en-US" dirty="0" smtClean="0"/>
              <a:t>thinner capillary walls to promote diffusion.</a:t>
            </a:r>
          </a:p>
          <a:p>
            <a:r>
              <a:rPr lang="en-US" altLang="en-US" dirty="0" smtClean="0"/>
              <a:t>greater surface area for diffusion.</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67613609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altLang="en-US" dirty="0" smtClean="0"/>
              <a:t>How much oxygen (approximately) by volume is in the air, and how much of the oxygen can humans extract from inhaled air?</a:t>
            </a:r>
          </a:p>
        </p:txBody>
      </p:sp>
      <p:sp>
        <p:nvSpPr>
          <p:cNvPr id="28675" name="Content Placeholder 2"/>
          <p:cNvSpPr>
            <a:spLocks noGrp="1"/>
          </p:cNvSpPr>
          <p:nvPr>
            <p:ph idx="1"/>
          </p:nvPr>
        </p:nvSpPr>
        <p:spPr/>
        <p:txBody>
          <a:bodyPr/>
          <a:lstStyle/>
          <a:p>
            <a:r>
              <a:rPr lang="en-US" altLang="en-US" smtClean="0">
                <a:sym typeface="Wingdings" pitchFamily="84" charset="2"/>
              </a:rPr>
              <a:t>32% and 100%</a:t>
            </a:r>
          </a:p>
          <a:p>
            <a:r>
              <a:rPr lang="en-US" altLang="en-US" smtClean="0">
                <a:sym typeface="Wingdings" pitchFamily="84" charset="2"/>
              </a:rPr>
              <a:t>18% and 25%</a:t>
            </a:r>
          </a:p>
          <a:p>
            <a:r>
              <a:rPr lang="en-US" altLang="en-US" smtClean="0">
                <a:sym typeface="Wingdings" pitchFamily="84" charset="2"/>
              </a:rPr>
              <a:t>21% and 25%</a:t>
            </a:r>
          </a:p>
          <a:p>
            <a:r>
              <a:rPr lang="en-US" altLang="en-US" smtClean="0">
                <a:sym typeface="Wingdings" pitchFamily="84" charset="2"/>
              </a:rPr>
              <a:t>12% and 70%</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42309716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altLang="en-US" dirty="0" smtClean="0"/>
              <a:t>How much oxygen (approximately) by volume is in the air, and how much of the oxygen can humans extract from inhaled air?</a:t>
            </a:r>
          </a:p>
        </p:txBody>
      </p:sp>
      <p:sp>
        <p:nvSpPr>
          <p:cNvPr id="28675" name="Content Placeholder 2"/>
          <p:cNvSpPr>
            <a:spLocks noGrp="1"/>
          </p:cNvSpPr>
          <p:nvPr>
            <p:ph idx="1"/>
          </p:nvPr>
        </p:nvSpPr>
        <p:spPr/>
        <p:txBody>
          <a:bodyPr/>
          <a:lstStyle/>
          <a:p>
            <a:r>
              <a:rPr lang="en-US" altLang="en-US" dirty="0" smtClean="0">
                <a:sym typeface="Wingdings" pitchFamily="84" charset="2"/>
              </a:rPr>
              <a:t>32% and 100%</a:t>
            </a:r>
          </a:p>
          <a:p>
            <a:r>
              <a:rPr lang="en-US" altLang="en-US" dirty="0" smtClean="0">
                <a:sym typeface="Wingdings" pitchFamily="84" charset="2"/>
              </a:rPr>
              <a:t>18% and 25%</a:t>
            </a:r>
          </a:p>
          <a:p>
            <a:r>
              <a:rPr lang="en-US" altLang="en-US" b="1" dirty="0" smtClean="0">
                <a:sym typeface="Wingdings" pitchFamily="84" charset="2"/>
              </a:rPr>
              <a:t>21% and 25%</a:t>
            </a:r>
          </a:p>
          <a:p>
            <a:r>
              <a:rPr lang="en-US" altLang="en-US" dirty="0" smtClean="0">
                <a:sym typeface="Wingdings" pitchFamily="84" charset="2"/>
              </a:rPr>
              <a:t>12% and 70%</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2287209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en-US" smtClean="0"/>
              <a:t>After blood enters the right atrium, it enters the</a:t>
            </a:r>
          </a:p>
        </p:txBody>
      </p:sp>
      <p:sp>
        <p:nvSpPr>
          <p:cNvPr id="30723" name="Rectangle 3"/>
          <p:cNvSpPr>
            <a:spLocks noGrp="1" noChangeArrowheads="1"/>
          </p:cNvSpPr>
          <p:nvPr>
            <p:ph idx="1"/>
          </p:nvPr>
        </p:nvSpPr>
        <p:spPr/>
        <p:txBody>
          <a:bodyPr/>
          <a:lstStyle/>
          <a:p>
            <a:r>
              <a:rPr lang="en-US" altLang="en-US" smtClean="0"/>
              <a:t>right ventricle.</a:t>
            </a:r>
          </a:p>
          <a:p>
            <a:r>
              <a:rPr lang="en-US" altLang="en-US" smtClean="0"/>
              <a:t>left atrium.</a:t>
            </a:r>
          </a:p>
          <a:p>
            <a:r>
              <a:rPr lang="en-US" altLang="en-US" smtClean="0"/>
              <a:t>left ventricle.</a:t>
            </a:r>
          </a:p>
          <a:p>
            <a:r>
              <a:rPr lang="en-US" altLang="en-US" smtClean="0"/>
              <a:t>aorta.</a:t>
            </a:r>
          </a:p>
          <a:p>
            <a:pPr lvl="2"/>
            <a:endParaRPr lang="en-US" altLang="en-US" smtClean="0"/>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00760377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en-US" dirty="0" smtClean="0"/>
              <a:t>After blood enters the right atrium, it enters the</a:t>
            </a:r>
          </a:p>
        </p:txBody>
      </p:sp>
      <p:sp>
        <p:nvSpPr>
          <p:cNvPr id="30723" name="Rectangle 3"/>
          <p:cNvSpPr>
            <a:spLocks noGrp="1" noChangeArrowheads="1"/>
          </p:cNvSpPr>
          <p:nvPr>
            <p:ph idx="1"/>
          </p:nvPr>
        </p:nvSpPr>
        <p:spPr/>
        <p:txBody>
          <a:bodyPr/>
          <a:lstStyle/>
          <a:p>
            <a:r>
              <a:rPr lang="en-US" altLang="en-US" b="1" dirty="0" smtClean="0"/>
              <a:t>right ventricle.</a:t>
            </a:r>
          </a:p>
          <a:p>
            <a:r>
              <a:rPr lang="en-US" altLang="en-US" dirty="0" smtClean="0"/>
              <a:t>left atrium.</a:t>
            </a:r>
          </a:p>
          <a:p>
            <a:r>
              <a:rPr lang="en-US" altLang="en-US" dirty="0" smtClean="0"/>
              <a:t>left ventricle.</a:t>
            </a:r>
          </a:p>
          <a:p>
            <a:r>
              <a:rPr lang="en-US" altLang="en-US" dirty="0" smtClean="0"/>
              <a:t>aorta.</a:t>
            </a:r>
          </a:p>
          <a:p>
            <a:pPr lvl="2"/>
            <a:endParaRPr lang="en-US" altLang="en-US" dirty="0" smtClean="0"/>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3049088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smtClean="0"/>
              <a:t>The fluid that moves around in the circulatory system of a typical arthropod is the</a:t>
            </a:r>
          </a:p>
        </p:txBody>
      </p:sp>
      <p:sp>
        <p:nvSpPr>
          <p:cNvPr id="4099" name="Rectangle 3"/>
          <p:cNvSpPr>
            <a:spLocks noGrp="1" noChangeArrowheads="1"/>
          </p:cNvSpPr>
          <p:nvPr>
            <p:ph idx="1"/>
          </p:nvPr>
        </p:nvSpPr>
        <p:spPr/>
        <p:txBody>
          <a:bodyPr/>
          <a:lstStyle/>
          <a:p>
            <a:r>
              <a:rPr lang="en-US" altLang="en-US" dirty="0" smtClean="0"/>
              <a:t>intracellular fluid.</a:t>
            </a:r>
          </a:p>
          <a:p>
            <a:r>
              <a:rPr lang="en-US" altLang="en-US" b="1" dirty="0" smtClean="0"/>
              <a:t>interstitial fluid. </a:t>
            </a:r>
          </a:p>
          <a:p>
            <a:r>
              <a:rPr lang="en-US" altLang="en-US" dirty="0" smtClean="0"/>
              <a:t>blood plasma.</a:t>
            </a:r>
          </a:p>
          <a:p>
            <a:r>
              <a:rPr lang="en-US" altLang="en-US" dirty="0" smtClean="0"/>
              <a:t>digestive juices.</a:t>
            </a:r>
          </a:p>
          <a:p>
            <a:r>
              <a:rPr lang="en-US" altLang="en-US" dirty="0" smtClean="0"/>
              <a:t>cytosol.</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73830990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ltLang="en-US" dirty="0" smtClean="0"/>
              <a:t>When a girl goes running, her face begins to flush. Which of the following is most likely responsible for this?</a:t>
            </a:r>
          </a:p>
        </p:txBody>
      </p:sp>
      <p:sp>
        <p:nvSpPr>
          <p:cNvPr id="32771" name="Rectangle 3"/>
          <p:cNvSpPr>
            <a:spLocks noGrp="1" noChangeArrowheads="1"/>
          </p:cNvSpPr>
          <p:nvPr>
            <p:ph idx="1"/>
          </p:nvPr>
        </p:nvSpPr>
        <p:spPr/>
        <p:txBody>
          <a:bodyPr/>
          <a:lstStyle/>
          <a:p>
            <a:r>
              <a:rPr lang="en-US" altLang="en-US" smtClean="0"/>
              <a:t>systolic pressure</a:t>
            </a:r>
          </a:p>
          <a:p>
            <a:r>
              <a:rPr lang="en-US" altLang="en-US" smtClean="0"/>
              <a:t>diastolic pressure</a:t>
            </a:r>
          </a:p>
          <a:p>
            <a:r>
              <a:rPr lang="en-US" altLang="en-US" smtClean="0"/>
              <a:t>vasoconstriction</a:t>
            </a:r>
          </a:p>
          <a:p>
            <a:r>
              <a:rPr lang="en-US" altLang="en-US" smtClean="0"/>
              <a:t>vasodilation</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56230569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ltLang="en-US" dirty="0" smtClean="0"/>
              <a:t>When a girl goes running, her face begins to flush. Which of the following is most likely responsible for this?</a:t>
            </a:r>
          </a:p>
        </p:txBody>
      </p:sp>
      <p:sp>
        <p:nvSpPr>
          <p:cNvPr id="32771" name="Rectangle 3"/>
          <p:cNvSpPr>
            <a:spLocks noGrp="1" noChangeArrowheads="1"/>
          </p:cNvSpPr>
          <p:nvPr>
            <p:ph idx="1"/>
          </p:nvPr>
        </p:nvSpPr>
        <p:spPr/>
        <p:txBody>
          <a:bodyPr/>
          <a:lstStyle/>
          <a:p>
            <a:r>
              <a:rPr lang="en-US" altLang="en-US" dirty="0" smtClean="0"/>
              <a:t>systolic pressure</a:t>
            </a:r>
          </a:p>
          <a:p>
            <a:r>
              <a:rPr lang="en-US" altLang="en-US" dirty="0" smtClean="0"/>
              <a:t>diastolic pressure</a:t>
            </a:r>
          </a:p>
          <a:p>
            <a:r>
              <a:rPr lang="en-US" altLang="en-US" dirty="0" smtClean="0"/>
              <a:t>vasoconstriction</a:t>
            </a:r>
          </a:p>
          <a:p>
            <a:r>
              <a:rPr lang="en-US" altLang="en-US" b="1" dirty="0" smtClean="0"/>
              <a:t>vasodilation</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16266296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smtClean="0"/>
              <a:t>Which of the following have valves within them to prevent blood backflow?</a:t>
            </a:r>
          </a:p>
        </p:txBody>
      </p:sp>
      <p:sp>
        <p:nvSpPr>
          <p:cNvPr id="34819" name="Rectangle 3"/>
          <p:cNvSpPr>
            <a:spLocks noGrp="1" noChangeArrowheads="1"/>
          </p:cNvSpPr>
          <p:nvPr>
            <p:ph idx="1"/>
          </p:nvPr>
        </p:nvSpPr>
        <p:spPr/>
        <p:txBody>
          <a:bodyPr/>
          <a:lstStyle/>
          <a:p>
            <a:r>
              <a:rPr lang="en-US" altLang="en-US" smtClean="0"/>
              <a:t>arteries</a:t>
            </a:r>
          </a:p>
          <a:p>
            <a:r>
              <a:rPr lang="en-US" altLang="en-US" smtClean="0"/>
              <a:t>veins</a:t>
            </a:r>
          </a:p>
          <a:p>
            <a:r>
              <a:rPr lang="en-US" altLang="en-US" smtClean="0"/>
              <a:t>capillaries</a:t>
            </a:r>
          </a:p>
          <a:p>
            <a:r>
              <a:rPr lang="en-US" altLang="en-US" smtClean="0"/>
              <a:t>arterioles</a:t>
            </a:r>
          </a:p>
          <a:p>
            <a:pPr lvl="2"/>
            <a:endParaRPr lang="en-US" altLang="en-US" smtClean="0"/>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74821780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smtClean="0"/>
              <a:t>Which of the following have valves within them to prevent blood backflow?</a:t>
            </a:r>
          </a:p>
        </p:txBody>
      </p:sp>
      <p:sp>
        <p:nvSpPr>
          <p:cNvPr id="34819" name="Rectangle 3"/>
          <p:cNvSpPr>
            <a:spLocks noGrp="1" noChangeArrowheads="1"/>
          </p:cNvSpPr>
          <p:nvPr>
            <p:ph idx="1"/>
          </p:nvPr>
        </p:nvSpPr>
        <p:spPr/>
        <p:txBody>
          <a:bodyPr/>
          <a:lstStyle/>
          <a:p>
            <a:r>
              <a:rPr lang="en-US" altLang="en-US" dirty="0" smtClean="0"/>
              <a:t>arteries</a:t>
            </a:r>
          </a:p>
          <a:p>
            <a:r>
              <a:rPr lang="en-US" altLang="en-US" b="1" dirty="0" smtClean="0"/>
              <a:t>veins</a:t>
            </a:r>
          </a:p>
          <a:p>
            <a:r>
              <a:rPr lang="en-US" altLang="en-US" dirty="0" smtClean="0"/>
              <a:t>capillaries</a:t>
            </a:r>
          </a:p>
          <a:p>
            <a:r>
              <a:rPr lang="en-US" altLang="en-US" dirty="0" smtClean="0"/>
              <a:t>arterioles</a:t>
            </a:r>
          </a:p>
          <a:p>
            <a:pPr lvl="2"/>
            <a:endParaRPr lang="en-US" altLang="en-US" dirty="0" smtClean="0"/>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41245858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altLang="en-US" dirty="0" smtClean="0"/>
              <a:t>In humans, which parts of the </a:t>
            </a:r>
            <a:r>
              <a:rPr lang="en-US" altLang="en-US" dirty="0" smtClean="0"/>
              <a:t>respiratory/circulatory </a:t>
            </a:r>
            <a:r>
              <a:rPr lang="en-US" altLang="en-US" dirty="0" smtClean="0"/>
              <a:t>systems have the lowest amounts of oxygen during gaseous exchange?</a:t>
            </a:r>
          </a:p>
        </p:txBody>
      </p:sp>
      <p:sp>
        <p:nvSpPr>
          <p:cNvPr id="36867" name="Content Placeholder 2"/>
          <p:cNvSpPr>
            <a:spLocks noGrp="1"/>
          </p:cNvSpPr>
          <p:nvPr>
            <p:ph idx="1"/>
          </p:nvPr>
        </p:nvSpPr>
        <p:spPr/>
        <p:txBody>
          <a:bodyPr/>
          <a:lstStyle/>
          <a:p>
            <a:r>
              <a:rPr lang="en-US" altLang="en-US" dirty="0" smtClean="0">
                <a:sym typeface="Wingdings" pitchFamily="84" charset="2"/>
              </a:rPr>
              <a:t>alveolar spaces in a lung</a:t>
            </a:r>
          </a:p>
          <a:p>
            <a:r>
              <a:rPr lang="en-US" altLang="en-US" dirty="0">
                <a:sym typeface="Wingdings" pitchFamily="84" charset="2"/>
              </a:rPr>
              <a:t>p</a:t>
            </a:r>
            <a:r>
              <a:rPr lang="en-US" altLang="en-US" dirty="0" smtClean="0">
                <a:sym typeface="Wingdings" pitchFamily="84" charset="2"/>
              </a:rPr>
              <a:t>ulmonary veins and systemic arteries</a:t>
            </a:r>
          </a:p>
          <a:p>
            <a:r>
              <a:rPr lang="en-US" altLang="en-US" dirty="0">
                <a:sym typeface="Wingdings" pitchFamily="84" charset="2"/>
              </a:rPr>
              <a:t>a</a:t>
            </a:r>
            <a:r>
              <a:rPr lang="en-US" altLang="en-US" dirty="0" smtClean="0">
                <a:sym typeface="Wingdings" pitchFamily="84" charset="2"/>
              </a:rPr>
              <a:t>lveolar capillaries</a:t>
            </a:r>
          </a:p>
          <a:p>
            <a:r>
              <a:rPr lang="en-US" altLang="en-US" dirty="0">
                <a:sym typeface="Wingdings" pitchFamily="84" charset="2"/>
              </a:rPr>
              <a:t>s</a:t>
            </a:r>
            <a:r>
              <a:rPr lang="en-US" altLang="en-US" dirty="0" smtClean="0">
                <a:sym typeface="Wingdings" pitchFamily="84" charset="2"/>
              </a:rPr>
              <a:t>ystemic capillaries</a:t>
            </a:r>
          </a:p>
          <a:p>
            <a:endParaRPr lang="en-US" altLang="en-US" dirty="0" smtClean="0">
              <a:sym typeface="Wingdings" pitchFamily="84" charset="2"/>
            </a:endParaRPr>
          </a:p>
          <a:p>
            <a:endParaRPr lang="en-US" altLang="en-US" dirty="0" smtClean="0">
              <a:sym typeface="Wingdings" pitchFamily="84" charset="2"/>
            </a:endParaRP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64577677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altLang="en-US" dirty="0" smtClean="0"/>
              <a:t>In humans, which parts of the </a:t>
            </a:r>
            <a:r>
              <a:rPr lang="en-US" altLang="en-US" dirty="0" smtClean="0"/>
              <a:t>respiratory/circulatory </a:t>
            </a:r>
            <a:r>
              <a:rPr lang="en-US" altLang="en-US" dirty="0" smtClean="0"/>
              <a:t>systems have the lowest amounts of oxygen during gaseous exchange?</a:t>
            </a:r>
          </a:p>
        </p:txBody>
      </p:sp>
      <p:sp>
        <p:nvSpPr>
          <p:cNvPr id="36867" name="Content Placeholder 2"/>
          <p:cNvSpPr>
            <a:spLocks noGrp="1"/>
          </p:cNvSpPr>
          <p:nvPr>
            <p:ph idx="1"/>
          </p:nvPr>
        </p:nvSpPr>
        <p:spPr/>
        <p:txBody>
          <a:bodyPr/>
          <a:lstStyle/>
          <a:p>
            <a:r>
              <a:rPr lang="en-US" altLang="en-US" dirty="0" smtClean="0">
                <a:sym typeface="Wingdings" pitchFamily="84" charset="2"/>
              </a:rPr>
              <a:t>alveolar spaces in a lung</a:t>
            </a:r>
          </a:p>
          <a:p>
            <a:r>
              <a:rPr lang="en-US" altLang="en-US" dirty="0">
                <a:sym typeface="Wingdings" pitchFamily="84" charset="2"/>
              </a:rPr>
              <a:t>p</a:t>
            </a:r>
            <a:r>
              <a:rPr lang="en-US" altLang="en-US" dirty="0" smtClean="0">
                <a:sym typeface="Wingdings" pitchFamily="84" charset="2"/>
              </a:rPr>
              <a:t>ulmonary veins and systemic arteries</a:t>
            </a:r>
          </a:p>
          <a:p>
            <a:r>
              <a:rPr lang="en-US" altLang="en-US" dirty="0">
                <a:sym typeface="Wingdings" pitchFamily="84" charset="2"/>
              </a:rPr>
              <a:t>a</a:t>
            </a:r>
            <a:r>
              <a:rPr lang="en-US" altLang="en-US" dirty="0" smtClean="0">
                <a:sym typeface="Wingdings" pitchFamily="84" charset="2"/>
              </a:rPr>
              <a:t>lveolar capillaries</a:t>
            </a:r>
          </a:p>
          <a:p>
            <a:r>
              <a:rPr lang="en-US" altLang="en-US" b="1" dirty="0">
                <a:sym typeface="Wingdings" pitchFamily="84" charset="2"/>
              </a:rPr>
              <a:t>s</a:t>
            </a:r>
            <a:r>
              <a:rPr lang="en-US" altLang="en-US" b="1" dirty="0" smtClean="0">
                <a:sym typeface="Wingdings" pitchFamily="84" charset="2"/>
              </a:rPr>
              <a:t>ystemic capillaries</a:t>
            </a:r>
          </a:p>
          <a:p>
            <a:endParaRPr lang="en-US" altLang="en-US" dirty="0" smtClean="0">
              <a:sym typeface="Wingdings" pitchFamily="84" charset="2"/>
            </a:endParaRPr>
          </a:p>
          <a:p>
            <a:endParaRPr lang="en-US" altLang="en-US" dirty="0" smtClean="0">
              <a:sym typeface="Wingdings" pitchFamily="84" charset="2"/>
            </a:endParaRP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47244571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ltLang="en-US" smtClean="0"/>
              <a:t>Which of the following organisms breathe through spiracles?</a:t>
            </a:r>
          </a:p>
        </p:txBody>
      </p:sp>
      <p:sp>
        <p:nvSpPr>
          <p:cNvPr id="38915" name="Rectangle 3"/>
          <p:cNvSpPr>
            <a:spLocks noGrp="1" noChangeArrowheads="1"/>
          </p:cNvSpPr>
          <p:nvPr>
            <p:ph idx="1"/>
          </p:nvPr>
        </p:nvSpPr>
        <p:spPr/>
        <p:txBody>
          <a:bodyPr/>
          <a:lstStyle/>
          <a:p>
            <a:r>
              <a:rPr lang="en-US" altLang="en-US" smtClean="0"/>
              <a:t>segmented worms</a:t>
            </a:r>
          </a:p>
          <a:p>
            <a:r>
              <a:rPr lang="en-US" altLang="en-US" smtClean="0"/>
              <a:t>bony fish</a:t>
            </a:r>
          </a:p>
          <a:p>
            <a:r>
              <a:rPr lang="en-US" altLang="en-US" smtClean="0"/>
              <a:t>insects</a:t>
            </a:r>
          </a:p>
          <a:p>
            <a:r>
              <a:rPr lang="en-US" altLang="en-US" smtClean="0"/>
              <a:t>birds</a:t>
            </a:r>
          </a:p>
          <a:p>
            <a:pPr lvl="2"/>
            <a:endParaRPr lang="en-US" altLang="en-US" smtClean="0"/>
          </a:p>
          <a:p>
            <a:pPr lvl="2"/>
            <a:endParaRPr lang="en-US" altLang="en-US" smtClean="0"/>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91811940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ltLang="en-US" smtClean="0"/>
              <a:t>Which of the following organisms breathe through spiracles?</a:t>
            </a:r>
          </a:p>
        </p:txBody>
      </p:sp>
      <p:sp>
        <p:nvSpPr>
          <p:cNvPr id="38915" name="Rectangle 3"/>
          <p:cNvSpPr>
            <a:spLocks noGrp="1" noChangeArrowheads="1"/>
          </p:cNvSpPr>
          <p:nvPr>
            <p:ph idx="1"/>
          </p:nvPr>
        </p:nvSpPr>
        <p:spPr/>
        <p:txBody>
          <a:bodyPr/>
          <a:lstStyle/>
          <a:p>
            <a:r>
              <a:rPr lang="en-US" altLang="en-US" dirty="0" smtClean="0"/>
              <a:t>segmented worms</a:t>
            </a:r>
          </a:p>
          <a:p>
            <a:r>
              <a:rPr lang="en-US" altLang="en-US" dirty="0" smtClean="0"/>
              <a:t>bony fish</a:t>
            </a:r>
          </a:p>
          <a:p>
            <a:r>
              <a:rPr lang="en-US" altLang="en-US" b="1" dirty="0" smtClean="0"/>
              <a:t>insects</a:t>
            </a:r>
          </a:p>
          <a:p>
            <a:r>
              <a:rPr lang="en-US" altLang="en-US" dirty="0" smtClean="0"/>
              <a:t>birds</a:t>
            </a:r>
          </a:p>
          <a:p>
            <a:pPr lvl="2"/>
            <a:endParaRPr lang="en-US" altLang="en-US" dirty="0" smtClean="0"/>
          </a:p>
          <a:p>
            <a:pPr lvl="2"/>
            <a:endParaRPr lang="en-US" altLang="en-US" dirty="0" smtClean="0"/>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5213931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altLang="en-US" dirty="0" smtClean="0"/>
              <a:t>The following structures are involved in the vertebrate circulatory system: (1) veins, (2) arterioles, (3) capillaries, (4) </a:t>
            </a:r>
            <a:r>
              <a:rPr lang="en-US" altLang="en-US" dirty="0" err="1" smtClean="0"/>
              <a:t>venules</a:t>
            </a:r>
            <a:r>
              <a:rPr lang="en-US" altLang="en-US" dirty="0" smtClean="0"/>
              <a:t>, and (5) arteries. What is the correct order of blood flow? </a:t>
            </a:r>
          </a:p>
        </p:txBody>
      </p:sp>
      <p:sp>
        <p:nvSpPr>
          <p:cNvPr id="6147" name="Content Placeholder 2"/>
          <p:cNvSpPr>
            <a:spLocks noGrp="1"/>
          </p:cNvSpPr>
          <p:nvPr>
            <p:ph idx="1"/>
          </p:nvPr>
        </p:nvSpPr>
        <p:spPr/>
        <p:txBody>
          <a:bodyPr/>
          <a:lstStyle/>
          <a:p>
            <a:r>
              <a:rPr lang="en-US" altLang="en-US" smtClean="0"/>
              <a:t>1, 2, 3, 4, 5</a:t>
            </a:r>
          </a:p>
          <a:p>
            <a:r>
              <a:rPr lang="en-US" altLang="en-US" smtClean="0"/>
              <a:t>5, 2, 3, 4, 1</a:t>
            </a:r>
          </a:p>
          <a:p>
            <a:r>
              <a:rPr lang="en-US" altLang="en-US" smtClean="0"/>
              <a:t>3, 2, 5, 4, 1</a:t>
            </a:r>
          </a:p>
          <a:p>
            <a:r>
              <a:rPr lang="en-US" altLang="en-US" smtClean="0"/>
              <a:t>5, 2, 1, 4, 3</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41631187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altLang="en-US" dirty="0" smtClean="0"/>
              <a:t>The following structures are involved in the vertebrate circulatory system: (1) veins, (2) arterioles, (3) capillaries, (4) </a:t>
            </a:r>
            <a:r>
              <a:rPr lang="en-US" altLang="en-US" dirty="0" err="1" smtClean="0"/>
              <a:t>venules</a:t>
            </a:r>
            <a:r>
              <a:rPr lang="en-US" altLang="en-US" dirty="0" smtClean="0"/>
              <a:t>, and (5) arteries. What is the correct order of blood flow? </a:t>
            </a:r>
          </a:p>
        </p:txBody>
      </p:sp>
      <p:sp>
        <p:nvSpPr>
          <p:cNvPr id="6147" name="Content Placeholder 2"/>
          <p:cNvSpPr>
            <a:spLocks noGrp="1"/>
          </p:cNvSpPr>
          <p:nvPr>
            <p:ph idx="1"/>
          </p:nvPr>
        </p:nvSpPr>
        <p:spPr/>
        <p:txBody>
          <a:bodyPr/>
          <a:lstStyle/>
          <a:p>
            <a:r>
              <a:rPr lang="en-US" altLang="en-US" dirty="0" smtClean="0"/>
              <a:t>1, 2, 3, 4, 5</a:t>
            </a:r>
          </a:p>
          <a:p>
            <a:r>
              <a:rPr lang="en-US" altLang="en-US" b="1" dirty="0" smtClean="0"/>
              <a:t>5, 2, 3, 4, 1</a:t>
            </a:r>
          </a:p>
          <a:p>
            <a:r>
              <a:rPr lang="en-US" altLang="en-US" dirty="0" smtClean="0"/>
              <a:t>3, 2, 5, 4, 1</a:t>
            </a:r>
          </a:p>
          <a:p>
            <a:r>
              <a:rPr lang="en-US" altLang="en-US" dirty="0" smtClean="0"/>
              <a:t>5, 2, 1, 4, 3</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9928721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a:t>In the human circulatory system, blood flows in two circuits (a double circuit). The organs/vessels of the two circuits are: (1) left ventricle, (2) aorta, (3) right ventricle, (4) lungs, and (5) systemic capillaries. Which of the following choices has the correct order of blood flow in these two circuits</a:t>
            </a:r>
            <a:r>
              <a:rPr lang="en-US" dirty="0" smtClean="0"/>
              <a:t>?</a:t>
            </a:r>
            <a:endParaRPr lang="en-US" dirty="0"/>
          </a:p>
        </p:txBody>
      </p:sp>
      <p:sp>
        <p:nvSpPr>
          <p:cNvPr id="8195" name="Content Placeholder 2"/>
          <p:cNvSpPr>
            <a:spLocks noGrp="1"/>
          </p:cNvSpPr>
          <p:nvPr>
            <p:ph idx="1"/>
          </p:nvPr>
        </p:nvSpPr>
        <p:spPr>
          <a:xfrm>
            <a:off x="144463" y="2552699"/>
            <a:ext cx="8775700" cy="3800475"/>
          </a:xfrm>
        </p:spPr>
        <p:txBody>
          <a:bodyPr/>
          <a:lstStyle/>
          <a:p>
            <a:r>
              <a:rPr lang="en-US" dirty="0" smtClean="0"/>
              <a:t>1, </a:t>
            </a:r>
            <a:r>
              <a:rPr lang="en-US" dirty="0"/>
              <a:t>2, 3, 4, </a:t>
            </a:r>
            <a:r>
              <a:rPr lang="en-US" dirty="0" smtClean="0"/>
              <a:t>5</a:t>
            </a:r>
          </a:p>
          <a:p>
            <a:r>
              <a:rPr lang="en-US" dirty="0" smtClean="0"/>
              <a:t>1</a:t>
            </a:r>
            <a:r>
              <a:rPr lang="en-US" dirty="0"/>
              <a:t>, 3, 2, 5, </a:t>
            </a:r>
            <a:r>
              <a:rPr lang="en-US" dirty="0" smtClean="0"/>
              <a:t>4</a:t>
            </a:r>
          </a:p>
          <a:p>
            <a:r>
              <a:rPr lang="en-US" dirty="0" smtClean="0"/>
              <a:t>1</a:t>
            </a:r>
            <a:r>
              <a:rPr lang="en-US" dirty="0"/>
              <a:t>, 2, 5, 3, </a:t>
            </a:r>
            <a:r>
              <a:rPr lang="en-US" dirty="0" smtClean="0"/>
              <a:t>4</a:t>
            </a:r>
          </a:p>
          <a:p>
            <a:r>
              <a:rPr lang="en-US" dirty="0" smtClean="0"/>
              <a:t>1</a:t>
            </a:r>
            <a:r>
              <a:rPr lang="en-US" dirty="0"/>
              <a:t>, 2, 4, 5, 3</a:t>
            </a:r>
            <a:br>
              <a:rPr lang="en-US" dirty="0"/>
            </a:br>
            <a:endParaRPr lang="en-US" altLang="en-US" dirty="0" smtClean="0"/>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317691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a:t>In the human circulatory system, blood flows in two circuits (a double circuit). The organs/vessels of the two circuits are: (1) left ventricle, (2) aorta, (3) right ventricle, (4) lungs, and (5) systemic capillaries. Which of the following choices has the correct order of blood flow in these two circuits</a:t>
            </a:r>
            <a:r>
              <a:rPr lang="en-US" dirty="0" smtClean="0"/>
              <a:t>?</a:t>
            </a:r>
            <a:endParaRPr lang="en-US" dirty="0"/>
          </a:p>
        </p:txBody>
      </p:sp>
      <p:sp>
        <p:nvSpPr>
          <p:cNvPr id="8195" name="Content Placeholder 2"/>
          <p:cNvSpPr>
            <a:spLocks noGrp="1"/>
          </p:cNvSpPr>
          <p:nvPr>
            <p:ph idx="1"/>
          </p:nvPr>
        </p:nvSpPr>
        <p:spPr>
          <a:xfrm>
            <a:off x="144463" y="2552699"/>
            <a:ext cx="8775700" cy="3800475"/>
          </a:xfrm>
        </p:spPr>
        <p:txBody>
          <a:bodyPr/>
          <a:lstStyle/>
          <a:p>
            <a:r>
              <a:rPr lang="en-US" dirty="0" smtClean="0"/>
              <a:t>1, </a:t>
            </a:r>
            <a:r>
              <a:rPr lang="en-US" dirty="0"/>
              <a:t>2, 3, 4, </a:t>
            </a:r>
            <a:r>
              <a:rPr lang="en-US" dirty="0" smtClean="0"/>
              <a:t>5</a:t>
            </a:r>
          </a:p>
          <a:p>
            <a:r>
              <a:rPr lang="en-US" dirty="0" smtClean="0"/>
              <a:t>1</a:t>
            </a:r>
            <a:r>
              <a:rPr lang="en-US" dirty="0"/>
              <a:t>, 3, 2, 5, </a:t>
            </a:r>
            <a:r>
              <a:rPr lang="en-US" dirty="0" smtClean="0"/>
              <a:t>4</a:t>
            </a:r>
          </a:p>
          <a:p>
            <a:r>
              <a:rPr lang="en-US" b="1" dirty="0" smtClean="0"/>
              <a:t>1</a:t>
            </a:r>
            <a:r>
              <a:rPr lang="en-US" b="1" dirty="0"/>
              <a:t>, 2, 5, 3, </a:t>
            </a:r>
            <a:r>
              <a:rPr lang="en-US" b="1" dirty="0" smtClean="0"/>
              <a:t>4</a:t>
            </a:r>
          </a:p>
          <a:p>
            <a:r>
              <a:rPr lang="en-US" dirty="0" smtClean="0"/>
              <a:t>1</a:t>
            </a:r>
            <a:r>
              <a:rPr lang="en-US" dirty="0"/>
              <a:t>, 2, 4, 5, 3</a:t>
            </a:r>
            <a:br>
              <a:rPr lang="en-US" dirty="0"/>
            </a:br>
            <a:endParaRPr lang="en-US" altLang="en-US" dirty="0" smtClean="0"/>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349878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dirty="0" smtClean="0"/>
              <a:t>An adaptive advantage of having a three-chambered heart, as found in amphibians, over the two-chambered heart of fish is that</a:t>
            </a:r>
          </a:p>
        </p:txBody>
      </p:sp>
      <p:sp>
        <p:nvSpPr>
          <p:cNvPr id="10243" name="Rectangle 3"/>
          <p:cNvSpPr>
            <a:spLocks noGrp="1" noChangeArrowheads="1"/>
          </p:cNvSpPr>
          <p:nvPr>
            <p:ph idx="1"/>
          </p:nvPr>
        </p:nvSpPr>
        <p:spPr/>
        <p:txBody>
          <a:bodyPr/>
          <a:lstStyle/>
          <a:p>
            <a:r>
              <a:rPr lang="en-US" altLang="en-US" smtClean="0"/>
              <a:t>there are capillary beds in both the respiratory organ and body systems of amphibians but not fish.</a:t>
            </a:r>
          </a:p>
          <a:p>
            <a:r>
              <a:rPr lang="en-US" altLang="en-US" smtClean="0"/>
              <a:t>the additional chamber in the amphibian heart reduces blood flow to the respiratory organ.</a:t>
            </a:r>
          </a:p>
          <a:p>
            <a:r>
              <a:rPr lang="en-US" altLang="en-US" smtClean="0"/>
              <a:t>fully oxygenated blood returning to the amphibian </a:t>
            </a:r>
            <a:br>
              <a:rPr lang="en-US" altLang="en-US" smtClean="0"/>
            </a:br>
            <a:r>
              <a:rPr lang="en-US" altLang="en-US" smtClean="0"/>
              <a:t>heart can undergo additional pumping to reach </a:t>
            </a:r>
            <a:br>
              <a:rPr lang="en-US" altLang="en-US" smtClean="0"/>
            </a:br>
            <a:r>
              <a:rPr lang="en-US" altLang="en-US" smtClean="0"/>
              <a:t>higher pressures.</a:t>
            </a:r>
          </a:p>
          <a:p>
            <a:r>
              <a:rPr lang="en-US" altLang="en-US" smtClean="0"/>
              <a:t>fully oxygenated blood is kept completely separate from relatively deoxygenated blood in the heart.</a:t>
            </a:r>
          </a:p>
          <a:p>
            <a:r>
              <a:rPr lang="en-US" altLang="en-US" smtClean="0"/>
              <a:t>amphibians can tolerate higher environmental pressures.</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456984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dirty="0" smtClean="0"/>
              <a:t>An adaptive advantage of having a three-chambered heart, as found in amphibians, over the two-chambered heart of fish is that</a:t>
            </a:r>
          </a:p>
        </p:txBody>
      </p:sp>
      <p:sp>
        <p:nvSpPr>
          <p:cNvPr id="10243" name="Rectangle 3"/>
          <p:cNvSpPr>
            <a:spLocks noGrp="1" noChangeArrowheads="1"/>
          </p:cNvSpPr>
          <p:nvPr>
            <p:ph idx="1"/>
          </p:nvPr>
        </p:nvSpPr>
        <p:spPr/>
        <p:txBody>
          <a:bodyPr/>
          <a:lstStyle/>
          <a:p>
            <a:r>
              <a:rPr lang="en-US" altLang="en-US" dirty="0" smtClean="0"/>
              <a:t>there are capillary beds in both the respiratory organ and body systems of amphibians but not fish.</a:t>
            </a:r>
          </a:p>
          <a:p>
            <a:r>
              <a:rPr lang="en-US" altLang="en-US" dirty="0" smtClean="0"/>
              <a:t>the additional chamber in the amphibian heart reduces blood flow to the respiratory organ.</a:t>
            </a:r>
          </a:p>
          <a:p>
            <a:r>
              <a:rPr lang="en-US" altLang="en-US" b="1" dirty="0" smtClean="0"/>
              <a:t>fully oxygenated blood returning to the amphibian </a:t>
            </a:r>
            <a:br>
              <a:rPr lang="en-US" altLang="en-US" b="1" dirty="0" smtClean="0"/>
            </a:br>
            <a:r>
              <a:rPr lang="en-US" altLang="en-US" b="1" dirty="0" smtClean="0"/>
              <a:t>heart can undergo additional pumping to reach </a:t>
            </a:r>
            <a:br>
              <a:rPr lang="en-US" altLang="en-US" b="1" dirty="0" smtClean="0"/>
            </a:br>
            <a:r>
              <a:rPr lang="en-US" altLang="en-US" b="1" dirty="0" smtClean="0"/>
              <a:t>higher pressures.</a:t>
            </a:r>
          </a:p>
          <a:p>
            <a:r>
              <a:rPr lang="en-US" altLang="en-US" dirty="0" smtClean="0"/>
              <a:t>fully oxygenated blood is kept completely separate from relatively deoxygenated blood in the heart.</a:t>
            </a:r>
          </a:p>
          <a:p>
            <a:r>
              <a:rPr lang="en-US" altLang="en-US" dirty="0" smtClean="0"/>
              <a:t>amphibians can tolerate higher environmental pressures.</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43645793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GAMESHOW" val="False"/>
  <p:tag name="PPTVERSION" val="XP"/>
</p:tagLst>
</file>

<file path=ppt/theme/theme1.xml><?xml version="1.0" encoding="utf-8"?>
<a:theme xmlns:a="http://schemas.openxmlformats.org/drawingml/2006/main" name="BIF2e_Clicker_Template">
  <a:themeElements>
    <a:clrScheme name="1_CC4eActiveLectureQuestions 15">
      <a:dk1>
        <a:srgbClr val="000000"/>
      </a:dk1>
      <a:lt1>
        <a:srgbClr val="FFFFFF"/>
      </a:lt1>
      <a:dk2>
        <a:srgbClr val="0060AF"/>
      </a:dk2>
      <a:lt2>
        <a:srgbClr val="000000"/>
      </a:lt2>
      <a:accent1>
        <a:srgbClr val="F7955A"/>
      </a:accent1>
      <a:accent2>
        <a:srgbClr val="009247"/>
      </a:accent2>
      <a:accent3>
        <a:srgbClr val="FFFFFF"/>
      </a:accent3>
      <a:accent4>
        <a:srgbClr val="000000"/>
      </a:accent4>
      <a:accent5>
        <a:srgbClr val="FAC8B5"/>
      </a:accent5>
      <a:accent6>
        <a:srgbClr val="00843F"/>
      </a:accent6>
      <a:hlink>
        <a:srgbClr val="009999"/>
      </a:hlink>
      <a:folHlink>
        <a:srgbClr val="99CC00"/>
      </a:folHlink>
    </a:clrScheme>
    <a:fontScheme name="Custom 2">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defRPr>
        </a:defPPr>
      </a:lstStyle>
    </a:lnDef>
  </a:objectDefaults>
  <a:extraClrSchemeLst>
    <a:extraClrScheme>
      <a:clrScheme name="1_CC4eActiveLectureQuestion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C4eActiveLectureQuestion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C4eActiveLectureQuestion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C4eActiveLectureQuestion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C4eActiveLectureQuestion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C4eActiveLectureQuestions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C4eActiveLectureQuestion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C4eActiveLectureQuestion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C4eActiveLectureQuestion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C4eActiveLectureQuestion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C4eActiveLectureQuestion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CC4eActiveLectureQuestions 13">
        <a:dk1>
          <a:srgbClr val="000000"/>
        </a:dk1>
        <a:lt1>
          <a:srgbClr val="FFFFFF"/>
        </a:lt1>
        <a:dk2>
          <a:srgbClr val="005472"/>
        </a:dk2>
        <a:lt2>
          <a:srgbClr val="00000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14">
        <a:dk1>
          <a:srgbClr val="000000"/>
        </a:dk1>
        <a:lt1>
          <a:srgbClr val="FFFFFF"/>
        </a:lt1>
        <a:dk2>
          <a:srgbClr val="333399"/>
        </a:dk2>
        <a:lt2>
          <a:srgbClr val="000000"/>
        </a:lt2>
        <a:accent1>
          <a:srgbClr val="B7DAB8"/>
        </a:accent1>
        <a:accent2>
          <a:srgbClr val="005472"/>
        </a:accent2>
        <a:accent3>
          <a:srgbClr val="FFFFFF"/>
        </a:accent3>
        <a:accent4>
          <a:srgbClr val="000000"/>
        </a:accent4>
        <a:accent5>
          <a:srgbClr val="D8EAD8"/>
        </a:accent5>
        <a:accent6>
          <a:srgbClr val="004B67"/>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15">
        <a:dk1>
          <a:srgbClr val="000000"/>
        </a:dk1>
        <a:lt1>
          <a:srgbClr val="FFFFFF"/>
        </a:lt1>
        <a:dk2>
          <a:srgbClr val="0060AF"/>
        </a:dk2>
        <a:lt2>
          <a:srgbClr val="000000"/>
        </a:lt2>
        <a:accent1>
          <a:srgbClr val="F7955A"/>
        </a:accent1>
        <a:accent2>
          <a:srgbClr val="009247"/>
        </a:accent2>
        <a:accent3>
          <a:srgbClr val="FFFFFF"/>
        </a:accent3>
        <a:accent4>
          <a:srgbClr val="000000"/>
        </a:accent4>
        <a:accent5>
          <a:srgbClr val="FAC8B5"/>
        </a:accent5>
        <a:accent6>
          <a:srgbClr val="00843F"/>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BIF2e_Clicker_Template" id="{E27C271B-F905-4E53-9637-7F905E2639B8}" vid="{9B04F184-6B16-4A18-A4BB-2C00D305D9A3}"/>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BIF2e_Clicker_Template</Template>
  <TotalTime>14269</TotalTime>
  <Words>2731</Words>
  <Application>Microsoft Office PowerPoint</Application>
  <PresentationFormat>On-screen Show (4:3)</PresentationFormat>
  <Paragraphs>287</Paragraphs>
  <Slides>37</Slides>
  <Notes>37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ＭＳ Ｐゴシック</vt:lpstr>
      <vt:lpstr>Arial</vt:lpstr>
      <vt:lpstr>Times New Roman</vt:lpstr>
      <vt:lpstr>Wingdings</vt:lpstr>
      <vt:lpstr>BIF2e_Clicker_Template</vt:lpstr>
      <vt:lpstr>PowerPoint Presentation</vt:lpstr>
      <vt:lpstr>The fluid that moves around in the circulatory system of a typical arthropod is the</vt:lpstr>
      <vt:lpstr>The fluid that moves around in the circulatory system of a typical arthropod is the</vt:lpstr>
      <vt:lpstr>The following structures are involved in the vertebrate circulatory system: (1) veins, (2) arterioles, (3) capillaries, (4) venules, and (5) arteries. What is the correct order of blood flow? </vt:lpstr>
      <vt:lpstr>The following structures are involved in the vertebrate circulatory system: (1) veins, (2) arterioles, (3) capillaries, (4) venules, and (5) arteries. What is the correct order of blood flow? </vt:lpstr>
      <vt:lpstr>In the human circulatory system, blood flows in two circuits (a double circuit). The organs/vessels of the two circuits are: (1) left ventricle, (2) aorta, (3) right ventricle, (4) lungs, and (5) systemic capillaries. Which of the following choices has the correct order of blood flow in these two circuits?</vt:lpstr>
      <vt:lpstr>In the human circulatory system, blood flows in two circuits (a double circuit). The organs/vessels of the two circuits are: (1) left ventricle, (2) aorta, (3) right ventricle, (4) lungs, and (5) systemic capillaries. Which of the following choices has the correct order of blood flow in these two circuits?</vt:lpstr>
      <vt:lpstr>An adaptive advantage of having a three-chambered heart, as found in amphibians, over the two-chambered heart of fish is that</vt:lpstr>
      <vt:lpstr>An adaptive advantage of having a three-chambered heart, as found in amphibians, over the two-chambered heart of fish is that</vt:lpstr>
      <vt:lpstr>Which of the following is the correct order of blood flow in a frog’s circulatory system?</vt:lpstr>
      <vt:lpstr>Which of the following is the correct order of blood flow in a frog’s circulatory system?</vt:lpstr>
      <vt:lpstr>In the human circulatory system, one complete circulation of blood is referred to as the cardiac cycle. This cycle has three phases: (1) atrial and ventricular diastole, (2) atrial systole and ventricular diastole, and (3) ventricular systole and atrial diastole. The duration of these phases varies between 0.1 and 0.4 seconds in a healthy heart. Duration of time is given in parentheses. Which of the following gives both the correct order and the correct durations?</vt:lpstr>
      <vt:lpstr>In the human circulatory system, one complete circulation of blood is referred to as the cardiac cycle. This cycle has three phases: (1) atrial and ventricular diastole, (2) atrial systole and ventricular diastole, and (3) ventricular systole and atrial diastole. The duration of these phases varies between 0.1 and 0.4 seconds in a healthy heart. Duration of time is given in parentheses. Which of the following gives both the correct order and the correct durations?</vt:lpstr>
      <vt:lpstr>The normal contraction of specialized atrial cells results from the activity of the _____, and the simultaneous contraction of the left and right atria is due to the _____.</vt:lpstr>
      <vt:lpstr>The normal contraction of specialized atrial cells results from the activity of the _____, and the simultaneous contraction of the left and right atria is due to the _____.</vt:lpstr>
      <vt:lpstr>As in Edgar Allan Poe’s short story “The Tell-Tale Heart,” a heart can continue to beat after it is removed from the body because</vt:lpstr>
      <vt:lpstr>As in Edgar Allan Poe’s short story “The Tell-Tale Heart,” a heart can continue to beat after it is removed from the body because</vt:lpstr>
      <vt:lpstr>In a 20-year-old human at rest, the blood pressure is approximately 120/70 mm Hg (systole/diastole). Arrange the blood pressure in the (1) aorta, (2) arteries, (3) veins, (4) arterioles, (5) venules, (6) capillaries, and (7) venae cavae in the correct order from the highest to the lowest pressure.</vt:lpstr>
      <vt:lpstr>In a 20-year-old human at rest, the blood pressure is approximately 120/70 mm Hg (systole/diastole). Arrange the blood pressure in the (1) aorta, (2) arteries, (3) veins, (4) arterioles, (5) venules, (6) capillaries, and (7) venae cavae in the correct order from the highest to the lowest pressure.</vt:lpstr>
      <vt:lpstr>Which of the following statements regarding the human lymphatic system is incorrect?</vt:lpstr>
      <vt:lpstr>Which of the following statements regarding the human lymphatic system is incorrect?</vt:lpstr>
      <vt:lpstr>Which vitamin is essential for blood clotting in the human body?</vt:lpstr>
      <vt:lpstr>Which vitamin is essential for blood clotting in the human body?</vt:lpstr>
      <vt:lpstr>Concurrent flow is not as efficient in exchange as countercurrent flow because the latter provides</vt:lpstr>
      <vt:lpstr>Concurrent flow is not as efficient in exchange as countercurrent flow because the latter provides</vt:lpstr>
      <vt:lpstr>How much oxygen (approximately) by volume is in the air, and how much of the oxygen can humans extract from inhaled air?</vt:lpstr>
      <vt:lpstr>How much oxygen (approximately) by volume is in the air, and how much of the oxygen can humans extract from inhaled air?</vt:lpstr>
      <vt:lpstr>After blood enters the right atrium, it enters the</vt:lpstr>
      <vt:lpstr>After blood enters the right atrium, it enters the</vt:lpstr>
      <vt:lpstr>When a girl goes running, her face begins to flush. Which of the following is most likely responsible for this?</vt:lpstr>
      <vt:lpstr>When a girl goes running, her face begins to flush. Which of the following is most likely responsible for this?</vt:lpstr>
      <vt:lpstr>Which of the following have valves within them to prevent blood backflow?</vt:lpstr>
      <vt:lpstr>Which of the following have valves within them to prevent blood backflow?</vt:lpstr>
      <vt:lpstr>In humans, which parts of the respiratory/circulatory systems have the lowest amounts of oxygen during gaseous exchange?</vt:lpstr>
      <vt:lpstr>In humans, which parts of the respiratory/circulatory systems have the lowest amounts of oxygen during gaseous exchange?</vt:lpstr>
      <vt:lpstr>Which of the following organisms breathe through spiracles?</vt:lpstr>
      <vt:lpstr>Which of the following organisms breathe through spiracles?</vt:lpstr>
    </vt:vector>
  </TitlesOfParts>
  <Manager/>
  <Company>Pearson</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Christopher Delgado</dc:creator>
  <cp:keywords/>
  <dc:description/>
  <cp:lastModifiedBy>Jennifer Hastings</cp:lastModifiedBy>
  <cp:revision>864</cp:revision>
  <cp:lastPrinted>2005-03-24T12:52:04Z</cp:lastPrinted>
  <dcterms:created xsi:type="dcterms:W3CDTF">2010-10-31T21:38:30Z</dcterms:created>
  <dcterms:modified xsi:type="dcterms:W3CDTF">2015-11-18T19:18:50Z</dcterms:modified>
  <cp:category/>
</cp:coreProperties>
</file>