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8" r:id="rId1"/>
  </p:sldMasterIdLst>
  <p:notesMasterIdLst>
    <p:notesMasterId r:id="rId37"/>
  </p:notesMasterIdLst>
  <p:handoutMasterIdLst>
    <p:handoutMasterId r:id="rId38"/>
  </p:handoutMasterIdLst>
  <p:sldIdLst>
    <p:sldId id="359" r:id="rId2"/>
    <p:sldId id="360" r:id="rId3"/>
    <p:sldId id="393" r:id="rId4"/>
    <p:sldId id="362" r:id="rId5"/>
    <p:sldId id="394" r:id="rId6"/>
    <p:sldId id="364" r:id="rId7"/>
    <p:sldId id="395" r:id="rId8"/>
    <p:sldId id="366" r:id="rId9"/>
    <p:sldId id="396" r:id="rId10"/>
    <p:sldId id="368" r:id="rId11"/>
    <p:sldId id="397" r:id="rId12"/>
    <p:sldId id="370" r:id="rId13"/>
    <p:sldId id="398" r:id="rId14"/>
    <p:sldId id="372" r:id="rId15"/>
    <p:sldId id="399" r:id="rId16"/>
    <p:sldId id="374" r:id="rId17"/>
    <p:sldId id="400" r:id="rId18"/>
    <p:sldId id="376" r:id="rId19"/>
    <p:sldId id="401" r:id="rId20"/>
    <p:sldId id="378" r:id="rId21"/>
    <p:sldId id="402" r:id="rId22"/>
    <p:sldId id="380" r:id="rId23"/>
    <p:sldId id="403" r:id="rId24"/>
    <p:sldId id="382" r:id="rId25"/>
    <p:sldId id="404" r:id="rId26"/>
    <p:sldId id="384" r:id="rId27"/>
    <p:sldId id="405" r:id="rId28"/>
    <p:sldId id="386" r:id="rId29"/>
    <p:sldId id="406" r:id="rId30"/>
    <p:sldId id="388" r:id="rId31"/>
    <p:sldId id="410" r:id="rId32"/>
    <p:sldId id="390" r:id="rId33"/>
    <p:sldId id="408" r:id="rId34"/>
    <p:sldId id="392" r:id="rId35"/>
    <p:sldId id="409" r:id="rId36"/>
  </p:sldIdLst>
  <p:sldSz cx="9144000" cy="6858000" type="screen4x3"/>
  <p:notesSz cx="6858000" cy="9144000"/>
  <p:custDataLst>
    <p:tags r:id="rId39"/>
  </p:custDataLst>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24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1872" userDrawn="1">
          <p15:clr>
            <a:srgbClr val="A4A3A4"/>
          </p15:clr>
        </p15:guide>
        <p15:guide id="5"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D209"/>
    <a:srgbClr val="990066"/>
    <a:srgbClr val="0051A2"/>
    <a:srgbClr val="9D0016"/>
    <a:srgbClr val="F9E33B"/>
    <a:srgbClr val="ABA49A"/>
    <a:srgbClr val="F6C932"/>
    <a:srgbClr val="4747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25" autoAdjust="0"/>
    <p:restoredTop sz="86187" autoAdjust="0"/>
  </p:normalViewPr>
  <p:slideViewPr>
    <p:cSldViewPr snapToGrid="0">
      <p:cViewPr varScale="1">
        <p:scale>
          <a:sx n="91" d="100"/>
          <a:sy n="91" d="100"/>
        </p:scale>
        <p:origin x="246" y="90"/>
      </p:cViewPr>
      <p:guideLst>
        <p:guide orient="horz" pos="187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67" d="100"/>
          <a:sy n="67" d="100"/>
        </p:scale>
        <p:origin x="-3228" y="-11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4628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4628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250F4C01-04A6-4224-BA79-280EE4A08F45}" type="slidenum">
              <a:rPr lang="en-US" altLang="en-US"/>
              <a:pPr/>
              <a:t>‹#›</a:t>
            </a:fld>
            <a:endParaRPr lang="en-US" altLang="en-US"/>
          </a:p>
        </p:txBody>
      </p:sp>
    </p:spTree>
    <p:extLst>
      <p:ext uri="{BB962C8B-B14F-4D97-AF65-F5344CB8AC3E}">
        <p14:creationId xmlns:p14="http://schemas.microsoft.com/office/powerpoint/2010/main" val="31312556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8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charset="0"/>
                <a:cs typeface="+mn-cs"/>
              </a:defRPr>
            </a:lvl1pPr>
          </a:lstStyle>
          <a:p>
            <a:pPr>
              <a:defRPr/>
            </a:pPr>
            <a:endParaRPr lang="en-US"/>
          </a:p>
        </p:txBody>
      </p:sp>
      <p:sp>
        <p:nvSpPr>
          <p:cNvPr id="553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8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8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1200">
                <a:latin typeface="Times New Roman" charset="0"/>
                <a:cs typeface="+mn-cs"/>
              </a:defRPr>
            </a:lvl1pPr>
          </a:lstStyle>
          <a:p>
            <a:pPr>
              <a:defRPr/>
            </a:pPr>
            <a:endParaRPr lang="en-US"/>
          </a:p>
        </p:txBody>
      </p:sp>
      <p:sp>
        <p:nvSpPr>
          <p:cNvPr id="518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anose="02020603050405020304" pitchFamily="18" charset="0"/>
              </a:defRPr>
            </a:lvl1pPr>
          </a:lstStyle>
          <a:p>
            <a:fld id="{F41C6CE0-6459-4002-B0FC-B0226444FE77}" type="slidenum">
              <a:rPr lang="en-US" altLang="en-US"/>
              <a:pPr/>
              <a:t>‹#›</a:t>
            </a:fld>
            <a:endParaRPr lang="en-US" altLang="en-US"/>
          </a:p>
        </p:txBody>
      </p:sp>
    </p:spTree>
    <p:extLst>
      <p:ext uri="{BB962C8B-B14F-4D97-AF65-F5344CB8AC3E}">
        <p14:creationId xmlns:p14="http://schemas.microsoft.com/office/powerpoint/2010/main" val="171057155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41C6CE0-6459-4002-B0FC-B0226444FE77}" type="slidenum">
              <a:rPr lang="en-US" altLang="en-US" smtClean="0"/>
              <a:pPr/>
              <a:t>1</a:t>
            </a:fld>
            <a:endParaRPr lang="en-US" altLang="en-US"/>
          </a:p>
        </p:txBody>
      </p:sp>
    </p:spTree>
    <p:extLst>
      <p:ext uri="{BB962C8B-B14F-4D97-AF65-F5344CB8AC3E}">
        <p14:creationId xmlns:p14="http://schemas.microsoft.com/office/powerpoint/2010/main" val="12395836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0D9D11B-25D7-41EA-B892-A08D7AE28105}" type="slidenum">
              <a:rPr lang="en-US" altLang="en-US"/>
              <a:pPr algn="r" eaLnBrk="0" hangingPunct="0"/>
              <a:t>10</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Tree>
    <p:extLst>
      <p:ext uri="{BB962C8B-B14F-4D97-AF65-F5344CB8AC3E}">
        <p14:creationId xmlns:p14="http://schemas.microsoft.com/office/powerpoint/2010/main" val="3146332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0D9D11B-25D7-41EA-B892-A08D7AE28105}" type="slidenum">
              <a:rPr lang="en-US" altLang="en-US"/>
              <a:pPr algn="r" eaLnBrk="0" hangingPunct="0"/>
              <a:t>11</a:t>
            </a:fld>
            <a:endParaRPr lang="en-US" alt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225774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latin typeface="Times New Roman" pitchFamily="84" charset="0"/>
                <a:ea typeface="ＭＳ Ｐゴシック" pitchFamily="84" charset="-128"/>
              </a:rPr>
              <a:t>Answer: B. Refer to Concept 35.2 and Figure 35.11.</a:t>
            </a:r>
          </a:p>
        </p:txBody>
      </p:sp>
      <p:sp>
        <p:nvSpPr>
          <p:cNvPr id="4" name="Slide Number Placeholder 3"/>
          <p:cNvSpPr>
            <a:spLocks noGrp="1"/>
          </p:cNvSpPr>
          <p:nvPr>
            <p:ph type="sldNum" sz="quarter" idx="5"/>
          </p:nvPr>
        </p:nvSpPr>
        <p:spPr/>
        <p:txBody>
          <a:bodyPr/>
          <a:lstStyle/>
          <a:p>
            <a:pPr>
              <a:defRPr/>
            </a:pPr>
            <a:fld id="{C7A16B87-2832-4D42-BD0C-6ACEE099D1C9}" type="slidenum">
              <a:rPr lang="en-US" smtClean="0"/>
              <a:pPr>
                <a:defRPr/>
              </a:pPr>
              <a:t>12</a:t>
            </a:fld>
            <a:endParaRPr lang="en-US" dirty="0"/>
          </a:p>
        </p:txBody>
      </p:sp>
    </p:spTree>
    <p:extLst>
      <p:ext uri="{BB962C8B-B14F-4D97-AF65-F5344CB8AC3E}">
        <p14:creationId xmlns:p14="http://schemas.microsoft.com/office/powerpoint/2010/main" val="622781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C7A16B87-2832-4D42-BD0C-6ACEE099D1C9}" type="slidenum">
              <a:rPr lang="en-US" smtClean="0"/>
              <a:pPr>
                <a:defRPr/>
              </a:pPr>
              <a:t>13</a:t>
            </a:fld>
            <a:endParaRPr lang="en-US" dirty="0"/>
          </a:p>
        </p:txBody>
      </p:sp>
    </p:spTree>
    <p:extLst>
      <p:ext uri="{BB962C8B-B14F-4D97-AF65-F5344CB8AC3E}">
        <p14:creationId xmlns:p14="http://schemas.microsoft.com/office/powerpoint/2010/main" val="2149187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8B435F4-E02B-46CE-AA8B-B5D620EDFEBA}" type="slidenum">
              <a:rPr lang="en-US" altLang="en-US"/>
              <a:pPr algn="r" eaLnBrk="0" hangingPunct="0"/>
              <a:t>14</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a:t>
            </a:r>
          </a:p>
        </p:txBody>
      </p:sp>
    </p:spTree>
    <p:extLst>
      <p:ext uri="{BB962C8B-B14F-4D97-AF65-F5344CB8AC3E}">
        <p14:creationId xmlns:p14="http://schemas.microsoft.com/office/powerpoint/2010/main" val="21401604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A8B435F4-E02B-46CE-AA8B-B5D620EDFEBA}" type="slidenum">
              <a:rPr lang="en-US" altLang="en-US"/>
              <a:pPr algn="r" eaLnBrk="0" hangingPunct="0"/>
              <a:t>15</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818586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
        <p:nvSpPr>
          <p:cNvPr id="4" name="Slide Number Placeholder 3"/>
          <p:cNvSpPr>
            <a:spLocks noGrp="1"/>
          </p:cNvSpPr>
          <p:nvPr>
            <p:ph type="sldNum" sz="quarter" idx="5"/>
          </p:nvPr>
        </p:nvSpPr>
        <p:spPr/>
        <p:txBody>
          <a:bodyPr/>
          <a:lstStyle/>
          <a:p>
            <a:pPr>
              <a:defRPr/>
            </a:pPr>
            <a:fld id="{9877D819-83F4-4640-9152-2ADFF6F1D8B6}" type="slidenum">
              <a:rPr lang="en-US" smtClean="0"/>
              <a:pPr>
                <a:defRPr/>
              </a:pPr>
              <a:t>16</a:t>
            </a:fld>
            <a:endParaRPr lang="en-US" dirty="0"/>
          </a:p>
        </p:txBody>
      </p:sp>
    </p:spTree>
    <p:extLst>
      <p:ext uri="{BB962C8B-B14F-4D97-AF65-F5344CB8AC3E}">
        <p14:creationId xmlns:p14="http://schemas.microsoft.com/office/powerpoint/2010/main" val="4003983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877D819-83F4-4640-9152-2ADFF6F1D8B6}" type="slidenum">
              <a:rPr lang="en-US" smtClean="0"/>
              <a:pPr>
                <a:defRPr/>
              </a:pPr>
              <a:t>17</a:t>
            </a:fld>
            <a:endParaRPr lang="en-US" dirty="0"/>
          </a:p>
        </p:txBody>
      </p:sp>
    </p:spTree>
    <p:extLst>
      <p:ext uri="{BB962C8B-B14F-4D97-AF65-F5344CB8AC3E}">
        <p14:creationId xmlns:p14="http://schemas.microsoft.com/office/powerpoint/2010/main" val="1038542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BD805999-4CEC-4419-9DED-16B421416A20}" type="slidenum">
              <a:rPr lang="en-US" altLang="en-US"/>
              <a:pPr algn="r" eaLnBrk="0" hangingPunct="0"/>
              <a:t>18</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Tree>
    <p:extLst>
      <p:ext uri="{BB962C8B-B14F-4D97-AF65-F5344CB8AC3E}">
        <p14:creationId xmlns:p14="http://schemas.microsoft.com/office/powerpoint/2010/main" val="24273194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BD805999-4CEC-4419-9DED-16B421416A20}" type="slidenum">
              <a:rPr lang="en-US" altLang="en-US"/>
              <a:pPr algn="r" eaLnBrk="0" hangingPunct="0"/>
              <a:t>19</a:t>
            </a:fld>
            <a:endParaRPr lang="en-US" altLang="en-U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33985508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3B52491D-DBC8-4154-85AE-D278AA43374E}" type="slidenum">
              <a:rPr lang="en-US" altLang="en-US" smtClean="0">
                <a:cs typeface="Arial" charset="0"/>
              </a:rPr>
              <a:pPr/>
              <a:t>2</a:t>
            </a:fld>
            <a:endParaRPr lang="en-US" altLang="en-US" smtClean="0">
              <a:cs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3144719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Refer to Concept 35.3 and Figure 35.17.</a:t>
            </a:r>
          </a:p>
        </p:txBody>
      </p:sp>
      <p:sp>
        <p:nvSpPr>
          <p:cNvPr id="4" name="Slide Number Placeholder 3"/>
          <p:cNvSpPr>
            <a:spLocks noGrp="1"/>
          </p:cNvSpPr>
          <p:nvPr>
            <p:ph type="sldNum" sz="quarter" idx="5"/>
          </p:nvPr>
        </p:nvSpPr>
        <p:spPr/>
        <p:txBody>
          <a:bodyPr/>
          <a:lstStyle/>
          <a:p>
            <a:pPr>
              <a:defRPr/>
            </a:pPr>
            <a:fld id="{B02D42DF-7915-4810-94AC-A300FC5374E3}" type="slidenum">
              <a:rPr lang="en-US" smtClean="0"/>
              <a:pPr>
                <a:defRPr/>
              </a:pPr>
              <a:t>20</a:t>
            </a:fld>
            <a:endParaRPr lang="en-US" dirty="0"/>
          </a:p>
        </p:txBody>
      </p:sp>
    </p:spTree>
    <p:extLst>
      <p:ext uri="{BB962C8B-B14F-4D97-AF65-F5344CB8AC3E}">
        <p14:creationId xmlns:p14="http://schemas.microsoft.com/office/powerpoint/2010/main" val="6759108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B02D42DF-7915-4810-94AC-A300FC5374E3}" type="slidenum">
              <a:rPr lang="en-US" smtClean="0"/>
              <a:pPr>
                <a:defRPr/>
              </a:pPr>
              <a:t>21</a:t>
            </a:fld>
            <a:endParaRPr lang="en-US" dirty="0"/>
          </a:p>
        </p:txBody>
      </p:sp>
    </p:spTree>
    <p:extLst>
      <p:ext uri="{BB962C8B-B14F-4D97-AF65-F5344CB8AC3E}">
        <p14:creationId xmlns:p14="http://schemas.microsoft.com/office/powerpoint/2010/main" val="37112041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 Refer to Concept 35.3 on active and passive immunity.</a:t>
            </a:r>
          </a:p>
        </p:txBody>
      </p:sp>
      <p:sp>
        <p:nvSpPr>
          <p:cNvPr id="4" name="Slide Number Placeholder 3"/>
          <p:cNvSpPr>
            <a:spLocks noGrp="1"/>
          </p:cNvSpPr>
          <p:nvPr>
            <p:ph type="sldNum" sz="quarter" idx="5"/>
          </p:nvPr>
        </p:nvSpPr>
        <p:spPr/>
        <p:txBody>
          <a:bodyPr/>
          <a:lstStyle/>
          <a:p>
            <a:pPr>
              <a:defRPr/>
            </a:pPr>
            <a:fld id="{150A5277-A984-435E-A27F-6C09E10E4D01}" type="slidenum">
              <a:rPr lang="en-US" smtClean="0"/>
              <a:pPr>
                <a:defRPr/>
              </a:pPr>
              <a:t>22</a:t>
            </a:fld>
            <a:endParaRPr lang="en-US" dirty="0"/>
          </a:p>
        </p:txBody>
      </p:sp>
    </p:spTree>
    <p:extLst>
      <p:ext uri="{BB962C8B-B14F-4D97-AF65-F5344CB8AC3E}">
        <p14:creationId xmlns:p14="http://schemas.microsoft.com/office/powerpoint/2010/main" val="2065452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150A5277-A984-435E-A27F-6C09E10E4D01}" type="slidenum">
              <a:rPr lang="en-US" smtClean="0"/>
              <a:pPr>
                <a:defRPr/>
              </a:pPr>
              <a:t>23</a:t>
            </a:fld>
            <a:endParaRPr lang="en-US" dirty="0"/>
          </a:p>
        </p:txBody>
      </p:sp>
    </p:spTree>
    <p:extLst>
      <p:ext uri="{BB962C8B-B14F-4D97-AF65-F5344CB8AC3E}">
        <p14:creationId xmlns:p14="http://schemas.microsoft.com/office/powerpoint/2010/main" val="421861095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A166BC7-2B99-421C-A49C-87A6F54F3506}" type="slidenum">
              <a:rPr lang="en-US" altLang="en-US"/>
              <a:pPr algn="r" eaLnBrk="0" hangingPunct="0"/>
              <a:t>24</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12832414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A166BC7-2B99-421C-A49C-87A6F54F3506}" type="slidenum">
              <a:rPr lang="en-US" altLang="en-US"/>
              <a:pPr algn="r" eaLnBrk="0" hangingPunct="0"/>
              <a:t>25</a:t>
            </a:fld>
            <a:endParaRPr lang="en-US" alt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1168275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5F1ADBCE-4409-4B7F-A4E6-37869D721EB0}" type="slidenum">
              <a:rPr lang="en-US" altLang="en-US"/>
              <a:pPr algn="r" eaLnBrk="0" hangingPunct="0"/>
              <a:t>26</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A.</a:t>
            </a:r>
          </a:p>
        </p:txBody>
      </p:sp>
    </p:spTree>
    <p:extLst>
      <p:ext uri="{BB962C8B-B14F-4D97-AF65-F5344CB8AC3E}">
        <p14:creationId xmlns:p14="http://schemas.microsoft.com/office/powerpoint/2010/main" val="22407554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5F1ADBCE-4409-4B7F-A4E6-37869D721EB0}" type="slidenum">
              <a:rPr lang="en-US" altLang="en-US"/>
              <a:pPr algn="r" eaLnBrk="0" hangingPunct="0"/>
              <a:t>27</a:t>
            </a:fld>
            <a:endParaRPr lang="en-US" alt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1247063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9E0E2D18-028B-4958-AB1F-18A4FA2582BB}" type="slidenum">
              <a:rPr lang="en-US" altLang="en-US"/>
              <a:pPr algn="r" eaLnBrk="0" hangingPunct="0"/>
              <a:t>28</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16050974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9E0E2D18-028B-4958-AB1F-18A4FA2582BB}" type="slidenum">
              <a:rPr lang="en-US" altLang="en-US"/>
              <a:pPr algn="r" eaLnBrk="0" hangingPunct="0"/>
              <a:t>29</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4439153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fld id="{3B52491D-DBC8-4154-85AE-D278AA43374E}" type="slidenum">
              <a:rPr lang="en-US" altLang="en-US" smtClean="0">
                <a:cs typeface="Arial" charset="0"/>
              </a:rPr>
              <a:pPr/>
              <a:t>3</a:t>
            </a:fld>
            <a:endParaRPr lang="en-US" altLang="en-US" smtClean="0">
              <a:cs typeface="Arial"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493142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40D7B4F-CF10-47BC-803B-0EFF559ECA3B}" type="slidenum">
              <a:rPr lang="en-US" altLang="en-US"/>
              <a:pPr algn="r" eaLnBrk="0" hangingPunct="0"/>
              <a:t>30</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a:t>
            </a:r>
          </a:p>
        </p:txBody>
      </p:sp>
    </p:spTree>
    <p:extLst>
      <p:ext uri="{BB962C8B-B14F-4D97-AF65-F5344CB8AC3E}">
        <p14:creationId xmlns:p14="http://schemas.microsoft.com/office/powerpoint/2010/main" val="13076384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840D7B4F-CF10-47BC-803B-0EFF559ECA3B}" type="slidenum">
              <a:rPr lang="en-US" altLang="en-US"/>
              <a:pPr algn="r" eaLnBrk="0" hangingPunct="0"/>
              <a:t>31</a:t>
            </a:fld>
            <a:endParaRPr lang="en-US" altLang="en-US"/>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7833435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E4C4275E-0AC2-486E-BF57-246D49F64184}" type="slidenum">
              <a:rPr lang="en-US" altLang="en-US"/>
              <a:pPr algn="r" eaLnBrk="0" hangingPunct="0"/>
              <a:t>32</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D.</a:t>
            </a:r>
          </a:p>
        </p:txBody>
      </p:sp>
    </p:spTree>
    <p:extLst>
      <p:ext uri="{BB962C8B-B14F-4D97-AF65-F5344CB8AC3E}">
        <p14:creationId xmlns:p14="http://schemas.microsoft.com/office/powerpoint/2010/main" val="249834793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E4C4275E-0AC2-486E-BF57-246D49F64184}" type="slidenum">
              <a:rPr lang="en-US" altLang="en-US"/>
              <a:pPr algn="r" eaLnBrk="0" hangingPunct="0"/>
              <a:t>33</a:t>
            </a:fld>
            <a:endParaRPr lang="en-US" altLang="en-US"/>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15153229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7BBE84E2-90B1-4D9C-8E82-4165CC6FEF63}" type="slidenum">
              <a:rPr lang="en-US" altLang="en-US"/>
              <a:pPr algn="r" eaLnBrk="0" hangingPunct="0"/>
              <a:t>34</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a:t>
            </a:r>
          </a:p>
        </p:txBody>
      </p:sp>
    </p:spTree>
    <p:extLst>
      <p:ext uri="{BB962C8B-B14F-4D97-AF65-F5344CB8AC3E}">
        <p14:creationId xmlns:p14="http://schemas.microsoft.com/office/powerpoint/2010/main" val="140665559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1200">
                <a:solidFill>
                  <a:schemeClr val="tx1"/>
                </a:solidFill>
                <a:latin typeface="Times New Roman" pitchFamily="84" charset="0"/>
                <a:ea typeface="ＭＳ Ｐゴシック" pitchFamily="84" charset="-128"/>
              </a:defRPr>
            </a:lvl1pPr>
            <a:lvl2pPr marL="742950" indent="-285750">
              <a:defRPr sz="1200">
                <a:solidFill>
                  <a:schemeClr val="tx1"/>
                </a:solidFill>
                <a:latin typeface="Times New Roman" pitchFamily="84" charset="0"/>
                <a:ea typeface="ＭＳ Ｐゴシック" pitchFamily="84" charset="-128"/>
              </a:defRPr>
            </a:lvl2pPr>
            <a:lvl3pPr marL="1143000" indent="-228600">
              <a:defRPr sz="1200">
                <a:solidFill>
                  <a:schemeClr val="tx1"/>
                </a:solidFill>
                <a:latin typeface="Times New Roman" pitchFamily="84" charset="0"/>
                <a:ea typeface="ＭＳ Ｐゴシック" pitchFamily="84" charset="-128"/>
              </a:defRPr>
            </a:lvl3pPr>
            <a:lvl4pPr marL="1600200" indent="-228600">
              <a:defRPr sz="1200">
                <a:solidFill>
                  <a:schemeClr val="tx1"/>
                </a:solidFill>
                <a:latin typeface="Times New Roman" pitchFamily="84" charset="0"/>
                <a:ea typeface="ＭＳ Ｐゴシック" pitchFamily="84" charset="-128"/>
              </a:defRPr>
            </a:lvl4pPr>
            <a:lvl5pPr marL="2057400" indent="-228600">
              <a:defRPr sz="1200">
                <a:solidFill>
                  <a:schemeClr val="tx1"/>
                </a:solidFill>
                <a:latin typeface="Times New Roman" pitchFamily="84" charset="0"/>
                <a:ea typeface="ＭＳ Ｐゴシック" pitchFamily="84" charset="-128"/>
              </a:defRPr>
            </a:lvl5pPr>
            <a:lvl6pPr marL="25146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6pPr>
            <a:lvl7pPr marL="29718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7pPr>
            <a:lvl8pPr marL="34290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8pPr>
            <a:lvl9pPr marL="3886200" indent="-228600" eaLnBrk="0" fontAlgn="base" hangingPunct="0">
              <a:spcBef>
                <a:spcPct val="30000"/>
              </a:spcBef>
              <a:spcAft>
                <a:spcPct val="0"/>
              </a:spcAft>
              <a:defRPr sz="1200">
                <a:solidFill>
                  <a:schemeClr val="tx1"/>
                </a:solidFill>
                <a:latin typeface="Times New Roman" pitchFamily="84" charset="0"/>
                <a:ea typeface="ＭＳ Ｐゴシック" pitchFamily="84" charset="-128"/>
              </a:defRPr>
            </a:lvl9pPr>
          </a:lstStyle>
          <a:p>
            <a:pPr algn="r" eaLnBrk="0" hangingPunct="0"/>
            <a:fld id="{7BBE84E2-90B1-4D9C-8E82-4165CC6FEF63}" type="slidenum">
              <a:rPr lang="en-US" altLang="en-US"/>
              <a:pPr algn="r" eaLnBrk="0" hangingPunct="0"/>
              <a:t>35</a:t>
            </a:fld>
            <a:endParaRPr lang="en-US" alt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Tree>
    <p:extLst>
      <p:ext uri="{BB962C8B-B14F-4D97-AF65-F5344CB8AC3E}">
        <p14:creationId xmlns:p14="http://schemas.microsoft.com/office/powerpoint/2010/main" val="2342191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B. Refer to Concept 35.1 and Figure 35.2.</a:t>
            </a:r>
          </a:p>
        </p:txBody>
      </p:sp>
      <p:sp>
        <p:nvSpPr>
          <p:cNvPr id="4" name="Slide Number Placeholder 3"/>
          <p:cNvSpPr>
            <a:spLocks noGrp="1"/>
          </p:cNvSpPr>
          <p:nvPr>
            <p:ph type="sldNum" sz="quarter" idx="5"/>
          </p:nvPr>
        </p:nvSpPr>
        <p:spPr/>
        <p:txBody>
          <a:bodyPr/>
          <a:lstStyle/>
          <a:p>
            <a:pPr>
              <a:defRPr/>
            </a:pPr>
            <a:fld id="{96EE7662-DE7A-4F7F-9DBC-10315FC2F900}" type="slidenum">
              <a:rPr lang="en-US" smtClean="0"/>
              <a:pPr>
                <a:defRPr/>
              </a:pPr>
              <a:t>4</a:t>
            </a:fld>
            <a:endParaRPr lang="en-US" dirty="0"/>
          </a:p>
        </p:txBody>
      </p:sp>
    </p:spTree>
    <p:extLst>
      <p:ext uri="{BB962C8B-B14F-4D97-AF65-F5344CB8AC3E}">
        <p14:creationId xmlns:p14="http://schemas.microsoft.com/office/powerpoint/2010/main" val="2630686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96EE7662-DE7A-4F7F-9DBC-10315FC2F900}" type="slidenum">
              <a:rPr lang="en-US" smtClean="0"/>
              <a:pPr>
                <a:defRPr/>
              </a:pPr>
              <a:t>5</a:t>
            </a:fld>
            <a:endParaRPr lang="en-US" dirty="0"/>
          </a:p>
        </p:txBody>
      </p:sp>
    </p:spTree>
    <p:extLst>
      <p:ext uri="{BB962C8B-B14F-4D97-AF65-F5344CB8AC3E}">
        <p14:creationId xmlns:p14="http://schemas.microsoft.com/office/powerpoint/2010/main" val="4777281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C. Refer to Concept 35.1 and Figure 35.3.</a:t>
            </a:r>
          </a:p>
        </p:txBody>
      </p:sp>
      <p:sp>
        <p:nvSpPr>
          <p:cNvPr id="4" name="Slide Number Placeholder 3"/>
          <p:cNvSpPr>
            <a:spLocks noGrp="1"/>
          </p:cNvSpPr>
          <p:nvPr>
            <p:ph type="sldNum" sz="quarter" idx="5"/>
          </p:nvPr>
        </p:nvSpPr>
        <p:spPr/>
        <p:txBody>
          <a:bodyPr/>
          <a:lstStyle/>
          <a:p>
            <a:pPr>
              <a:defRPr/>
            </a:pPr>
            <a:fld id="{E49F165E-DA9E-4C0C-866E-1DB712A589D1}" type="slidenum">
              <a:rPr lang="en-US" smtClean="0"/>
              <a:pPr>
                <a:defRPr/>
              </a:pPr>
              <a:t>6</a:t>
            </a:fld>
            <a:endParaRPr lang="en-US" dirty="0"/>
          </a:p>
        </p:txBody>
      </p:sp>
    </p:spTree>
    <p:extLst>
      <p:ext uri="{BB962C8B-B14F-4D97-AF65-F5344CB8AC3E}">
        <p14:creationId xmlns:p14="http://schemas.microsoft.com/office/powerpoint/2010/main" val="1594048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E49F165E-DA9E-4C0C-866E-1DB712A589D1}" type="slidenum">
              <a:rPr lang="en-US" smtClean="0"/>
              <a:pPr>
                <a:defRPr/>
              </a:pPr>
              <a:t>7</a:t>
            </a:fld>
            <a:endParaRPr lang="en-US" dirty="0"/>
          </a:p>
        </p:txBody>
      </p:sp>
    </p:spTree>
    <p:extLst>
      <p:ext uri="{BB962C8B-B14F-4D97-AF65-F5344CB8AC3E}">
        <p14:creationId xmlns:p14="http://schemas.microsoft.com/office/powerpoint/2010/main" val="2937285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smtClean="0">
                <a:latin typeface="Times New Roman" pitchFamily="84" charset="0"/>
                <a:ea typeface="ＭＳ Ｐゴシック" pitchFamily="84" charset="-128"/>
              </a:rPr>
              <a:t>Answer: E. Refer to Concept 35.1 and Figure 35.5.</a:t>
            </a:r>
          </a:p>
        </p:txBody>
      </p:sp>
      <p:sp>
        <p:nvSpPr>
          <p:cNvPr id="4" name="Slide Number Placeholder 3"/>
          <p:cNvSpPr>
            <a:spLocks noGrp="1"/>
          </p:cNvSpPr>
          <p:nvPr>
            <p:ph type="sldNum" sz="quarter" idx="5"/>
          </p:nvPr>
        </p:nvSpPr>
        <p:spPr/>
        <p:txBody>
          <a:bodyPr/>
          <a:lstStyle/>
          <a:p>
            <a:pPr>
              <a:defRPr/>
            </a:pPr>
            <a:fld id="{B7089EBC-80EB-4A25-84D8-32334CBE17A4}" type="slidenum">
              <a:rPr lang="en-US" smtClean="0"/>
              <a:pPr>
                <a:defRPr/>
              </a:pPr>
              <a:t>8</a:t>
            </a:fld>
            <a:endParaRPr lang="en-US" dirty="0"/>
          </a:p>
        </p:txBody>
      </p:sp>
    </p:spTree>
    <p:extLst>
      <p:ext uri="{BB962C8B-B14F-4D97-AF65-F5344CB8AC3E}">
        <p14:creationId xmlns:p14="http://schemas.microsoft.com/office/powerpoint/2010/main" val="3295507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latin typeface="Times New Roman" pitchFamily="84" charset="0"/>
              <a:ea typeface="ＭＳ Ｐゴシック" pitchFamily="84" charset="-128"/>
            </a:endParaRPr>
          </a:p>
        </p:txBody>
      </p:sp>
      <p:sp>
        <p:nvSpPr>
          <p:cNvPr id="4" name="Slide Number Placeholder 3"/>
          <p:cNvSpPr>
            <a:spLocks noGrp="1"/>
          </p:cNvSpPr>
          <p:nvPr>
            <p:ph type="sldNum" sz="quarter" idx="5"/>
          </p:nvPr>
        </p:nvSpPr>
        <p:spPr/>
        <p:txBody>
          <a:bodyPr/>
          <a:lstStyle/>
          <a:p>
            <a:pPr>
              <a:defRPr/>
            </a:pPr>
            <a:fld id="{B7089EBC-80EB-4A25-84D8-32334CBE17A4}" type="slidenum">
              <a:rPr lang="en-US" smtClean="0"/>
              <a:pPr>
                <a:defRPr/>
              </a:pPr>
              <a:t>9</a:t>
            </a:fld>
            <a:endParaRPr lang="en-US" dirty="0"/>
          </a:p>
        </p:txBody>
      </p:sp>
    </p:spTree>
    <p:extLst>
      <p:ext uri="{BB962C8B-B14F-4D97-AF65-F5344CB8AC3E}">
        <p14:creationId xmlns:p14="http://schemas.microsoft.com/office/powerpoint/2010/main" val="18459599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1" b="29966"/>
          <a:stretch/>
        </p:blipFill>
        <p:spPr>
          <a:xfrm>
            <a:off x="0" y="1006891"/>
            <a:ext cx="9144000" cy="5308183"/>
          </a:xfrm>
          <a:prstGeom prst="rect">
            <a:avLst/>
          </a:prstGeom>
        </p:spPr>
      </p:pic>
      <p:sp>
        <p:nvSpPr>
          <p:cNvPr id="6" name="Text Box 14"/>
          <p:cNvSpPr txBox="1">
            <a:spLocks noChangeArrowheads="1"/>
          </p:cNvSpPr>
          <p:nvPr/>
        </p:nvSpPr>
        <p:spPr bwMode="auto">
          <a:xfrm>
            <a:off x="0" y="6315075"/>
            <a:ext cx="9144000" cy="53975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spcBef>
                <a:spcPct val="50000"/>
              </a:spcBef>
              <a:defRPr/>
            </a:pPr>
            <a:r>
              <a:rPr lang="en-US" sz="900" dirty="0" smtClean="0">
                <a:solidFill>
                  <a:schemeClr val="bg1"/>
                </a:solidFill>
              </a:rPr>
              <a:t>     © 2016 Pearson Education, Inc.</a:t>
            </a:r>
            <a:endParaRPr lang="en-US" dirty="0" smtClean="0">
              <a:solidFill>
                <a:schemeClr val="bg1"/>
              </a:solidFill>
            </a:endParaRPr>
          </a:p>
        </p:txBody>
      </p:sp>
      <p:sp>
        <p:nvSpPr>
          <p:cNvPr id="8" name="Text Box 6"/>
          <p:cNvSpPr txBox="1">
            <a:spLocks noChangeArrowheads="1"/>
          </p:cNvSpPr>
          <p:nvPr/>
        </p:nvSpPr>
        <p:spPr bwMode="auto">
          <a:xfrm>
            <a:off x="149047" y="5146766"/>
            <a:ext cx="5381625" cy="1093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l">
              <a:defRPr/>
            </a:pPr>
            <a:r>
              <a:rPr lang="en-US" sz="1400" b="1" dirty="0" smtClean="0">
                <a:solidFill>
                  <a:schemeClr val="bg1"/>
                </a:solidFill>
                <a:effectLst>
                  <a:outerShdw blurRad="38100" dist="38100" dir="2700000" algn="tl">
                    <a:srgbClr val="000000">
                      <a:alpha val="43137"/>
                    </a:srgbClr>
                  </a:outerShdw>
                </a:effectLst>
              </a:rPr>
              <a:t>Questions prepared</a:t>
            </a:r>
            <a:r>
              <a:rPr lang="en-US" sz="1400" b="1" baseline="0" dirty="0" smtClean="0">
                <a:solidFill>
                  <a:schemeClr val="bg1"/>
                </a:solidFill>
                <a:effectLst>
                  <a:outerShdw blurRad="38100" dist="38100" dir="2700000" algn="tl">
                    <a:srgbClr val="000000">
                      <a:alpha val="43137"/>
                    </a:srgbClr>
                  </a:outerShdw>
                </a:effectLst>
              </a:rPr>
              <a:t> </a:t>
            </a:r>
            <a:r>
              <a:rPr lang="en-US" sz="1400" b="1" dirty="0" smtClean="0">
                <a:solidFill>
                  <a:schemeClr val="bg1"/>
                </a:solidFill>
                <a:effectLst>
                  <a:outerShdw blurRad="38100" dist="38100" dir="2700000" algn="tl">
                    <a:srgbClr val="000000">
                      <a:alpha val="43137"/>
                    </a:srgbClr>
                  </a:outerShdw>
                </a:effectLst>
              </a:rPr>
              <a:t>by </a:t>
            </a:r>
          </a:p>
          <a:p>
            <a:pPr algn="l">
              <a:defRPr/>
            </a:pPr>
            <a:r>
              <a:rPr lang="en-US" sz="1400" b="1" dirty="0" smtClean="0">
                <a:solidFill>
                  <a:schemeClr val="bg1"/>
                </a:solidFill>
                <a:effectLst>
                  <a:outerShdw blurRad="38100" dist="38100" dir="2700000" algn="tl">
                    <a:srgbClr val="000000">
                      <a:alpha val="43137"/>
                    </a:srgbClr>
                  </a:outerShdw>
                </a:effectLst>
              </a:rPr>
              <a:t>Douglas </a:t>
            </a:r>
            <a:r>
              <a:rPr lang="en-US" sz="1400" b="1" dirty="0" err="1" smtClean="0">
                <a:solidFill>
                  <a:schemeClr val="bg1"/>
                </a:solidFill>
                <a:effectLst>
                  <a:outerShdw blurRad="38100" dist="38100" dir="2700000" algn="tl">
                    <a:srgbClr val="000000">
                      <a:alpha val="43137"/>
                    </a:srgbClr>
                  </a:outerShdw>
                </a:effectLst>
              </a:rPr>
              <a:t>Darnowski</a:t>
            </a:r>
            <a:r>
              <a:rPr lang="en-US" sz="1400" b="1" dirty="0" smtClean="0">
                <a:solidFill>
                  <a:schemeClr val="bg1"/>
                </a:solidFill>
                <a:effectLst>
                  <a:outerShdw blurRad="38100" dist="38100" dir="2700000" algn="tl">
                    <a:srgbClr val="000000">
                      <a:alpha val="43137"/>
                    </a:srgbClr>
                  </a:outerShdw>
                </a:effectLst>
              </a:rPr>
              <a:t>, Indiana University Southeast</a:t>
            </a:r>
          </a:p>
          <a:p>
            <a:pPr algn="l">
              <a:defRPr/>
            </a:pPr>
            <a:r>
              <a:rPr lang="en-US" sz="1400" b="1" dirty="0" smtClean="0">
                <a:solidFill>
                  <a:schemeClr val="bg1"/>
                </a:solidFill>
                <a:effectLst>
                  <a:outerShdw blurRad="38100" dist="38100" dir="2700000" algn="tl">
                    <a:srgbClr val="000000">
                      <a:alpha val="43137"/>
                    </a:srgbClr>
                  </a:outerShdw>
                </a:effectLst>
              </a:rPr>
              <a:t>James </a:t>
            </a:r>
            <a:r>
              <a:rPr lang="en-US" sz="1400" b="1" dirty="0" err="1" smtClean="0">
                <a:solidFill>
                  <a:schemeClr val="bg1"/>
                </a:solidFill>
                <a:effectLst>
                  <a:outerShdw blurRad="38100" dist="38100" dir="2700000" algn="tl">
                    <a:srgbClr val="000000">
                      <a:alpha val="43137"/>
                    </a:srgbClr>
                  </a:outerShdw>
                </a:effectLst>
              </a:rPr>
              <a:t>Langeland</a:t>
            </a:r>
            <a:r>
              <a:rPr lang="en-US" sz="1400" b="1" dirty="0" smtClean="0">
                <a:solidFill>
                  <a:schemeClr val="bg1"/>
                </a:solidFill>
                <a:effectLst>
                  <a:outerShdw blurRad="38100" dist="38100" dir="2700000" algn="tl">
                    <a:srgbClr val="000000">
                      <a:alpha val="43137"/>
                    </a:srgbClr>
                  </a:outerShdw>
                </a:effectLst>
              </a:rPr>
              <a:t>, Kalamazoo</a:t>
            </a:r>
            <a:r>
              <a:rPr lang="en-US" sz="1400" b="1" baseline="0" dirty="0" smtClean="0">
                <a:solidFill>
                  <a:schemeClr val="bg1"/>
                </a:solidFill>
                <a:effectLst>
                  <a:outerShdw blurRad="38100" dist="38100" dir="2700000" algn="tl">
                    <a:srgbClr val="000000">
                      <a:alpha val="43137"/>
                    </a:srgbClr>
                  </a:outerShdw>
                </a:effectLst>
              </a:rPr>
              <a:t> College</a:t>
            </a:r>
          </a:p>
          <a:p>
            <a:pPr algn="l">
              <a:defRPr/>
            </a:pPr>
            <a:r>
              <a:rPr lang="en-US" sz="1400" b="1" baseline="0" dirty="0" err="1" smtClean="0">
                <a:solidFill>
                  <a:schemeClr val="bg1"/>
                </a:solidFill>
                <a:effectLst>
                  <a:outerShdw blurRad="38100" dist="38100" dir="2700000" algn="tl">
                    <a:srgbClr val="000000">
                      <a:alpha val="43137"/>
                    </a:srgbClr>
                  </a:outerShdw>
                </a:effectLst>
              </a:rPr>
              <a:t>Murty</a:t>
            </a:r>
            <a:r>
              <a:rPr lang="en-US" sz="1400" b="1" baseline="0" dirty="0" smtClean="0">
                <a:solidFill>
                  <a:schemeClr val="bg1"/>
                </a:solidFill>
                <a:effectLst>
                  <a:outerShdw blurRad="38100" dist="38100" dir="2700000" algn="tl">
                    <a:srgbClr val="000000">
                      <a:alpha val="43137"/>
                    </a:srgbClr>
                  </a:outerShdw>
                </a:effectLst>
              </a:rPr>
              <a:t> S. </a:t>
            </a:r>
            <a:r>
              <a:rPr lang="en-US" sz="1400" b="1" baseline="0" dirty="0" err="1" smtClean="0">
                <a:solidFill>
                  <a:schemeClr val="bg1"/>
                </a:solidFill>
                <a:effectLst>
                  <a:outerShdw blurRad="38100" dist="38100" dir="2700000" algn="tl">
                    <a:srgbClr val="000000">
                      <a:alpha val="43137"/>
                    </a:srgbClr>
                  </a:outerShdw>
                </a:effectLst>
              </a:rPr>
              <a:t>Kambhampati</a:t>
            </a:r>
            <a:r>
              <a:rPr lang="en-US" sz="1400" b="1" baseline="0" dirty="0" smtClean="0">
                <a:solidFill>
                  <a:schemeClr val="bg1"/>
                </a:solidFill>
                <a:effectLst>
                  <a:outerShdw blurRad="38100" dist="38100" dir="2700000" algn="tl">
                    <a:srgbClr val="000000">
                      <a:alpha val="43137"/>
                    </a:srgbClr>
                  </a:outerShdw>
                </a:effectLst>
              </a:rPr>
              <a:t>, Southern University at New Orleans</a:t>
            </a:r>
          </a:p>
          <a:p>
            <a:pPr algn="l">
              <a:defRPr/>
            </a:pPr>
            <a:r>
              <a:rPr lang="en-US" sz="1400" b="1" baseline="0" dirty="0" smtClean="0">
                <a:solidFill>
                  <a:schemeClr val="bg1"/>
                </a:solidFill>
                <a:effectLst>
                  <a:outerShdw blurRad="38100" dist="38100" dir="2700000" algn="tl">
                    <a:srgbClr val="000000">
                      <a:alpha val="43137"/>
                    </a:srgbClr>
                  </a:outerShdw>
                </a:effectLst>
              </a:rPr>
              <a:t>Roberta </a:t>
            </a:r>
            <a:r>
              <a:rPr lang="en-US" sz="1400" b="1" baseline="0" dirty="0" err="1" smtClean="0">
                <a:solidFill>
                  <a:schemeClr val="bg1"/>
                </a:solidFill>
                <a:effectLst>
                  <a:outerShdw blurRad="38100" dist="38100" dir="2700000" algn="tl">
                    <a:srgbClr val="000000">
                      <a:alpha val="43137"/>
                    </a:srgbClr>
                  </a:outerShdw>
                </a:effectLst>
              </a:rPr>
              <a:t>Batorsky</a:t>
            </a:r>
            <a:r>
              <a:rPr lang="en-US" sz="1400" b="1" baseline="0" dirty="0" smtClean="0">
                <a:solidFill>
                  <a:schemeClr val="bg1"/>
                </a:solidFill>
                <a:effectLst>
                  <a:outerShdw blurRad="38100" dist="38100" dir="2700000" algn="tl">
                    <a:srgbClr val="000000">
                      <a:alpha val="43137"/>
                    </a:srgbClr>
                  </a:outerShdw>
                </a:effectLst>
              </a:rPr>
              <a:t>, Temple University</a:t>
            </a:r>
            <a:r>
              <a:rPr lang="en-US" sz="1400" b="1" dirty="0" smtClean="0">
                <a:solidFill>
                  <a:schemeClr val="bg1"/>
                </a:solidFill>
                <a:effectLst>
                  <a:outerShdw blurRad="38100" dist="38100" dir="2700000" algn="tl">
                    <a:srgbClr val="000000">
                      <a:alpha val="43137"/>
                    </a:srgbClr>
                  </a:outerShdw>
                </a:effectLst>
              </a:rPr>
              <a:t> </a:t>
            </a:r>
          </a:p>
        </p:txBody>
      </p:sp>
      <p:sp>
        <p:nvSpPr>
          <p:cNvPr id="3" name="TextBox 2"/>
          <p:cNvSpPr txBox="1"/>
          <p:nvPr/>
        </p:nvSpPr>
        <p:spPr>
          <a:xfrm>
            <a:off x="6953250" y="6400284"/>
            <a:ext cx="2101857" cy="369332"/>
          </a:xfrm>
          <a:prstGeom prst="rect">
            <a:avLst/>
          </a:prstGeom>
          <a:noFill/>
        </p:spPr>
        <p:txBody>
          <a:bodyPr wrap="none" rtlCol="0">
            <a:spAutoFit/>
          </a:bodyPr>
          <a:lstStyle/>
          <a:p>
            <a:pPr algn="r"/>
            <a:r>
              <a:rPr lang="en-US" sz="1800" dirty="0" smtClean="0">
                <a:solidFill>
                  <a:schemeClr val="tx2">
                    <a:lumMod val="40000"/>
                    <a:lumOff val="60000"/>
                  </a:schemeClr>
                </a:solidFill>
                <a:latin typeface="+mj-lt"/>
              </a:rPr>
              <a:t>SECOND EDITION</a:t>
            </a:r>
            <a:endParaRPr lang="en-US" sz="1800" dirty="0">
              <a:solidFill>
                <a:schemeClr val="tx2">
                  <a:lumMod val="40000"/>
                  <a:lumOff val="60000"/>
                </a:schemeClr>
              </a:solidFill>
              <a:latin typeface="+mj-lt"/>
            </a:endParaRPr>
          </a:p>
        </p:txBody>
      </p:sp>
      <p:sp>
        <p:nvSpPr>
          <p:cNvPr id="11" name="Text Placeholder 10"/>
          <p:cNvSpPr>
            <a:spLocks noGrp="1"/>
          </p:cNvSpPr>
          <p:nvPr>
            <p:ph type="body" sz="quarter" idx="11"/>
          </p:nvPr>
        </p:nvSpPr>
        <p:spPr>
          <a:xfrm>
            <a:off x="340408" y="3117669"/>
            <a:ext cx="4310062" cy="1732913"/>
          </a:xfrm>
        </p:spPr>
        <p:txBody>
          <a:bodyPr/>
          <a:lstStyle>
            <a:lvl1pPr marL="57150" indent="0">
              <a:buNone/>
              <a:defRPr sz="4000" b="1">
                <a:solidFill>
                  <a:schemeClr val="bg1"/>
                </a:solidFill>
                <a:effectLst>
                  <a:outerShdw blurRad="38100" dist="38100" dir="2700000" algn="tl">
                    <a:srgbClr val="000000">
                      <a:alpha val="43137"/>
                    </a:srgbClr>
                  </a:outerShdw>
                </a:effectLst>
                <a:latin typeface="+mj-lt"/>
              </a:defRPr>
            </a:lvl1pPr>
            <a:lvl2pPr marL="458787" indent="0">
              <a:buNone/>
              <a:defRPr sz="4000" b="1">
                <a:effectLst>
                  <a:outerShdw blurRad="38100" dist="38100" dir="2700000" algn="tl">
                    <a:srgbClr val="000000">
                      <a:alpha val="43137"/>
                    </a:srgbClr>
                  </a:outerShdw>
                </a:effectLst>
                <a:latin typeface="+mj-lt"/>
              </a:defRPr>
            </a:lvl2pPr>
            <a:lvl3pPr marL="917575" indent="0">
              <a:buNone/>
              <a:defRPr sz="4000" b="1">
                <a:effectLst>
                  <a:outerShdw blurRad="38100" dist="38100" dir="2700000" algn="tl">
                    <a:srgbClr val="000000">
                      <a:alpha val="43137"/>
                    </a:srgbClr>
                  </a:outerShdw>
                </a:effectLst>
                <a:latin typeface="+mj-lt"/>
              </a:defRPr>
            </a:lvl3pPr>
            <a:lvl4pPr marL="1366837" indent="0">
              <a:buNone/>
              <a:defRPr sz="4000" b="1">
                <a:effectLst>
                  <a:outerShdw blurRad="38100" dist="38100" dir="2700000" algn="tl">
                    <a:srgbClr val="000000">
                      <a:alpha val="43137"/>
                    </a:srgbClr>
                  </a:outerShdw>
                </a:effectLst>
                <a:latin typeface="+mj-lt"/>
              </a:defRPr>
            </a:lvl4pPr>
            <a:lvl5pPr marL="1824037" indent="0">
              <a:buNone/>
              <a:defRPr sz="4000" b="1">
                <a:effectLst>
                  <a:outerShdw blurRad="38100" dist="38100" dir="2700000" algn="tl">
                    <a:srgbClr val="000000">
                      <a:alpha val="43137"/>
                    </a:srgbClr>
                  </a:outerShdw>
                </a:effectLst>
                <a:latin typeface="+mj-lt"/>
              </a:defRPr>
            </a:lvl5pPr>
          </a:lstStyle>
          <a:p>
            <a:pPr lvl="0"/>
            <a:r>
              <a:rPr lang="en-US" smtClean="0"/>
              <a:t>Click to edit Master text styles</a:t>
            </a:r>
          </a:p>
        </p:txBody>
      </p:sp>
      <p:sp>
        <p:nvSpPr>
          <p:cNvPr id="13" name="Text Placeholder 12"/>
          <p:cNvSpPr>
            <a:spLocks noGrp="1"/>
          </p:cNvSpPr>
          <p:nvPr>
            <p:ph type="body" sz="quarter" idx="12"/>
          </p:nvPr>
        </p:nvSpPr>
        <p:spPr>
          <a:xfrm>
            <a:off x="296863" y="1219200"/>
            <a:ext cx="3517491" cy="2201863"/>
          </a:xfrm>
        </p:spPr>
        <p:txBody>
          <a:bodyPr/>
          <a:lstStyle>
            <a:lvl1pPr marL="57150" indent="0">
              <a:buNone/>
              <a:defRPr sz="12000">
                <a:solidFill>
                  <a:schemeClr val="bg1"/>
                </a:solidFill>
                <a:effectLst>
                  <a:outerShdw blurRad="38100" dist="38100" dir="2700000" algn="tl">
                    <a:srgbClr val="000000">
                      <a:alpha val="43137"/>
                    </a:srgbClr>
                  </a:outerShdw>
                </a:effectLst>
                <a:latin typeface="+mj-lt"/>
              </a:defRPr>
            </a:lvl1pPr>
          </a:lstStyle>
          <a:p>
            <a:pPr lvl="0"/>
            <a:r>
              <a:rPr lang="en-US" dirty="0" smtClean="0"/>
              <a:t>Click to edit Master text styles</a:t>
            </a:r>
          </a:p>
        </p:txBody>
      </p:sp>
      <p:sp>
        <p:nvSpPr>
          <p:cNvPr id="10" name="TextBox 9"/>
          <p:cNvSpPr txBox="1">
            <a:spLocks noChangeArrowheads="1"/>
          </p:cNvSpPr>
          <p:nvPr userDrawn="1"/>
        </p:nvSpPr>
        <p:spPr bwMode="auto">
          <a:xfrm>
            <a:off x="0" y="0"/>
            <a:ext cx="9144000" cy="615553"/>
          </a:xfrm>
          <a:prstGeom prst="rect">
            <a:avLst/>
          </a:prstGeom>
          <a:solidFill>
            <a:schemeClr val="tx1"/>
          </a:solidFill>
          <a:ln>
            <a:noFill/>
          </a:ln>
          <a:extLst>
            <a:ext uri="{91240B29-F687-4F45-9708-019B960494DF}">
              <a14:hiddenLine xmlns:a14="http://schemas.microsoft.com/office/drawing/2010/main" w="9525">
                <a:solidFill>
                  <a:srgbClr val="F6C932"/>
                </a:solidFill>
                <a:miter lim="800000"/>
                <a:headEnd/>
                <a:tailEnd/>
              </a14:hiddenLine>
            </a:ext>
          </a:extLst>
        </p:spPr>
        <p:txBody>
          <a:bodyPr>
            <a:spAutoFit/>
          </a:bodyPr>
          <a:lstStyle>
            <a:lvl1pPr algn="r" eaLnBrk="0" hangingPunct="0">
              <a:defRPr sz="2400">
                <a:solidFill>
                  <a:schemeClr val="tx1"/>
                </a:solidFill>
                <a:latin typeface="Arial" charset="0"/>
                <a:cs typeface="Arial" charset="0"/>
              </a:defRPr>
            </a:lvl1pPr>
            <a:lvl2pPr marL="742950" indent="-285750" algn="r" eaLnBrk="0" hangingPunct="0">
              <a:defRPr sz="2400">
                <a:solidFill>
                  <a:schemeClr val="tx1"/>
                </a:solidFill>
                <a:latin typeface="Arial" charset="0"/>
                <a:cs typeface="Arial" charset="0"/>
              </a:defRPr>
            </a:lvl2pPr>
            <a:lvl3pPr marL="1143000" indent="-228600" algn="r" eaLnBrk="0" hangingPunct="0">
              <a:defRPr sz="2400">
                <a:solidFill>
                  <a:schemeClr val="tx1"/>
                </a:solidFill>
                <a:latin typeface="Arial" charset="0"/>
                <a:cs typeface="Arial" charset="0"/>
              </a:defRPr>
            </a:lvl3pPr>
            <a:lvl4pPr marL="1600200" indent="-228600" algn="r" eaLnBrk="0" hangingPunct="0">
              <a:defRPr sz="2400">
                <a:solidFill>
                  <a:schemeClr val="tx1"/>
                </a:solidFill>
                <a:latin typeface="Arial" charset="0"/>
                <a:cs typeface="Arial" charset="0"/>
              </a:defRPr>
            </a:lvl4pPr>
            <a:lvl5pPr marL="2057400" indent="-228600" algn="r" eaLnBrk="0" hangingPunct="0">
              <a:defRPr sz="2400">
                <a:solidFill>
                  <a:schemeClr val="tx1"/>
                </a:solidFill>
                <a:latin typeface="Arial" charset="0"/>
                <a:cs typeface="Arial" charset="0"/>
              </a:defRPr>
            </a:lvl5pPr>
            <a:lvl6pPr marL="2514600" indent="-228600" algn="r" eaLnBrk="0" fontAlgn="base" hangingPunct="0">
              <a:spcBef>
                <a:spcPct val="0"/>
              </a:spcBef>
              <a:spcAft>
                <a:spcPct val="0"/>
              </a:spcAft>
              <a:defRPr sz="2400">
                <a:solidFill>
                  <a:schemeClr val="tx1"/>
                </a:solidFill>
                <a:latin typeface="Arial" charset="0"/>
                <a:cs typeface="Arial" charset="0"/>
              </a:defRPr>
            </a:lvl6pPr>
            <a:lvl7pPr marL="2971800" indent="-228600" algn="r" eaLnBrk="0" fontAlgn="base" hangingPunct="0">
              <a:spcBef>
                <a:spcPct val="0"/>
              </a:spcBef>
              <a:spcAft>
                <a:spcPct val="0"/>
              </a:spcAft>
              <a:defRPr sz="2400">
                <a:solidFill>
                  <a:schemeClr val="tx1"/>
                </a:solidFill>
                <a:latin typeface="Arial" charset="0"/>
                <a:cs typeface="Arial" charset="0"/>
              </a:defRPr>
            </a:lvl7pPr>
            <a:lvl8pPr marL="3429000" indent="-228600" algn="r" eaLnBrk="0" fontAlgn="base" hangingPunct="0">
              <a:spcBef>
                <a:spcPct val="0"/>
              </a:spcBef>
              <a:spcAft>
                <a:spcPct val="0"/>
              </a:spcAft>
              <a:defRPr sz="2400">
                <a:solidFill>
                  <a:schemeClr val="tx1"/>
                </a:solidFill>
                <a:latin typeface="Arial" charset="0"/>
                <a:cs typeface="Arial" charset="0"/>
              </a:defRPr>
            </a:lvl8pPr>
            <a:lvl9pPr marL="3886200" indent="-228600" algn="r"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3000" b="0" dirty="0" smtClean="0">
                <a:solidFill>
                  <a:srgbClr val="ABA49A"/>
                </a:solidFill>
                <a:latin typeface="Times New Roman" pitchFamily="84" charset="0"/>
                <a:cs typeface="Times New Roman" pitchFamily="84" charset="0"/>
              </a:rPr>
              <a:t>CAMPBELL</a:t>
            </a:r>
            <a:r>
              <a:rPr lang="en-US" sz="3200" b="1" dirty="0" smtClean="0">
                <a:solidFill>
                  <a:srgbClr val="ABA49A"/>
                </a:solidFill>
                <a:latin typeface="Times New Roman" pitchFamily="84" charset="0"/>
                <a:cs typeface="Times New Roman" pitchFamily="84" charset="0"/>
              </a:rPr>
              <a:t> </a:t>
            </a:r>
            <a:r>
              <a:rPr lang="en-US" sz="3400" b="0" dirty="0" smtClean="0">
                <a:solidFill>
                  <a:schemeClr val="tx2">
                    <a:lumMod val="40000"/>
                    <a:lumOff val="60000"/>
                  </a:schemeClr>
                </a:solidFill>
                <a:latin typeface="Times New Roman" pitchFamily="84" charset="0"/>
                <a:cs typeface="Times New Roman" pitchFamily="84" charset="0"/>
              </a:rPr>
              <a:t>BIOLOGY IN FOCUS</a:t>
            </a:r>
            <a:endParaRPr lang="en-US" sz="1200" b="0" dirty="0" smtClean="0">
              <a:solidFill>
                <a:schemeClr val="tx2">
                  <a:lumMod val="40000"/>
                  <a:lumOff val="60000"/>
                </a:schemeClr>
              </a:solidFill>
              <a:latin typeface="Times New Roman" pitchFamily="84" charset="0"/>
              <a:cs typeface="Times New Roman" pitchFamily="84" charset="0"/>
            </a:endParaRPr>
          </a:p>
        </p:txBody>
      </p:sp>
      <p:sp>
        <p:nvSpPr>
          <p:cNvPr id="12" name="Text Box 35"/>
          <p:cNvSpPr txBox="1">
            <a:spLocks noChangeArrowheads="1"/>
          </p:cNvSpPr>
          <p:nvPr userDrawn="1"/>
        </p:nvSpPr>
        <p:spPr bwMode="auto">
          <a:xfrm>
            <a:off x="0" y="614363"/>
            <a:ext cx="9144000" cy="338554"/>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20000"/>
              </a:spcBef>
              <a:spcAft>
                <a:spcPct val="20000"/>
              </a:spcAft>
              <a:defRPr/>
            </a:pPr>
            <a:r>
              <a:rPr lang="en-US" sz="1600" cap="all" baseline="0" dirty="0" err="1" smtClean="0">
                <a:solidFill>
                  <a:srgbClr val="ABA49A"/>
                </a:solidFill>
                <a:latin typeface="Times New Roman" pitchFamily="84" charset="0"/>
                <a:cs typeface="Times New Roman" pitchFamily="84" charset="0"/>
              </a:rPr>
              <a:t>Urry</a:t>
            </a:r>
            <a:r>
              <a:rPr lang="en-US" sz="1600" cap="all" baseline="0" dirty="0" smtClean="0">
                <a:solidFill>
                  <a:srgbClr val="ABA49A"/>
                </a:solidFill>
                <a:latin typeface="Times New Roman" pitchFamily="84" charset="0"/>
                <a:cs typeface="Times New Roman" pitchFamily="84" charset="0"/>
              </a:rPr>
              <a:t>  •  Cain  •  Wasserman  •  </a:t>
            </a:r>
            <a:r>
              <a:rPr lang="en-US" sz="1600" cap="all" baseline="0" dirty="0" err="1" smtClean="0">
                <a:solidFill>
                  <a:srgbClr val="ABA49A"/>
                </a:solidFill>
                <a:latin typeface="Times New Roman" pitchFamily="84" charset="0"/>
                <a:cs typeface="Times New Roman" pitchFamily="84" charset="0"/>
              </a:rPr>
              <a:t>Minorsky</a:t>
            </a:r>
            <a:r>
              <a:rPr lang="en-US" sz="1600" cap="all" baseline="0" dirty="0" smtClean="0">
                <a:solidFill>
                  <a:srgbClr val="ABA49A"/>
                </a:solidFill>
                <a:latin typeface="Times New Roman" pitchFamily="84" charset="0"/>
                <a:cs typeface="Times New Roman" pitchFamily="84" charset="0"/>
              </a:rPr>
              <a:t>   •  Reece</a:t>
            </a:r>
          </a:p>
        </p:txBody>
      </p:sp>
    </p:spTree>
    <p:extLst>
      <p:ext uri="{BB962C8B-B14F-4D97-AF65-F5344CB8AC3E}">
        <p14:creationId xmlns:p14="http://schemas.microsoft.com/office/powerpoint/2010/main" val="169565033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 and 2 line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424592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202100"/>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550126"/>
            <a:ext cx="8775700" cy="480304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189574528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4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3"/>
            <a:ext cx="8775700" cy="1593986"/>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1915886"/>
            <a:ext cx="8775700" cy="4437289"/>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675160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5 line 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563" y="182562"/>
            <a:ext cx="8775700" cy="1985871"/>
          </a:xfrm>
        </p:spPr>
        <p:txBody>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44463" y="2307771"/>
            <a:ext cx="8775700" cy="4045404"/>
          </a:xfrm>
        </p:spPr>
        <p:txBody>
          <a:bodyPr/>
          <a:lstStyle>
            <a:lvl1pPr marL="571500" indent="-514350">
              <a:buFont typeface="+mj-lt"/>
              <a:buAutoNum type="alphaUcPeriod"/>
              <a:defRPr/>
            </a:lvl1pPr>
          </a:lstStyle>
          <a:p>
            <a:pPr lvl="0"/>
            <a:r>
              <a:rPr lang="en-US" dirty="0" smtClean="0"/>
              <a:t>Click to edit Master text styles</a:t>
            </a:r>
          </a:p>
        </p:txBody>
      </p:sp>
      <p:sp>
        <p:nvSpPr>
          <p:cNvPr id="4"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5" name="Straight Connector 4"/>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2141933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4" name="Straight Connector 3"/>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3870491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cxnSp>
        <p:nvCxnSpPr>
          <p:cNvPr id="3" name="Straight Connector 2"/>
          <p:cNvCxnSpPr/>
          <p:nvPr/>
        </p:nvCxnSpPr>
        <p:spPr bwMode="auto">
          <a:xfrm>
            <a:off x="0" y="6489700"/>
            <a:ext cx="9144000" cy="0"/>
          </a:xfrm>
          <a:prstGeom prst="line">
            <a:avLst/>
          </a:prstGeom>
          <a:solidFill>
            <a:schemeClr val="accent1"/>
          </a:solidFill>
          <a:ln w="28575" cap="flat" cmpd="sng" algn="ctr">
            <a:solidFill>
              <a:schemeClr val="tx2"/>
            </a:solidFill>
            <a:prstDash val="solid"/>
            <a:round/>
            <a:headEnd type="none" w="med" len="med"/>
            <a:tailEnd type="none" w="med" len="med"/>
          </a:ln>
          <a:effectLst/>
        </p:spPr>
      </p:cxnSp>
    </p:spTree>
    <p:extLst>
      <p:ext uri="{BB962C8B-B14F-4D97-AF65-F5344CB8AC3E}">
        <p14:creationId xmlns:p14="http://schemas.microsoft.com/office/powerpoint/2010/main" val="4206494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182563" y="182563"/>
            <a:ext cx="87757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dirty="0" smtClean="0"/>
              <a:t>Click to edit Master title style</a:t>
            </a:r>
          </a:p>
        </p:txBody>
      </p:sp>
      <p:sp>
        <p:nvSpPr>
          <p:cNvPr id="1027" name="Rectangle 8"/>
          <p:cNvSpPr>
            <a:spLocks noGrp="1" noChangeArrowheads="1"/>
          </p:cNvSpPr>
          <p:nvPr>
            <p:ph type="body" idx="1"/>
          </p:nvPr>
        </p:nvSpPr>
        <p:spPr bwMode="auto">
          <a:xfrm>
            <a:off x="144463" y="1123950"/>
            <a:ext cx="8775700" cy="522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37160" bIns="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2" name="Footer Placeholder 1"/>
          <p:cNvSpPr>
            <a:spLocks noGrp="1"/>
          </p:cNvSpPr>
          <p:nvPr>
            <p:ph type="ftr" sz="quarter" idx="3"/>
          </p:nvPr>
        </p:nvSpPr>
        <p:spPr>
          <a:xfrm>
            <a:off x="0" y="6489700"/>
            <a:ext cx="3086100" cy="365125"/>
          </a:xfrm>
          <a:prstGeom prst="rect">
            <a:avLst/>
          </a:prstGeom>
        </p:spPr>
        <p:txBody>
          <a:bodyPr vert="horz" lIns="91440" tIns="45720" rIns="91440" bIns="45720" rtlCol="0" anchor="ctr"/>
          <a:lstStyle>
            <a:lvl1pPr algn="l">
              <a:defRPr sz="900">
                <a:solidFill>
                  <a:schemeClr val="tx1"/>
                </a:solidFill>
              </a:defRPr>
            </a:lvl1pPr>
          </a:lstStyle>
          <a:p>
            <a:r>
              <a:rPr lang="en-US" smtClean="0"/>
              <a:t> © 2016 Pearson Education, Inc.</a:t>
            </a:r>
            <a:endParaRPr lang="en-US" dirty="0"/>
          </a:p>
        </p:txBody>
      </p:sp>
    </p:spTree>
    <p:extLst>
      <p:ext uri="{BB962C8B-B14F-4D97-AF65-F5344CB8AC3E}">
        <p14:creationId xmlns:p14="http://schemas.microsoft.com/office/powerpoint/2010/main" val="4090097572"/>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3" r:id="rId3"/>
    <p:sldLayoutId id="2147483704" r:id="rId4"/>
    <p:sldLayoutId id="2147483705" r:id="rId5"/>
    <p:sldLayoutId id="2147483701" r:id="rId6"/>
    <p:sldLayoutId id="2147483702" r:id="rId7"/>
  </p:sldLayoutIdLst>
  <p:timing>
    <p:tnLst>
      <p:par>
        <p:cTn id="1" dur="indefinite" restart="never" nodeType="tmRoot"/>
      </p:par>
    </p:tnLst>
  </p:timing>
  <p:hf sldNum="0" hdr="0" dt="0"/>
  <p:txStyles>
    <p:titleStyle>
      <a:lvl1pPr marL="0" indent="0" algn="l" rtl="0" eaLnBrk="1" fontAlgn="base" hangingPunct="1">
        <a:lnSpc>
          <a:spcPct val="90000"/>
        </a:lnSpc>
        <a:spcBef>
          <a:spcPct val="0"/>
        </a:spcBef>
        <a:spcAft>
          <a:spcPct val="0"/>
        </a:spcAft>
        <a:defRPr sz="2800" b="1">
          <a:solidFill>
            <a:schemeClr val="tx2"/>
          </a:solidFill>
          <a:latin typeface="+mj-lt"/>
          <a:ea typeface="+mj-ea"/>
          <a:cs typeface="+mj-cs"/>
        </a:defRPr>
      </a:lvl1pPr>
      <a:lvl2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2pPr>
      <a:lvl3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3pPr>
      <a:lvl4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4pPr>
      <a:lvl5pPr marL="450850" indent="-450850" algn="l" rtl="0" eaLnBrk="1" fontAlgn="base" hangingPunct="1">
        <a:lnSpc>
          <a:spcPct val="90000"/>
        </a:lnSpc>
        <a:spcBef>
          <a:spcPct val="0"/>
        </a:spcBef>
        <a:spcAft>
          <a:spcPct val="0"/>
        </a:spcAft>
        <a:defRPr sz="3200" b="1">
          <a:solidFill>
            <a:schemeClr val="tx1"/>
          </a:solidFill>
          <a:latin typeface="Times New Roman" charset="0"/>
          <a:ea typeface="Arial" charset="0"/>
          <a:cs typeface="Arial" charset="0"/>
        </a:defRPr>
      </a:lvl5pPr>
      <a:lvl6pPr marL="9080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6pPr>
      <a:lvl7pPr marL="13652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7pPr>
      <a:lvl8pPr marL="18224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8pPr>
      <a:lvl9pPr marL="2279650" indent="-450850" algn="l" rtl="0" eaLnBrk="1" fontAlgn="base" hangingPunct="1">
        <a:lnSpc>
          <a:spcPct val="90000"/>
        </a:lnSpc>
        <a:spcBef>
          <a:spcPct val="0"/>
        </a:spcBef>
        <a:spcAft>
          <a:spcPct val="0"/>
        </a:spcAft>
        <a:defRPr sz="3000" b="1">
          <a:solidFill>
            <a:schemeClr val="tx2"/>
          </a:solidFill>
          <a:latin typeface="Times New Roman" charset="0"/>
          <a:ea typeface="Arial" charset="0"/>
          <a:cs typeface="Arial" charset="0"/>
        </a:defRPr>
      </a:lvl9pPr>
    </p:titleStyle>
    <p:bodyStyle>
      <a:lvl1pPr marL="400050" indent="-342900"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1pPr>
      <a:lvl2pPr marL="800100" indent="-341313" algn="l" rtl="0" eaLnBrk="1" fontAlgn="base" hangingPunct="1">
        <a:spcBef>
          <a:spcPts val="0"/>
        </a:spcBef>
        <a:spcAft>
          <a:spcPct val="20000"/>
        </a:spcAft>
        <a:buClr>
          <a:schemeClr val="tx2"/>
        </a:buClr>
        <a:buFont typeface="Wingdings" panose="05000000000000000000" pitchFamily="2" charset="2"/>
        <a:buChar char="§"/>
        <a:defRPr sz="2600">
          <a:solidFill>
            <a:schemeClr val="tx1"/>
          </a:solidFill>
          <a:latin typeface="Arial" charset="0"/>
          <a:ea typeface="+mn-ea"/>
          <a:cs typeface="+mn-cs"/>
        </a:defRPr>
      </a:lvl2pPr>
      <a:lvl3pPr marL="1257300" indent="-339725" algn="l" rtl="0" eaLnBrk="1" fontAlgn="base" hangingPunct="1">
        <a:spcBef>
          <a:spcPts val="0"/>
        </a:spcBef>
        <a:spcAft>
          <a:spcPct val="20000"/>
        </a:spcAft>
        <a:buClr>
          <a:schemeClr val="tx2"/>
        </a:buClr>
        <a:buFont typeface="Wingdings" panose="05000000000000000000" pitchFamily="2" charset="2"/>
        <a:buChar char="§"/>
        <a:defRPr sz="2400">
          <a:solidFill>
            <a:schemeClr val="tx1"/>
          </a:solidFill>
          <a:latin typeface="Arial" charset="0"/>
          <a:ea typeface="+mn-ea"/>
          <a:cs typeface="+mn-cs"/>
        </a:defRPr>
      </a:lvl3pPr>
      <a:lvl4pPr marL="1714500" indent="-347663" algn="l" rtl="0" eaLnBrk="1" fontAlgn="base" hangingPunct="1">
        <a:spcBef>
          <a:spcPts val="0"/>
        </a:spcBef>
        <a:spcAft>
          <a:spcPct val="20000"/>
        </a:spcAft>
        <a:buClr>
          <a:schemeClr val="tx2"/>
        </a:buClr>
        <a:buFont typeface="Wingdings" panose="05000000000000000000" pitchFamily="2" charset="2"/>
        <a:buChar char="§"/>
        <a:tabLst/>
        <a:defRPr sz="2200">
          <a:solidFill>
            <a:schemeClr val="tx1"/>
          </a:solidFill>
          <a:latin typeface="Arial" charset="0"/>
          <a:ea typeface="+mn-ea"/>
          <a:cs typeface="+mn-cs"/>
        </a:defRPr>
      </a:lvl4pPr>
      <a:lvl5pPr marL="2171700" indent="-347663" algn="l" rtl="0" eaLnBrk="1" fontAlgn="base" hangingPunct="1">
        <a:spcBef>
          <a:spcPts val="0"/>
        </a:spcBef>
        <a:spcAft>
          <a:spcPct val="20000"/>
        </a:spcAft>
        <a:buClr>
          <a:schemeClr val="tx2"/>
        </a:buClr>
        <a:buFont typeface="Wingdings" panose="05000000000000000000" pitchFamily="2" charset="2"/>
        <a:buChar char="§"/>
        <a:defRPr sz="2200">
          <a:solidFill>
            <a:schemeClr val="tx1"/>
          </a:solidFill>
          <a:latin typeface="Arial" charset="0"/>
          <a:ea typeface="+mn-ea"/>
          <a:cs typeface="+mn-cs"/>
        </a:defRPr>
      </a:lvl5pPr>
      <a:lvl6pPr marL="33162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6pPr>
      <a:lvl7pPr marL="37734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7pPr>
      <a:lvl8pPr marL="42306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8pPr>
      <a:lvl9pPr marL="4687888" indent="-347663" algn="l" rtl="0" eaLnBrk="1" fontAlgn="base" hangingPunct="1">
        <a:spcBef>
          <a:spcPct val="45000"/>
        </a:spcBef>
        <a:spcAft>
          <a:spcPct val="20000"/>
        </a:spcAft>
        <a:buClr>
          <a:schemeClr val="tx2"/>
        </a:buClr>
        <a:buFont typeface="Wingdings" charset="2"/>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340408" y="3117669"/>
            <a:ext cx="4561792" cy="1732913"/>
          </a:xfrm>
        </p:spPr>
        <p:txBody>
          <a:bodyPr/>
          <a:lstStyle/>
          <a:p>
            <a:pPr eaLnBrk="0" hangingPunct="0"/>
            <a:r>
              <a:rPr lang="en-US" altLang="en-US" smtClean="0">
                <a:latin typeface="Times New Roman" pitchFamily="84" charset="0"/>
              </a:rPr>
              <a:t>The </a:t>
            </a:r>
            <a:r>
              <a:rPr lang="en-US" altLang="en-US">
                <a:latin typeface="Times New Roman" pitchFamily="84" charset="0"/>
              </a:rPr>
              <a:t>Immune </a:t>
            </a:r>
            <a:r>
              <a:rPr lang="en-US" altLang="en-US" smtClean="0">
                <a:latin typeface="Times New Roman" pitchFamily="84" charset="0"/>
              </a:rPr>
              <a:t>System</a:t>
            </a:r>
            <a:endParaRPr lang="en-US" altLang="en-US" dirty="0">
              <a:latin typeface="Times New Roman" pitchFamily="84" charset="0"/>
            </a:endParaRPr>
          </a:p>
        </p:txBody>
      </p:sp>
      <p:sp>
        <p:nvSpPr>
          <p:cNvPr id="3" name="Text Placeholder 2"/>
          <p:cNvSpPr>
            <a:spLocks noGrp="1"/>
          </p:cNvSpPr>
          <p:nvPr>
            <p:ph type="body" sz="quarter" idx="12"/>
          </p:nvPr>
        </p:nvSpPr>
        <p:spPr/>
        <p:txBody>
          <a:bodyPr/>
          <a:lstStyle/>
          <a:p>
            <a:r>
              <a:rPr lang="en-US" dirty="0" smtClean="0"/>
              <a:t>35</a:t>
            </a:r>
            <a:endParaRPr lang="en-US" dirty="0"/>
          </a:p>
        </p:txBody>
      </p:sp>
    </p:spTree>
    <p:extLst>
      <p:ext uri="{BB962C8B-B14F-4D97-AF65-F5344CB8AC3E}">
        <p14:creationId xmlns:p14="http://schemas.microsoft.com/office/powerpoint/2010/main" val="39870448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In vertebrate animals, innate defense against virus-infected cells and cancer cells is due to which cells?</a:t>
            </a:r>
          </a:p>
        </p:txBody>
      </p:sp>
      <p:sp>
        <p:nvSpPr>
          <p:cNvPr id="12291" name="Rectangle 3"/>
          <p:cNvSpPr>
            <a:spLocks noGrp="1" noChangeArrowheads="1"/>
          </p:cNvSpPr>
          <p:nvPr>
            <p:ph idx="1"/>
          </p:nvPr>
        </p:nvSpPr>
        <p:spPr/>
        <p:txBody>
          <a:bodyPr/>
          <a:lstStyle/>
          <a:p>
            <a:r>
              <a:rPr lang="en-US" altLang="en-US" smtClean="0"/>
              <a:t>memory cells</a:t>
            </a:r>
          </a:p>
          <a:p>
            <a:r>
              <a:rPr lang="en-US" altLang="en-US" smtClean="0"/>
              <a:t>plasma cells</a:t>
            </a:r>
          </a:p>
          <a:p>
            <a:r>
              <a:rPr lang="en-US" altLang="en-US" smtClean="0"/>
              <a:t>natural killer cells</a:t>
            </a:r>
          </a:p>
          <a:p>
            <a:r>
              <a:rPr lang="en-US" altLang="en-US" smtClean="0"/>
              <a:t>helper T cells</a:t>
            </a:r>
          </a:p>
          <a:p>
            <a:r>
              <a:rPr lang="en-US" altLang="en-US" smtClean="0"/>
              <a:t>cytotoxic T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385723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In vertebrate animals, innate defense against virus-infected cells and cancer cells is due to which cells?</a:t>
            </a:r>
          </a:p>
        </p:txBody>
      </p:sp>
      <p:sp>
        <p:nvSpPr>
          <p:cNvPr id="12291" name="Rectangle 3"/>
          <p:cNvSpPr>
            <a:spLocks noGrp="1" noChangeArrowheads="1"/>
          </p:cNvSpPr>
          <p:nvPr>
            <p:ph idx="1"/>
          </p:nvPr>
        </p:nvSpPr>
        <p:spPr/>
        <p:txBody>
          <a:bodyPr/>
          <a:lstStyle/>
          <a:p>
            <a:r>
              <a:rPr lang="en-US" altLang="en-US" dirty="0" smtClean="0"/>
              <a:t>memory cells</a:t>
            </a:r>
          </a:p>
          <a:p>
            <a:r>
              <a:rPr lang="en-US" altLang="en-US" dirty="0" smtClean="0"/>
              <a:t>plasma cells</a:t>
            </a:r>
          </a:p>
          <a:p>
            <a:r>
              <a:rPr lang="en-US" altLang="en-US" b="1" dirty="0" smtClean="0"/>
              <a:t>natural killer cells</a:t>
            </a:r>
          </a:p>
          <a:p>
            <a:r>
              <a:rPr lang="en-US" altLang="en-US" dirty="0" smtClean="0"/>
              <a:t>helper T cells</a:t>
            </a:r>
          </a:p>
          <a:p>
            <a:r>
              <a:rPr lang="en-US" altLang="en-US" dirty="0" smtClean="0"/>
              <a:t>cytotoxic T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0284489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Which of the following </a:t>
            </a:r>
            <a:r>
              <a:rPr lang="en-US" dirty="0"/>
              <a:t>statements </a:t>
            </a:r>
            <a:r>
              <a:rPr lang="en-US" dirty="0" smtClean="0"/>
              <a:t>regarding</a:t>
            </a:r>
            <a:r>
              <a:rPr lang="en-US" altLang="en-US" dirty="0" smtClean="0"/>
              <a:t> the proliferation of B cells and T cells in vertebrate animals </a:t>
            </a:r>
            <a:r>
              <a:rPr lang="en-US" altLang="en-US" dirty="0" smtClean="0"/>
              <a:t/>
            </a:r>
            <a:br>
              <a:rPr lang="en-US" altLang="en-US" dirty="0" smtClean="0"/>
            </a:br>
            <a:r>
              <a:rPr lang="en-US" dirty="0" smtClean="0"/>
              <a:t>is </a:t>
            </a:r>
            <a:r>
              <a:rPr lang="en-US" dirty="0" smtClean="0"/>
              <a:t>incorrect</a:t>
            </a:r>
            <a:r>
              <a:rPr lang="en-US" altLang="en-US" dirty="0" smtClean="0"/>
              <a:t>?</a:t>
            </a:r>
          </a:p>
        </p:txBody>
      </p:sp>
      <p:sp>
        <p:nvSpPr>
          <p:cNvPr id="14339" name="Content Placeholder 2"/>
          <p:cNvSpPr>
            <a:spLocks noGrp="1"/>
          </p:cNvSpPr>
          <p:nvPr>
            <p:ph idx="1"/>
          </p:nvPr>
        </p:nvSpPr>
        <p:spPr/>
        <p:txBody>
          <a:bodyPr/>
          <a:lstStyle/>
          <a:p>
            <a:r>
              <a:rPr lang="en-US" altLang="en-US" dirty="0" smtClean="0"/>
              <a:t>Effector cells are short-lived and take effect immediately against the antigen.</a:t>
            </a:r>
          </a:p>
          <a:p>
            <a:r>
              <a:rPr lang="en-US" altLang="en-US" dirty="0" smtClean="0"/>
              <a:t>Effector cells are long-lived and take effect immediately against the antigen.</a:t>
            </a:r>
          </a:p>
          <a:p>
            <a:r>
              <a:rPr lang="en-US" altLang="en-US" dirty="0" smtClean="0"/>
              <a:t>B plasma cells secrete antibodies.</a:t>
            </a:r>
          </a:p>
          <a:p>
            <a:r>
              <a:rPr lang="en-US" altLang="en-US" dirty="0" smtClean="0"/>
              <a:t>Memory cells are long-lived and give rise to effector cells </a:t>
            </a:r>
            <a:r>
              <a:rPr lang="en-US" dirty="0"/>
              <a:t>during a </a:t>
            </a:r>
            <a:r>
              <a:rPr lang="en-US" dirty="0" smtClean="0"/>
              <a:t>second </a:t>
            </a:r>
            <a:r>
              <a:rPr lang="en-US" altLang="en-US" dirty="0" smtClean="0"/>
              <a:t>infection by the same antigen.</a:t>
            </a:r>
          </a:p>
          <a:p>
            <a:endParaRPr lang="en-US" altLang="en-US" dirty="0" smtClean="0"/>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868749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smtClean="0"/>
              <a:t>Which of the following </a:t>
            </a:r>
            <a:r>
              <a:rPr lang="en-US" dirty="0"/>
              <a:t>statements </a:t>
            </a:r>
            <a:r>
              <a:rPr lang="en-US" dirty="0" smtClean="0"/>
              <a:t>regarding</a:t>
            </a:r>
            <a:r>
              <a:rPr lang="en-US" altLang="en-US" dirty="0" smtClean="0"/>
              <a:t> the proliferation of B cells and T cells in vertebrate animals </a:t>
            </a:r>
            <a:r>
              <a:rPr lang="en-US" altLang="en-US" dirty="0" smtClean="0"/>
              <a:t/>
            </a:r>
            <a:br>
              <a:rPr lang="en-US" altLang="en-US" dirty="0" smtClean="0"/>
            </a:br>
            <a:r>
              <a:rPr lang="en-US" dirty="0" smtClean="0"/>
              <a:t>is </a:t>
            </a:r>
            <a:r>
              <a:rPr lang="en-US" dirty="0" smtClean="0"/>
              <a:t>incorrect</a:t>
            </a:r>
            <a:r>
              <a:rPr lang="en-US" altLang="en-US" dirty="0" smtClean="0"/>
              <a:t>?</a:t>
            </a:r>
          </a:p>
        </p:txBody>
      </p:sp>
      <p:sp>
        <p:nvSpPr>
          <p:cNvPr id="14339" name="Content Placeholder 2"/>
          <p:cNvSpPr>
            <a:spLocks noGrp="1"/>
          </p:cNvSpPr>
          <p:nvPr>
            <p:ph idx="1"/>
          </p:nvPr>
        </p:nvSpPr>
        <p:spPr/>
        <p:txBody>
          <a:bodyPr/>
          <a:lstStyle/>
          <a:p>
            <a:r>
              <a:rPr lang="en-US" altLang="en-US" dirty="0" smtClean="0"/>
              <a:t>Effector cells are short-lived and take effect immediately against the antigen.</a:t>
            </a:r>
          </a:p>
          <a:p>
            <a:r>
              <a:rPr lang="en-US" altLang="en-US" b="1" dirty="0" smtClean="0"/>
              <a:t>Effector cells are long-lived and take effect immediately against the antigen.</a:t>
            </a:r>
          </a:p>
          <a:p>
            <a:r>
              <a:rPr lang="en-US" altLang="en-US" dirty="0" smtClean="0"/>
              <a:t>B plasma cells secrete antibodies.</a:t>
            </a:r>
          </a:p>
          <a:p>
            <a:r>
              <a:rPr lang="en-US" altLang="en-US" dirty="0" smtClean="0"/>
              <a:t>Memory cells are long-lived and give rise to effector cells </a:t>
            </a:r>
            <a:r>
              <a:rPr lang="en-US" dirty="0"/>
              <a:t>during a </a:t>
            </a:r>
            <a:r>
              <a:rPr lang="en-US" dirty="0" smtClean="0"/>
              <a:t>second </a:t>
            </a:r>
            <a:r>
              <a:rPr lang="en-US" altLang="en-US" dirty="0" smtClean="0"/>
              <a:t>infection by the same antigen.</a:t>
            </a:r>
          </a:p>
          <a:p>
            <a:endParaRPr lang="en-US" altLang="en-US" dirty="0" smtClean="0"/>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92925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In vertebrate animals, adaptive immunity is directly provided by the actions of</a:t>
            </a:r>
          </a:p>
        </p:txBody>
      </p:sp>
      <p:sp>
        <p:nvSpPr>
          <p:cNvPr id="16387" name="Rectangle 3"/>
          <p:cNvSpPr>
            <a:spLocks noGrp="1" noChangeArrowheads="1"/>
          </p:cNvSpPr>
          <p:nvPr>
            <p:ph idx="1"/>
          </p:nvPr>
        </p:nvSpPr>
        <p:spPr/>
        <p:txBody>
          <a:bodyPr/>
          <a:lstStyle/>
          <a:p>
            <a:r>
              <a:rPr lang="en-US" altLang="en-US" smtClean="0"/>
              <a:t>phagocytes.</a:t>
            </a:r>
          </a:p>
          <a:p>
            <a:r>
              <a:rPr lang="en-US" altLang="en-US" smtClean="0"/>
              <a:t>lymphocytes.</a:t>
            </a:r>
          </a:p>
          <a:p>
            <a:r>
              <a:rPr lang="en-US" altLang="en-US" smtClean="0"/>
              <a:t>dendritic cells.</a:t>
            </a:r>
          </a:p>
          <a:p>
            <a:r>
              <a:rPr lang="en-US" altLang="en-US" smtClean="0"/>
              <a:t>natural killer cells.</a:t>
            </a:r>
          </a:p>
          <a:p>
            <a:r>
              <a:rPr lang="en-US" altLang="en-US" smtClean="0"/>
              <a:t>eosinophils.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31886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In vertebrate animals, adaptive immunity is directly provided by the actions of</a:t>
            </a:r>
          </a:p>
        </p:txBody>
      </p:sp>
      <p:sp>
        <p:nvSpPr>
          <p:cNvPr id="16387" name="Rectangle 3"/>
          <p:cNvSpPr>
            <a:spLocks noGrp="1" noChangeArrowheads="1"/>
          </p:cNvSpPr>
          <p:nvPr>
            <p:ph idx="1"/>
          </p:nvPr>
        </p:nvSpPr>
        <p:spPr/>
        <p:txBody>
          <a:bodyPr/>
          <a:lstStyle/>
          <a:p>
            <a:r>
              <a:rPr lang="en-US" altLang="en-US" dirty="0" smtClean="0"/>
              <a:t>phagocytes.</a:t>
            </a:r>
          </a:p>
          <a:p>
            <a:r>
              <a:rPr lang="en-US" altLang="en-US" b="1" dirty="0" smtClean="0"/>
              <a:t>lymphocytes.</a:t>
            </a:r>
          </a:p>
          <a:p>
            <a:r>
              <a:rPr lang="en-US" altLang="en-US" dirty="0" smtClean="0"/>
              <a:t>dendritic cells.</a:t>
            </a:r>
          </a:p>
          <a:p>
            <a:r>
              <a:rPr lang="en-US" altLang="en-US" dirty="0" smtClean="0"/>
              <a:t>natural killer cells.</a:t>
            </a:r>
          </a:p>
          <a:p>
            <a:r>
              <a:rPr lang="en-US" altLang="en-US" dirty="0" err="1" smtClean="0"/>
              <a:t>eosinophils</a:t>
            </a:r>
            <a:r>
              <a:rPr lang="en-US" altLang="en-US" dirty="0" smtClean="0"/>
              <a:t>.</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10831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If a child has a fever on a consistent basis, year after year, what would happen to the duration of the fever that the child has to suffer over time, and why? </a:t>
            </a:r>
          </a:p>
        </p:txBody>
      </p:sp>
      <p:sp>
        <p:nvSpPr>
          <p:cNvPr id="18435" name="Content Placeholder 2"/>
          <p:cNvSpPr>
            <a:spLocks noGrp="1"/>
          </p:cNvSpPr>
          <p:nvPr>
            <p:ph idx="1"/>
          </p:nvPr>
        </p:nvSpPr>
        <p:spPr/>
        <p:txBody>
          <a:bodyPr/>
          <a:lstStyle/>
          <a:p>
            <a:r>
              <a:rPr lang="en-US" altLang="en-US" dirty="0" smtClean="0"/>
              <a:t>remain the same due to effector cells, which are short-lived and take effect immediately against the antigen</a:t>
            </a:r>
          </a:p>
          <a:p>
            <a:r>
              <a:rPr lang="en-US" altLang="en-US" dirty="0"/>
              <a:t>r</a:t>
            </a:r>
            <a:r>
              <a:rPr lang="en-US" altLang="en-US" dirty="0" smtClean="0"/>
              <a:t>educe due to effector cells, which are long-lived and take effect slowly against the antigen</a:t>
            </a:r>
          </a:p>
          <a:p>
            <a:r>
              <a:rPr lang="en-US" altLang="en-US" dirty="0" smtClean="0"/>
              <a:t>reduce due to B plasma cells, which secrete antibodies</a:t>
            </a:r>
          </a:p>
          <a:p>
            <a:r>
              <a:rPr lang="en-US" altLang="en-US" dirty="0" smtClean="0"/>
              <a:t>reduce drastically due to memory cells, which are long-lived and give rise to effector cells during the consequent exposures to the same antigen</a:t>
            </a:r>
          </a:p>
          <a:p>
            <a:endParaRPr lang="en-US" altLang="en-US" dirty="0" smtClean="0"/>
          </a:p>
          <a:p>
            <a:endParaRPr lang="en-US" altLang="en-US" dirty="0" smtClean="0"/>
          </a:p>
        </p:txBody>
      </p:sp>
      <p:sp>
        <p:nvSpPr>
          <p:cNvPr id="6" name="Footer Placeholder 5"/>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90614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dirty="0" smtClean="0"/>
              <a:t>If a child has a fever on a consistent basis, year after year, what would happen to the duration of the fever that the child has to suffer over time, and why? </a:t>
            </a:r>
          </a:p>
        </p:txBody>
      </p:sp>
      <p:sp>
        <p:nvSpPr>
          <p:cNvPr id="18435" name="Content Placeholder 2"/>
          <p:cNvSpPr>
            <a:spLocks noGrp="1"/>
          </p:cNvSpPr>
          <p:nvPr>
            <p:ph idx="1"/>
          </p:nvPr>
        </p:nvSpPr>
        <p:spPr/>
        <p:txBody>
          <a:bodyPr/>
          <a:lstStyle/>
          <a:p>
            <a:r>
              <a:rPr lang="en-US" altLang="en-US" dirty="0" smtClean="0"/>
              <a:t>remain the same due to effector cells, which are short-lived and take effect immediately against the antigen</a:t>
            </a:r>
          </a:p>
          <a:p>
            <a:r>
              <a:rPr lang="en-US" altLang="en-US" dirty="0"/>
              <a:t>r</a:t>
            </a:r>
            <a:r>
              <a:rPr lang="en-US" altLang="en-US" dirty="0" smtClean="0"/>
              <a:t>educe due to effector cells, which are long-lived and take effect slowly against the antigen</a:t>
            </a:r>
          </a:p>
          <a:p>
            <a:r>
              <a:rPr lang="en-US" altLang="en-US" dirty="0" smtClean="0"/>
              <a:t>reduce due to B plasma cells, which secrete antibodies</a:t>
            </a:r>
          </a:p>
          <a:p>
            <a:r>
              <a:rPr lang="en-US" altLang="en-US" b="1" dirty="0" smtClean="0"/>
              <a:t>reduce drastically due to memory cells, which are long-lived and give rise to effector cells during the consequent exposures to the same antigen</a:t>
            </a:r>
          </a:p>
          <a:p>
            <a:endParaRPr lang="en-US" altLang="en-US" dirty="0" smtClean="0"/>
          </a:p>
          <a:p>
            <a:endParaRPr lang="en-US" altLang="en-US" dirty="0" smtClean="0"/>
          </a:p>
        </p:txBody>
      </p:sp>
      <p:sp>
        <p:nvSpPr>
          <p:cNvPr id="6" name="Footer Placeholder 5"/>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787635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dirty="0" smtClean="0"/>
              <a:t>The exceptionally high number of antigen receptors found on B cells and T cells is mostly the result of</a:t>
            </a:r>
          </a:p>
        </p:txBody>
      </p:sp>
      <p:sp>
        <p:nvSpPr>
          <p:cNvPr id="20483" name="Rectangle 3"/>
          <p:cNvSpPr>
            <a:spLocks noGrp="1" noChangeArrowheads="1"/>
          </p:cNvSpPr>
          <p:nvPr>
            <p:ph idx="1"/>
          </p:nvPr>
        </p:nvSpPr>
        <p:spPr/>
        <p:txBody>
          <a:bodyPr/>
          <a:lstStyle/>
          <a:p>
            <a:r>
              <a:rPr lang="en-US" altLang="en-US" smtClean="0"/>
              <a:t>random mutations.</a:t>
            </a:r>
          </a:p>
          <a:p>
            <a:r>
              <a:rPr lang="en-US" altLang="en-US" smtClean="0"/>
              <a:t>clonal selection.</a:t>
            </a:r>
          </a:p>
          <a:p>
            <a:r>
              <a:rPr lang="en-US" altLang="en-US" smtClean="0"/>
              <a:t>alternate splicing.</a:t>
            </a:r>
          </a:p>
          <a:p>
            <a:r>
              <a:rPr lang="en-US" altLang="en-US" smtClean="0"/>
              <a:t>recombinase activity.</a:t>
            </a:r>
          </a:p>
          <a:p>
            <a:r>
              <a:rPr lang="en-US" altLang="en-US" smtClean="0"/>
              <a:t>gene duplication.</a:t>
            </a:r>
          </a:p>
          <a:p>
            <a:pPr lvl="2"/>
            <a:endParaRPr lang="en-US" altLang="en-US"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38787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dirty="0" smtClean="0"/>
              <a:t>The exceptionally high number of antigen receptors found on B cells and T cells is mostly the result of</a:t>
            </a:r>
          </a:p>
        </p:txBody>
      </p:sp>
      <p:sp>
        <p:nvSpPr>
          <p:cNvPr id="20483" name="Rectangle 3"/>
          <p:cNvSpPr>
            <a:spLocks noGrp="1" noChangeArrowheads="1"/>
          </p:cNvSpPr>
          <p:nvPr>
            <p:ph idx="1"/>
          </p:nvPr>
        </p:nvSpPr>
        <p:spPr/>
        <p:txBody>
          <a:bodyPr/>
          <a:lstStyle/>
          <a:p>
            <a:r>
              <a:rPr lang="en-US" altLang="en-US" dirty="0" smtClean="0"/>
              <a:t>random mutations.</a:t>
            </a:r>
          </a:p>
          <a:p>
            <a:r>
              <a:rPr lang="en-US" altLang="en-US" dirty="0" smtClean="0"/>
              <a:t>clonal selection.</a:t>
            </a:r>
          </a:p>
          <a:p>
            <a:r>
              <a:rPr lang="en-US" altLang="en-US" dirty="0" smtClean="0"/>
              <a:t>alternate splicing.</a:t>
            </a:r>
          </a:p>
          <a:p>
            <a:r>
              <a:rPr lang="en-US" altLang="en-US" b="1" dirty="0" err="1" smtClean="0"/>
              <a:t>recombinase</a:t>
            </a:r>
            <a:r>
              <a:rPr lang="en-US" altLang="en-US" b="1" dirty="0" smtClean="0"/>
              <a:t> activity.</a:t>
            </a:r>
          </a:p>
          <a:p>
            <a:r>
              <a:rPr lang="en-US" altLang="en-US" dirty="0" smtClean="0"/>
              <a:t>gene duplication.</a:t>
            </a:r>
          </a:p>
          <a:p>
            <a:pPr lvl="2"/>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132534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smtClean="0"/>
              <a:t>The innate defenses of insects include all of these </a:t>
            </a:r>
            <a:r>
              <a:rPr lang="en-US" altLang="en-US" i="1" dirty="0" smtClean="0"/>
              <a:t>except</a:t>
            </a:r>
            <a:endParaRPr lang="en-US" altLang="en-US" dirty="0" smtClean="0"/>
          </a:p>
        </p:txBody>
      </p:sp>
      <p:sp>
        <p:nvSpPr>
          <p:cNvPr id="4099" name="Rectangle 3"/>
          <p:cNvSpPr>
            <a:spLocks noGrp="1" noChangeArrowheads="1"/>
          </p:cNvSpPr>
          <p:nvPr>
            <p:ph idx="1"/>
          </p:nvPr>
        </p:nvSpPr>
        <p:spPr/>
        <p:txBody>
          <a:bodyPr/>
          <a:lstStyle/>
          <a:p>
            <a:r>
              <a:rPr lang="en-US" altLang="en-US" dirty="0" smtClean="0"/>
              <a:t>antibody molecules in </a:t>
            </a:r>
            <a:r>
              <a:rPr lang="en-US" altLang="en-US" dirty="0" err="1" smtClean="0"/>
              <a:t>hemolymph</a:t>
            </a:r>
            <a:r>
              <a:rPr lang="en-US" altLang="en-US" dirty="0" smtClean="0"/>
              <a:t>.</a:t>
            </a:r>
          </a:p>
          <a:p>
            <a:r>
              <a:rPr lang="en-US" altLang="en-US" dirty="0" smtClean="0"/>
              <a:t>antimicrobial peptides in </a:t>
            </a:r>
            <a:r>
              <a:rPr lang="en-US" altLang="en-US" dirty="0" err="1" smtClean="0"/>
              <a:t>hemolymph</a:t>
            </a:r>
            <a:r>
              <a:rPr lang="en-US" altLang="en-US" dirty="0" smtClean="0"/>
              <a:t>.</a:t>
            </a:r>
          </a:p>
          <a:p>
            <a:r>
              <a:rPr lang="en-US" altLang="en-US" dirty="0" smtClean="0"/>
              <a:t>lysozyme in the digestive system.</a:t>
            </a:r>
          </a:p>
          <a:p>
            <a:r>
              <a:rPr lang="en-US" altLang="en-US" dirty="0" smtClean="0"/>
              <a:t>phagocytosis by </a:t>
            </a:r>
            <a:r>
              <a:rPr lang="en-US" altLang="en-US" dirty="0" err="1" smtClean="0"/>
              <a:t>hemocytes</a:t>
            </a:r>
            <a:r>
              <a:rPr lang="en-US" altLang="en-US" dirty="0" smtClean="0"/>
              <a:t>.</a:t>
            </a:r>
          </a:p>
          <a:p>
            <a:r>
              <a:rPr lang="en-US" altLang="en-US" dirty="0" smtClean="0"/>
              <a:t>the exoskeleton.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889464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In an adaptive immune response </a:t>
            </a:r>
            <a:r>
              <a:rPr lang="en-US" dirty="0"/>
              <a:t>in a vertebrate animal</a:t>
            </a:r>
            <a:r>
              <a:rPr lang="en-US" dirty="0" smtClean="0"/>
              <a:t>,</a:t>
            </a:r>
            <a:r>
              <a:rPr lang="en-US" altLang="en-US" dirty="0" smtClean="0"/>
              <a:t> when the host is exposed </a:t>
            </a:r>
            <a:r>
              <a:rPr lang="en-US" dirty="0" smtClean="0"/>
              <a:t>to </a:t>
            </a:r>
            <a:r>
              <a:rPr lang="en-US" dirty="0"/>
              <a:t>the same </a:t>
            </a:r>
            <a:r>
              <a:rPr lang="en-US" dirty="0" smtClean="0"/>
              <a:t>pathogen</a:t>
            </a:r>
            <a:r>
              <a:rPr lang="en-US" altLang="en-US" dirty="0" smtClean="0"/>
              <a:t> for the second time, which of the following events will take place?</a:t>
            </a:r>
          </a:p>
        </p:txBody>
      </p:sp>
      <p:sp>
        <p:nvSpPr>
          <p:cNvPr id="22531" name="Content Placeholder 2"/>
          <p:cNvSpPr>
            <a:spLocks noGrp="1"/>
          </p:cNvSpPr>
          <p:nvPr>
            <p:ph idx="1"/>
          </p:nvPr>
        </p:nvSpPr>
        <p:spPr/>
        <p:txBody>
          <a:bodyPr/>
          <a:lstStyle/>
          <a:p>
            <a:r>
              <a:rPr lang="en-US" altLang="en-US" dirty="0" smtClean="0"/>
              <a:t>Memory helper T cells produce memory B cells.</a:t>
            </a:r>
          </a:p>
          <a:p>
            <a:r>
              <a:rPr lang="en-US" altLang="en-US" dirty="0" smtClean="0"/>
              <a:t>Memory helper T cells produce memory cytotoxic cells.</a:t>
            </a:r>
          </a:p>
          <a:p>
            <a:r>
              <a:rPr lang="en-US" altLang="en-US" dirty="0" smtClean="0"/>
              <a:t>Plasma cells defend against extracellular pathogens in blood and lymph.</a:t>
            </a:r>
          </a:p>
          <a:p>
            <a:r>
              <a:rPr lang="en-US" altLang="en-US" dirty="0" smtClean="0"/>
              <a:t>Active cytotoxic T cells defend against intracellular pathogens.</a:t>
            </a:r>
          </a:p>
          <a:p>
            <a:r>
              <a:rPr lang="en-US" altLang="en-US" dirty="0" smtClean="0"/>
              <a:t>all of the </a:t>
            </a:r>
            <a:r>
              <a:rPr lang="en-US" altLang="en-US" dirty="0" smtClean="0"/>
              <a:t>above</a:t>
            </a:r>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662862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dirty="0" smtClean="0"/>
              <a:t>In an adaptive immune response </a:t>
            </a:r>
            <a:r>
              <a:rPr lang="en-US" dirty="0"/>
              <a:t>in a vertebrate animal</a:t>
            </a:r>
            <a:r>
              <a:rPr lang="en-US" dirty="0" smtClean="0"/>
              <a:t>,</a:t>
            </a:r>
            <a:r>
              <a:rPr lang="en-US" altLang="en-US" dirty="0" smtClean="0"/>
              <a:t> when the host is exposed </a:t>
            </a:r>
            <a:r>
              <a:rPr lang="en-US" dirty="0" smtClean="0"/>
              <a:t>to </a:t>
            </a:r>
            <a:r>
              <a:rPr lang="en-US" dirty="0"/>
              <a:t>the same </a:t>
            </a:r>
            <a:r>
              <a:rPr lang="en-US" dirty="0" smtClean="0"/>
              <a:t>pathogen</a:t>
            </a:r>
            <a:r>
              <a:rPr lang="en-US" altLang="en-US" dirty="0" smtClean="0"/>
              <a:t> for the second time, which of the following events will take place?</a:t>
            </a:r>
          </a:p>
        </p:txBody>
      </p:sp>
      <p:sp>
        <p:nvSpPr>
          <p:cNvPr id="22531" name="Content Placeholder 2"/>
          <p:cNvSpPr>
            <a:spLocks noGrp="1"/>
          </p:cNvSpPr>
          <p:nvPr>
            <p:ph idx="1"/>
          </p:nvPr>
        </p:nvSpPr>
        <p:spPr/>
        <p:txBody>
          <a:bodyPr/>
          <a:lstStyle/>
          <a:p>
            <a:r>
              <a:rPr lang="en-US" altLang="en-US" dirty="0" smtClean="0"/>
              <a:t>Memory helper T cells produce memory B cells.</a:t>
            </a:r>
          </a:p>
          <a:p>
            <a:r>
              <a:rPr lang="en-US" altLang="en-US" dirty="0" smtClean="0"/>
              <a:t>Memory helper T cells produce memory cytotoxic cells.</a:t>
            </a:r>
          </a:p>
          <a:p>
            <a:r>
              <a:rPr lang="en-US" altLang="en-US" dirty="0" smtClean="0"/>
              <a:t>Plasma cells defend against extracellular pathogens in blood and lymph.</a:t>
            </a:r>
          </a:p>
          <a:p>
            <a:r>
              <a:rPr lang="en-US" altLang="en-US" dirty="0" smtClean="0"/>
              <a:t>Active cytotoxic T cells defend against intracellular pathogens.</a:t>
            </a:r>
          </a:p>
          <a:p>
            <a:r>
              <a:rPr lang="en-US" altLang="en-US" b="1" dirty="0" smtClean="0"/>
              <a:t>all of the </a:t>
            </a:r>
            <a:r>
              <a:rPr lang="en-US" altLang="en-US" b="1" dirty="0" smtClean="0"/>
              <a:t>above</a:t>
            </a:r>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324418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Active immunity can be induced when antigens are introduced artificially into the human body in the form of </a:t>
            </a:r>
          </a:p>
        </p:txBody>
      </p:sp>
      <p:sp>
        <p:nvSpPr>
          <p:cNvPr id="24579" name="Content Placeholder 3"/>
          <p:cNvSpPr>
            <a:spLocks noGrp="1"/>
          </p:cNvSpPr>
          <p:nvPr>
            <p:ph idx="1"/>
          </p:nvPr>
        </p:nvSpPr>
        <p:spPr/>
        <p:txBody>
          <a:bodyPr/>
          <a:lstStyle/>
          <a:p>
            <a:r>
              <a:rPr lang="en-US" altLang="en-US" dirty="0" smtClean="0"/>
              <a:t>inactivated bacterial toxins.</a:t>
            </a:r>
          </a:p>
          <a:p>
            <a:r>
              <a:rPr lang="en-US" altLang="en-US" dirty="0" smtClean="0"/>
              <a:t>killed or weakened pathogens.</a:t>
            </a:r>
          </a:p>
          <a:p>
            <a:r>
              <a:rPr lang="en-US" altLang="en-US" dirty="0" smtClean="0"/>
              <a:t>genes encoding microbial proteins.</a:t>
            </a:r>
          </a:p>
          <a:p>
            <a:r>
              <a:rPr lang="en-US" altLang="en-US" dirty="0" smtClean="0"/>
              <a:t>all of the above </a:t>
            </a:r>
          </a:p>
          <a:p>
            <a:r>
              <a:rPr lang="en-US" altLang="en-US" dirty="0"/>
              <a:t>o</a:t>
            </a:r>
            <a:r>
              <a:rPr lang="en-US" altLang="en-US" dirty="0" smtClean="0"/>
              <a:t>nly A and B</a:t>
            </a:r>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5602857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Active immunity can be induced when antigens are introduced artificially into the human body in the form of </a:t>
            </a:r>
          </a:p>
        </p:txBody>
      </p:sp>
      <p:sp>
        <p:nvSpPr>
          <p:cNvPr id="24579" name="Content Placeholder 3"/>
          <p:cNvSpPr>
            <a:spLocks noGrp="1"/>
          </p:cNvSpPr>
          <p:nvPr>
            <p:ph idx="1"/>
          </p:nvPr>
        </p:nvSpPr>
        <p:spPr/>
        <p:txBody>
          <a:bodyPr/>
          <a:lstStyle/>
          <a:p>
            <a:r>
              <a:rPr lang="en-US" altLang="en-US" dirty="0" smtClean="0"/>
              <a:t>inactivated bacterial toxins.</a:t>
            </a:r>
          </a:p>
          <a:p>
            <a:r>
              <a:rPr lang="en-US" altLang="en-US" dirty="0" smtClean="0"/>
              <a:t>killed or weakened pathogens.</a:t>
            </a:r>
          </a:p>
          <a:p>
            <a:r>
              <a:rPr lang="en-US" altLang="en-US" dirty="0" smtClean="0"/>
              <a:t>genes encoding microbial proteins.</a:t>
            </a:r>
          </a:p>
          <a:p>
            <a:r>
              <a:rPr lang="en-US" altLang="en-US" b="1" dirty="0" smtClean="0"/>
              <a:t>all of the above </a:t>
            </a:r>
          </a:p>
          <a:p>
            <a:r>
              <a:rPr lang="en-US" altLang="en-US" dirty="0"/>
              <a:t>o</a:t>
            </a:r>
            <a:r>
              <a:rPr lang="en-US" altLang="en-US" dirty="0" smtClean="0"/>
              <a:t>nly A and B</a:t>
            </a:r>
          </a:p>
          <a:p>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8833913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Which part of an antibody molecule includes the antigen-binding site?</a:t>
            </a:r>
          </a:p>
        </p:txBody>
      </p:sp>
      <p:sp>
        <p:nvSpPr>
          <p:cNvPr id="26627" name="Rectangle 3"/>
          <p:cNvSpPr>
            <a:spLocks noGrp="1" noChangeArrowheads="1"/>
          </p:cNvSpPr>
          <p:nvPr>
            <p:ph idx="1"/>
          </p:nvPr>
        </p:nvSpPr>
        <p:spPr/>
        <p:txBody>
          <a:bodyPr/>
          <a:lstStyle/>
          <a:p>
            <a:r>
              <a:rPr lang="en-US" altLang="en-US" smtClean="0"/>
              <a:t>cytoplasmic regions</a:t>
            </a:r>
          </a:p>
          <a:p>
            <a:r>
              <a:rPr lang="en-US" altLang="en-US" smtClean="0"/>
              <a:t>constant regions</a:t>
            </a:r>
          </a:p>
          <a:p>
            <a:r>
              <a:rPr lang="en-US" altLang="en-US" smtClean="0"/>
              <a:t>joining segments</a:t>
            </a:r>
          </a:p>
          <a:p>
            <a:r>
              <a:rPr lang="en-US" altLang="en-US" smtClean="0"/>
              <a:t>transmembrane domains</a:t>
            </a:r>
          </a:p>
          <a:p>
            <a:r>
              <a:rPr lang="en-US" altLang="en-US" smtClean="0"/>
              <a:t>variable regions</a:t>
            </a:r>
          </a:p>
          <a:p>
            <a:pPr lvl="2"/>
            <a:endParaRPr lang="en-US" altLang="en-US"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194923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Which part of an antibody molecule includes the antigen-binding site?</a:t>
            </a:r>
          </a:p>
        </p:txBody>
      </p:sp>
      <p:sp>
        <p:nvSpPr>
          <p:cNvPr id="26627" name="Rectangle 3"/>
          <p:cNvSpPr>
            <a:spLocks noGrp="1" noChangeArrowheads="1"/>
          </p:cNvSpPr>
          <p:nvPr>
            <p:ph idx="1"/>
          </p:nvPr>
        </p:nvSpPr>
        <p:spPr/>
        <p:txBody>
          <a:bodyPr/>
          <a:lstStyle/>
          <a:p>
            <a:r>
              <a:rPr lang="en-US" altLang="en-US" dirty="0" smtClean="0"/>
              <a:t>cytoplasmic regions</a:t>
            </a:r>
          </a:p>
          <a:p>
            <a:r>
              <a:rPr lang="en-US" altLang="en-US" dirty="0" smtClean="0"/>
              <a:t>constant regions</a:t>
            </a:r>
          </a:p>
          <a:p>
            <a:r>
              <a:rPr lang="en-US" altLang="en-US" dirty="0" smtClean="0"/>
              <a:t>joining segments</a:t>
            </a:r>
          </a:p>
          <a:p>
            <a:r>
              <a:rPr lang="en-US" altLang="en-US" dirty="0" err="1" smtClean="0"/>
              <a:t>transmembrane</a:t>
            </a:r>
            <a:r>
              <a:rPr lang="en-US" altLang="en-US" dirty="0" smtClean="0"/>
              <a:t> domains</a:t>
            </a:r>
          </a:p>
          <a:p>
            <a:r>
              <a:rPr lang="en-US" altLang="en-US" b="1" dirty="0" smtClean="0"/>
              <a:t>variable regions</a:t>
            </a:r>
          </a:p>
          <a:p>
            <a:pPr lvl="2"/>
            <a:endParaRPr lang="en-US" altLang="en-US" dirty="0" smtClean="0"/>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1936404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What </a:t>
            </a:r>
            <a:r>
              <a:rPr lang="en-US" altLang="en-US" dirty="0" smtClean="0"/>
              <a:t>is necessary in order for maximal activity by all of the lymphocytes that are involved in a primary immune </a:t>
            </a:r>
            <a:r>
              <a:rPr lang="en-US" altLang="en-US" smtClean="0"/>
              <a:t>response?</a:t>
            </a:r>
            <a:endParaRPr lang="en-US" altLang="en-US" dirty="0" smtClean="0"/>
          </a:p>
        </p:txBody>
      </p:sp>
      <p:sp>
        <p:nvSpPr>
          <p:cNvPr id="28675" name="Rectangle 3"/>
          <p:cNvSpPr>
            <a:spLocks noGrp="1" noChangeArrowheads="1"/>
          </p:cNvSpPr>
          <p:nvPr>
            <p:ph idx="1"/>
          </p:nvPr>
        </p:nvSpPr>
        <p:spPr/>
        <p:txBody>
          <a:bodyPr/>
          <a:lstStyle/>
          <a:p>
            <a:r>
              <a:rPr lang="en-US" altLang="en-US" smtClean="0"/>
              <a:t>cytokines secreted by helper T cells</a:t>
            </a:r>
          </a:p>
          <a:p>
            <a:r>
              <a:rPr lang="en-US" altLang="en-US" smtClean="0"/>
              <a:t>perforins secreted by cytotoxic T cells</a:t>
            </a:r>
          </a:p>
          <a:p>
            <a:r>
              <a:rPr lang="en-US" altLang="en-US" smtClean="0"/>
              <a:t>granzymes secreted by cytotoxic T cells</a:t>
            </a:r>
          </a:p>
          <a:p>
            <a:r>
              <a:rPr lang="en-US" altLang="en-US" smtClean="0"/>
              <a:t>antibodies secreted by plasma cells</a:t>
            </a:r>
          </a:p>
          <a:p>
            <a:r>
              <a:rPr lang="en-US" altLang="en-US" smtClean="0"/>
              <a:t>complement proteins secreted by the liver</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0871104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en-US" smtClean="0"/>
              <a:t>What </a:t>
            </a:r>
            <a:r>
              <a:rPr lang="en-US" altLang="en-US" dirty="0" smtClean="0"/>
              <a:t>is necessary in order for maximal activity by all of the lymphocytes that are involved in a primary immune </a:t>
            </a:r>
            <a:r>
              <a:rPr lang="en-US" altLang="en-US" smtClean="0"/>
              <a:t>response?</a:t>
            </a:r>
            <a:endParaRPr lang="en-US" altLang="en-US" dirty="0" smtClean="0"/>
          </a:p>
        </p:txBody>
      </p:sp>
      <p:sp>
        <p:nvSpPr>
          <p:cNvPr id="28675" name="Rectangle 3"/>
          <p:cNvSpPr>
            <a:spLocks noGrp="1" noChangeArrowheads="1"/>
          </p:cNvSpPr>
          <p:nvPr>
            <p:ph idx="1"/>
          </p:nvPr>
        </p:nvSpPr>
        <p:spPr/>
        <p:txBody>
          <a:bodyPr/>
          <a:lstStyle/>
          <a:p>
            <a:r>
              <a:rPr lang="en-US" altLang="en-US" b="1" dirty="0" smtClean="0"/>
              <a:t>cytokines secreted by helper T cells</a:t>
            </a:r>
          </a:p>
          <a:p>
            <a:r>
              <a:rPr lang="en-US" altLang="en-US" dirty="0" err="1" smtClean="0"/>
              <a:t>perforins</a:t>
            </a:r>
            <a:r>
              <a:rPr lang="en-US" altLang="en-US" dirty="0" smtClean="0"/>
              <a:t> secreted by cytotoxic T cells</a:t>
            </a:r>
          </a:p>
          <a:p>
            <a:r>
              <a:rPr lang="en-US" altLang="en-US" dirty="0" err="1" smtClean="0"/>
              <a:t>granzymes</a:t>
            </a:r>
            <a:r>
              <a:rPr lang="en-US" altLang="en-US" dirty="0" smtClean="0"/>
              <a:t> secreted by cytotoxic T cells</a:t>
            </a:r>
          </a:p>
          <a:p>
            <a:r>
              <a:rPr lang="en-US" altLang="en-US" dirty="0" smtClean="0"/>
              <a:t>antibodies secreted by plasma cells</a:t>
            </a:r>
          </a:p>
          <a:p>
            <a:r>
              <a:rPr lang="en-US" altLang="en-US" dirty="0" smtClean="0"/>
              <a:t>complement proteins secreted by the liver</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41167371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mtClean="0"/>
              <a:t>Which defensive chemical is improperly matched with a function?</a:t>
            </a:r>
          </a:p>
        </p:txBody>
      </p:sp>
      <p:sp>
        <p:nvSpPr>
          <p:cNvPr id="30723" name="Rectangle 3"/>
          <p:cNvSpPr>
            <a:spLocks noGrp="1" noChangeArrowheads="1"/>
          </p:cNvSpPr>
          <p:nvPr>
            <p:ph idx="1"/>
          </p:nvPr>
        </p:nvSpPr>
        <p:spPr/>
        <p:txBody>
          <a:bodyPr/>
          <a:lstStyle/>
          <a:p>
            <a:r>
              <a:rPr lang="en-US" altLang="en-US" dirty="0" err="1"/>
              <a:t>perforins</a:t>
            </a:r>
            <a:r>
              <a:rPr lang="en-US" altLang="en-US" dirty="0"/>
              <a:t>—</a:t>
            </a:r>
            <a:r>
              <a:rPr lang="en-US" altLang="en-US" dirty="0" err="1"/>
              <a:t>lysis</a:t>
            </a:r>
            <a:endParaRPr lang="en-US" altLang="en-US" dirty="0" smtClean="0"/>
          </a:p>
          <a:p>
            <a:r>
              <a:rPr lang="en-US" altLang="en-US" dirty="0"/>
              <a:t>antibodies—pathogen </a:t>
            </a:r>
            <a:r>
              <a:rPr lang="en-US" altLang="en-US" dirty="0" smtClean="0"/>
              <a:t>neutralization</a:t>
            </a:r>
          </a:p>
          <a:p>
            <a:r>
              <a:rPr lang="en-US" altLang="en-US" dirty="0" smtClean="0"/>
              <a:t>histamines—loosens capillary walls</a:t>
            </a:r>
          </a:p>
          <a:p>
            <a:r>
              <a:rPr lang="en-US" altLang="en-US" dirty="0"/>
              <a:t>cytokines—immune </a:t>
            </a:r>
            <a:r>
              <a:rPr lang="en-US" altLang="en-US" dirty="0" smtClean="0"/>
              <a:t>cell stimulation</a:t>
            </a:r>
          </a:p>
          <a:p>
            <a:r>
              <a:rPr lang="en-US" altLang="en-US" dirty="0"/>
              <a:t>lysozymes—cause </a:t>
            </a:r>
            <a:r>
              <a:rPr lang="en-US" altLang="en-US" dirty="0" smtClean="0"/>
              <a:t>fevers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42146207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mtClean="0"/>
              <a:t>Which defensive chemical is improperly matched with a function?</a:t>
            </a:r>
          </a:p>
        </p:txBody>
      </p:sp>
      <p:sp>
        <p:nvSpPr>
          <p:cNvPr id="30723" name="Rectangle 3"/>
          <p:cNvSpPr>
            <a:spLocks noGrp="1" noChangeArrowheads="1"/>
          </p:cNvSpPr>
          <p:nvPr>
            <p:ph idx="1"/>
          </p:nvPr>
        </p:nvSpPr>
        <p:spPr/>
        <p:txBody>
          <a:bodyPr/>
          <a:lstStyle/>
          <a:p>
            <a:r>
              <a:rPr lang="en-US" altLang="en-US" dirty="0" err="1"/>
              <a:t>perforins</a:t>
            </a:r>
            <a:r>
              <a:rPr lang="en-US" altLang="en-US" dirty="0"/>
              <a:t>—</a:t>
            </a:r>
            <a:r>
              <a:rPr lang="en-US" altLang="en-US" dirty="0" err="1"/>
              <a:t>lysis</a:t>
            </a:r>
            <a:endParaRPr lang="en-US" altLang="en-US" dirty="0" smtClean="0"/>
          </a:p>
          <a:p>
            <a:r>
              <a:rPr lang="en-US" altLang="en-US" dirty="0"/>
              <a:t>antibodies—pathogen </a:t>
            </a:r>
            <a:r>
              <a:rPr lang="en-US" altLang="en-US" dirty="0" smtClean="0"/>
              <a:t>neutralization</a:t>
            </a:r>
          </a:p>
          <a:p>
            <a:r>
              <a:rPr lang="en-US" altLang="en-US" dirty="0" smtClean="0"/>
              <a:t>histamines—loosens capillary walls</a:t>
            </a:r>
          </a:p>
          <a:p>
            <a:r>
              <a:rPr lang="en-US" altLang="en-US" dirty="0"/>
              <a:t>cytokines—immune </a:t>
            </a:r>
            <a:r>
              <a:rPr lang="en-US" altLang="en-US" dirty="0" smtClean="0"/>
              <a:t>cell stimulation</a:t>
            </a:r>
          </a:p>
          <a:p>
            <a:r>
              <a:rPr lang="en-US" altLang="en-US" b="1" dirty="0"/>
              <a:t>lysozymes—cause </a:t>
            </a:r>
            <a:r>
              <a:rPr lang="en-US" altLang="en-US" b="1" dirty="0" smtClean="0"/>
              <a:t>fevers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636797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smtClean="0"/>
              <a:t>The innate defenses of insects include all of these </a:t>
            </a:r>
            <a:r>
              <a:rPr lang="en-US" altLang="en-US" i="1" dirty="0" smtClean="0"/>
              <a:t>except</a:t>
            </a:r>
            <a:endParaRPr lang="en-US" altLang="en-US" dirty="0" smtClean="0"/>
          </a:p>
        </p:txBody>
      </p:sp>
      <p:sp>
        <p:nvSpPr>
          <p:cNvPr id="4099" name="Rectangle 3"/>
          <p:cNvSpPr>
            <a:spLocks noGrp="1" noChangeArrowheads="1"/>
          </p:cNvSpPr>
          <p:nvPr>
            <p:ph idx="1"/>
          </p:nvPr>
        </p:nvSpPr>
        <p:spPr/>
        <p:txBody>
          <a:bodyPr/>
          <a:lstStyle/>
          <a:p>
            <a:r>
              <a:rPr lang="en-US" altLang="en-US" b="1" dirty="0" smtClean="0"/>
              <a:t>antibody molecules in </a:t>
            </a:r>
            <a:r>
              <a:rPr lang="en-US" altLang="en-US" b="1" dirty="0" err="1" smtClean="0"/>
              <a:t>hemolymph</a:t>
            </a:r>
            <a:r>
              <a:rPr lang="en-US" altLang="en-US" b="1" dirty="0" smtClean="0"/>
              <a:t>.</a:t>
            </a:r>
          </a:p>
          <a:p>
            <a:r>
              <a:rPr lang="en-US" altLang="en-US" dirty="0" smtClean="0"/>
              <a:t>antimicrobial peptides in </a:t>
            </a:r>
            <a:r>
              <a:rPr lang="en-US" altLang="en-US" dirty="0" err="1" smtClean="0"/>
              <a:t>hemolymph</a:t>
            </a:r>
            <a:r>
              <a:rPr lang="en-US" altLang="en-US" dirty="0" smtClean="0"/>
              <a:t>.</a:t>
            </a:r>
          </a:p>
          <a:p>
            <a:r>
              <a:rPr lang="en-US" altLang="en-US" dirty="0" smtClean="0"/>
              <a:t>lysozyme in the digestive system.</a:t>
            </a:r>
          </a:p>
          <a:p>
            <a:r>
              <a:rPr lang="en-US" altLang="en-US" dirty="0" smtClean="0"/>
              <a:t>phagocytosis by </a:t>
            </a:r>
            <a:r>
              <a:rPr lang="en-US" altLang="en-US" dirty="0" err="1" smtClean="0"/>
              <a:t>hemocytes</a:t>
            </a:r>
            <a:r>
              <a:rPr lang="en-US" altLang="en-US" dirty="0" smtClean="0"/>
              <a:t>.</a:t>
            </a:r>
          </a:p>
          <a:p>
            <a:r>
              <a:rPr lang="en-US" altLang="en-US" dirty="0" smtClean="0"/>
              <a:t>the exoskeleton.</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5860879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82563" y="182562"/>
            <a:ext cx="8775700" cy="3246438"/>
          </a:xfrm>
        </p:spPr>
        <p:txBody>
          <a:bodyPr/>
          <a:lstStyle/>
          <a:p>
            <a:pPr>
              <a:tabLst>
                <a:tab pos="514350" algn="l"/>
                <a:tab pos="798513" algn="l"/>
              </a:tabLst>
            </a:pPr>
            <a:r>
              <a:rPr lang="en-US" altLang="en-US" dirty="0" smtClean="0"/>
              <a:t>What is true of a secondary immune response?</a:t>
            </a:r>
            <a:br>
              <a:rPr lang="en-US" altLang="en-US" dirty="0" smtClean="0"/>
            </a:br>
            <a:r>
              <a:rPr lang="en-US" altLang="en-US" dirty="0" smtClean="0"/>
              <a:t>	</a:t>
            </a:r>
            <a:r>
              <a:rPr lang="en-US" altLang="en-US" sz="2600" dirty="0" smtClean="0"/>
              <a:t>1</a:t>
            </a:r>
            <a:r>
              <a:rPr lang="en-US" altLang="en-US" sz="2600" dirty="0" smtClean="0"/>
              <a:t>. It is brought about by memory cells.</a:t>
            </a:r>
            <a:br>
              <a:rPr lang="en-US" altLang="en-US" sz="2600" dirty="0" smtClean="0"/>
            </a:br>
            <a:r>
              <a:rPr lang="en-US" altLang="en-US" sz="2600" dirty="0" smtClean="0"/>
              <a:t>      2. It is less effective than a primary immune response.</a:t>
            </a:r>
            <a:br>
              <a:rPr lang="en-US" altLang="en-US" sz="2600" dirty="0" smtClean="0"/>
            </a:br>
            <a:r>
              <a:rPr lang="en-US" altLang="en-US" sz="2600" dirty="0" smtClean="0"/>
              <a:t>      3. It includes a humoral response but not a </a:t>
            </a:r>
            <a:r>
              <a:rPr lang="en-US" altLang="en-US" sz="2600" dirty="0" smtClean="0"/>
              <a:t>cell-mediated </a:t>
            </a:r>
            <a:br>
              <a:rPr lang="en-US" altLang="en-US" sz="2600" dirty="0" smtClean="0"/>
            </a:br>
            <a:r>
              <a:rPr lang="en-US" altLang="en-US" sz="2600" dirty="0" smtClean="0"/>
              <a:t>		response</a:t>
            </a:r>
            <a:r>
              <a:rPr lang="en-US" altLang="en-US" sz="2600" dirty="0" smtClean="0"/>
              <a:t>.</a:t>
            </a:r>
            <a:br>
              <a:rPr lang="en-US" altLang="en-US" sz="2600" dirty="0" smtClean="0"/>
            </a:br>
            <a:r>
              <a:rPr lang="en-US" altLang="en-US" sz="2600" dirty="0" smtClean="0"/>
              <a:t>      4. After it occurs, the immune system can only </a:t>
            </a:r>
            <a:r>
              <a:rPr lang="en-US" altLang="en-US" sz="2600" dirty="0" smtClean="0"/>
              <a:t>respond </a:t>
            </a:r>
            <a:r>
              <a:rPr lang="en-US" altLang="en-US" sz="2600" dirty="0" smtClean="0"/>
              <a:t>to </a:t>
            </a:r>
            <a:r>
              <a:rPr lang="en-US" altLang="en-US" sz="2600" dirty="0" smtClean="0"/>
              <a:t/>
            </a:r>
            <a:br>
              <a:rPr lang="en-US" altLang="en-US" sz="2600" dirty="0" smtClean="0"/>
            </a:br>
            <a:r>
              <a:rPr lang="en-US" altLang="en-US" sz="2600" dirty="0" smtClean="0"/>
              <a:t>		reinfection </a:t>
            </a:r>
            <a:r>
              <a:rPr lang="en-US" altLang="en-US" sz="2600" dirty="0" smtClean="0"/>
              <a:t>with the same antigen by </a:t>
            </a:r>
            <a:r>
              <a:rPr lang="en-US" altLang="en-US" sz="2600" dirty="0" smtClean="0"/>
              <a:t>mounting </a:t>
            </a:r>
            <a:r>
              <a:rPr lang="en-US" altLang="en-US" sz="2600" dirty="0" smtClean="0"/>
              <a:t>another </a:t>
            </a:r>
            <a:r>
              <a:rPr lang="en-US" altLang="en-US" sz="2600" dirty="0" smtClean="0"/>
              <a:t/>
            </a:r>
            <a:br>
              <a:rPr lang="en-US" altLang="en-US" sz="2600" dirty="0" smtClean="0"/>
            </a:br>
            <a:r>
              <a:rPr lang="en-US" altLang="en-US" sz="2600" dirty="0" smtClean="0"/>
              <a:t>		primary </a:t>
            </a:r>
            <a:r>
              <a:rPr lang="en-US" altLang="en-US" sz="2600" dirty="0" smtClean="0"/>
              <a:t>immune response.</a:t>
            </a:r>
            <a:br>
              <a:rPr lang="en-US" altLang="en-US" sz="2600" dirty="0" smtClean="0"/>
            </a:br>
            <a:r>
              <a:rPr lang="en-US" altLang="en-US" sz="2600" dirty="0" smtClean="0"/>
              <a:t>      5. It lasts longer than a primary immune response</a:t>
            </a:r>
            <a:r>
              <a:rPr lang="en-US" altLang="en-US" sz="2600" dirty="0" smtClean="0"/>
              <a:t>.</a:t>
            </a:r>
            <a:endParaRPr lang="en-US" altLang="en-US" dirty="0" smtClean="0"/>
          </a:p>
        </p:txBody>
      </p:sp>
      <p:sp>
        <p:nvSpPr>
          <p:cNvPr id="32771" name="Rectangle 3"/>
          <p:cNvSpPr>
            <a:spLocks noGrp="1" noChangeArrowheads="1"/>
          </p:cNvSpPr>
          <p:nvPr>
            <p:ph idx="1"/>
          </p:nvPr>
        </p:nvSpPr>
        <p:spPr>
          <a:xfrm>
            <a:off x="144463" y="3670299"/>
            <a:ext cx="8775700" cy="2682875"/>
          </a:xfrm>
        </p:spPr>
        <p:txBody>
          <a:bodyPr/>
          <a:lstStyle/>
          <a:p>
            <a:r>
              <a:rPr lang="en-US" altLang="en-US" dirty="0" smtClean="0"/>
              <a:t>1 only</a:t>
            </a:r>
          </a:p>
          <a:p>
            <a:r>
              <a:rPr lang="en-US" altLang="en-US" dirty="0" smtClean="0"/>
              <a:t>1 and 2</a:t>
            </a:r>
          </a:p>
          <a:p>
            <a:r>
              <a:rPr lang="en-US" altLang="en-US" dirty="0" smtClean="0"/>
              <a:t>1 and 5</a:t>
            </a:r>
          </a:p>
          <a:p>
            <a:r>
              <a:rPr lang="en-US" altLang="en-US" dirty="0" smtClean="0"/>
              <a:t>2, 3, and 5</a:t>
            </a:r>
          </a:p>
          <a:p>
            <a:r>
              <a:rPr lang="en-US" altLang="en-US" dirty="0" smtClean="0"/>
              <a:t>1, 3, 4, and 5</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0303373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tabLst>
                <a:tab pos="514350" algn="l"/>
                <a:tab pos="798513" algn="l"/>
              </a:tabLst>
            </a:pPr>
            <a:r>
              <a:rPr lang="en-US" altLang="en-US" dirty="0"/>
              <a:t>What is true of a secondary immune response?</a:t>
            </a:r>
            <a:br>
              <a:rPr lang="en-US" altLang="en-US" dirty="0"/>
            </a:br>
            <a:r>
              <a:rPr lang="en-US" altLang="en-US" dirty="0"/>
              <a:t>     </a:t>
            </a:r>
            <a:r>
              <a:rPr lang="en-US" altLang="en-US" dirty="0" smtClean="0"/>
              <a:t>	</a:t>
            </a:r>
            <a:r>
              <a:rPr lang="en-US" altLang="en-US" sz="2600" dirty="0" smtClean="0"/>
              <a:t>1</a:t>
            </a:r>
            <a:r>
              <a:rPr lang="en-US" altLang="en-US" sz="2600" dirty="0"/>
              <a:t>. It is brought about by memory cells.</a:t>
            </a:r>
            <a:br>
              <a:rPr lang="en-US" altLang="en-US" sz="2600" dirty="0"/>
            </a:br>
            <a:r>
              <a:rPr lang="en-US" altLang="en-US" sz="2600" dirty="0"/>
              <a:t>      2. It is less effective than a primary immune response.</a:t>
            </a:r>
            <a:br>
              <a:rPr lang="en-US" altLang="en-US" sz="2600" dirty="0"/>
            </a:br>
            <a:r>
              <a:rPr lang="en-US" altLang="en-US" sz="2600" dirty="0"/>
              <a:t>      3. It includes a humoral response but not a cell-mediated </a:t>
            </a:r>
            <a:br>
              <a:rPr lang="en-US" altLang="en-US" sz="2600" dirty="0"/>
            </a:br>
            <a:r>
              <a:rPr lang="en-US" altLang="en-US" sz="2600" dirty="0"/>
              <a:t>		response.</a:t>
            </a:r>
            <a:br>
              <a:rPr lang="en-US" altLang="en-US" sz="2600" dirty="0"/>
            </a:br>
            <a:r>
              <a:rPr lang="en-US" altLang="en-US" sz="2600" dirty="0"/>
              <a:t>      4. After it occurs, the immune system can only respond to </a:t>
            </a:r>
            <a:br>
              <a:rPr lang="en-US" altLang="en-US" sz="2600" dirty="0"/>
            </a:br>
            <a:r>
              <a:rPr lang="en-US" altLang="en-US" sz="2600" dirty="0"/>
              <a:t>		reinfection with the same antigen by mounting another </a:t>
            </a:r>
            <a:br>
              <a:rPr lang="en-US" altLang="en-US" sz="2600" dirty="0"/>
            </a:br>
            <a:r>
              <a:rPr lang="en-US" altLang="en-US" sz="2600" dirty="0"/>
              <a:t>		primary immune response.</a:t>
            </a:r>
            <a:br>
              <a:rPr lang="en-US" altLang="en-US" sz="2600" dirty="0"/>
            </a:br>
            <a:r>
              <a:rPr lang="en-US" altLang="en-US" sz="2600" dirty="0"/>
              <a:t>      5. It lasts longer than a primary immune response.</a:t>
            </a:r>
            <a:endParaRPr lang="en-US" altLang="en-US" sz="2600" dirty="0" smtClean="0"/>
          </a:p>
        </p:txBody>
      </p:sp>
      <p:sp>
        <p:nvSpPr>
          <p:cNvPr id="32771" name="Rectangle 3"/>
          <p:cNvSpPr>
            <a:spLocks noGrp="1" noChangeArrowheads="1"/>
          </p:cNvSpPr>
          <p:nvPr>
            <p:ph idx="1"/>
          </p:nvPr>
        </p:nvSpPr>
        <p:spPr>
          <a:xfrm>
            <a:off x="144463" y="3670299"/>
            <a:ext cx="8775700" cy="2682875"/>
          </a:xfrm>
        </p:spPr>
        <p:txBody>
          <a:bodyPr/>
          <a:lstStyle/>
          <a:p>
            <a:r>
              <a:rPr lang="en-US" altLang="en-US" dirty="0" smtClean="0"/>
              <a:t>1 only</a:t>
            </a:r>
          </a:p>
          <a:p>
            <a:r>
              <a:rPr lang="en-US" altLang="en-US" dirty="0" smtClean="0"/>
              <a:t>1 and 2</a:t>
            </a:r>
          </a:p>
          <a:p>
            <a:r>
              <a:rPr lang="en-US" altLang="en-US" b="1" dirty="0" smtClean="0"/>
              <a:t>1 and 5</a:t>
            </a:r>
          </a:p>
          <a:p>
            <a:r>
              <a:rPr lang="en-US" altLang="en-US" dirty="0" smtClean="0"/>
              <a:t>2, 3, and 5</a:t>
            </a:r>
          </a:p>
          <a:p>
            <a:r>
              <a:rPr lang="en-US" altLang="en-US" dirty="0" smtClean="0"/>
              <a:t>1, 3, 4, and 5</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8345996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smtClean="0"/>
              <a:t>HIV directly infects and eventually eliminates</a:t>
            </a:r>
          </a:p>
        </p:txBody>
      </p:sp>
      <p:sp>
        <p:nvSpPr>
          <p:cNvPr id="34819" name="Rectangle 3"/>
          <p:cNvSpPr>
            <a:spLocks noGrp="1" noChangeArrowheads="1"/>
          </p:cNvSpPr>
          <p:nvPr>
            <p:ph idx="1"/>
          </p:nvPr>
        </p:nvSpPr>
        <p:spPr/>
        <p:txBody>
          <a:bodyPr/>
          <a:lstStyle/>
          <a:p>
            <a:r>
              <a:rPr lang="en-US" altLang="en-US" dirty="0" smtClean="0"/>
              <a:t>B cells.</a:t>
            </a:r>
          </a:p>
          <a:p>
            <a:r>
              <a:rPr lang="en-US" altLang="en-US" dirty="0" smtClean="0"/>
              <a:t>cytotoxic T cells.</a:t>
            </a:r>
          </a:p>
          <a:p>
            <a:r>
              <a:rPr lang="en-US" altLang="en-US" dirty="0" smtClean="0"/>
              <a:t>plasma cells.</a:t>
            </a:r>
          </a:p>
          <a:p>
            <a:r>
              <a:rPr lang="en-US" altLang="en-US" dirty="0" smtClean="0"/>
              <a:t>helper T cells.</a:t>
            </a:r>
          </a:p>
          <a:p>
            <a:r>
              <a:rPr lang="en-US" altLang="en-US" dirty="0" smtClean="0"/>
              <a:t>natural killer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34441598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tLang="en-US" dirty="0" smtClean="0"/>
              <a:t>HIV directly infects and eventually eliminates</a:t>
            </a:r>
          </a:p>
        </p:txBody>
      </p:sp>
      <p:sp>
        <p:nvSpPr>
          <p:cNvPr id="34819" name="Rectangle 3"/>
          <p:cNvSpPr>
            <a:spLocks noGrp="1" noChangeArrowheads="1"/>
          </p:cNvSpPr>
          <p:nvPr>
            <p:ph idx="1"/>
          </p:nvPr>
        </p:nvSpPr>
        <p:spPr/>
        <p:txBody>
          <a:bodyPr/>
          <a:lstStyle/>
          <a:p>
            <a:r>
              <a:rPr lang="en-US" altLang="en-US" dirty="0" smtClean="0"/>
              <a:t>B cells.</a:t>
            </a:r>
          </a:p>
          <a:p>
            <a:r>
              <a:rPr lang="en-US" altLang="en-US" dirty="0" smtClean="0"/>
              <a:t>cytotoxic T cells.</a:t>
            </a:r>
          </a:p>
          <a:p>
            <a:r>
              <a:rPr lang="en-US" altLang="en-US" dirty="0" smtClean="0"/>
              <a:t>plasma cells.</a:t>
            </a:r>
          </a:p>
          <a:p>
            <a:r>
              <a:rPr lang="en-US" altLang="en-US" b="1" dirty="0" smtClean="0"/>
              <a:t>helper T cells.</a:t>
            </a:r>
          </a:p>
          <a:p>
            <a:r>
              <a:rPr lang="en-US" altLang="en-US" dirty="0" smtClean="0"/>
              <a:t>natural killer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5306598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tabLst>
                <a:tab pos="514350" algn="l"/>
              </a:tabLst>
            </a:pPr>
            <a:r>
              <a:rPr lang="en-US" altLang="en-US" dirty="0" smtClean="0"/>
              <a:t>What is the correct sequence in which the following occur during a primary </a:t>
            </a:r>
            <a:r>
              <a:rPr lang="en-US" altLang="en-US" dirty="0" err="1" smtClean="0"/>
              <a:t>humoral</a:t>
            </a:r>
            <a:r>
              <a:rPr lang="en-US" altLang="en-US" dirty="0" smtClean="0"/>
              <a:t> immune response?</a:t>
            </a:r>
            <a:br>
              <a:rPr lang="en-US" altLang="en-US" dirty="0" smtClean="0"/>
            </a:br>
            <a:r>
              <a:rPr lang="en-US" altLang="en-US" dirty="0" smtClean="0"/>
              <a:t>	</a:t>
            </a:r>
            <a:r>
              <a:rPr lang="en-US" altLang="en-US" sz="2600" dirty="0" smtClean="0"/>
              <a:t>1. B cell activation</a:t>
            </a:r>
            <a:br>
              <a:rPr lang="en-US" altLang="en-US" sz="2600" dirty="0" smtClean="0"/>
            </a:br>
            <a:r>
              <a:rPr lang="en-US" altLang="en-US" sz="2600" dirty="0" smtClean="0"/>
              <a:t>	2. Helper T cell activation</a:t>
            </a:r>
            <a:br>
              <a:rPr lang="en-US" altLang="en-US" sz="2600" dirty="0" smtClean="0"/>
            </a:br>
            <a:r>
              <a:rPr lang="en-US" altLang="en-US" sz="2600" dirty="0" smtClean="0"/>
              <a:t>	3. Plasma cell differentiation and proliferation</a:t>
            </a:r>
            <a:br>
              <a:rPr lang="en-US" altLang="en-US" sz="2600" dirty="0" smtClean="0"/>
            </a:br>
            <a:r>
              <a:rPr lang="en-US" altLang="en-US" sz="2600" dirty="0" smtClean="0"/>
              <a:t>	4. Antibody secretion</a:t>
            </a:r>
            <a:br>
              <a:rPr lang="en-US" altLang="en-US" sz="2600" dirty="0" smtClean="0"/>
            </a:br>
            <a:r>
              <a:rPr lang="en-US" altLang="en-US" sz="2600" dirty="0" smtClean="0"/>
              <a:t>	5. Presentation of antigen on class II </a:t>
            </a:r>
            <a:r>
              <a:rPr lang="en-US" altLang="en-US" sz="2600" dirty="0" smtClean="0"/>
              <a:t>MHC proteins</a:t>
            </a:r>
            <a:endParaRPr lang="en-US" altLang="en-US" sz="2600" dirty="0" smtClean="0"/>
          </a:p>
        </p:txBody>
      </p:sp>
      <p:sp>
        <p:nvSpPr>
          <p:cNvPr id="36867" name="Rectangle 3"/>
          <p:cNvSpPr>
            <a:spLocks noGrp="1" noChangeArrowheads="1"/>
          </p:cNvSpPr>
          <p:nvPr>
            <p:ph idx="1"/>
          </p:nvPr>
        </p:nvSpPr>
        <p:spPr>
          <a:xfrm>
            <a:off x="144463" y="2971800"/>
            <a:ext cx="8775700" cy="3381374"/>
          </a:xfrm>
        </p:spPr>
        <p:txBody>
          <a:bodyPr/>
          <a:lstStyle/>
          <a:p>
            <a:r>
              <a:rPr lang="en-US" altLang="en-US" dirty="0" smtClean="0"/>
              <a:t>5, 2, 1, 4, 3</a:t>
            </a:r>
          </a:p>
          <a:p>
            <a:r>
              <a:rPr lang="en-US" altLang="en-US" dirty="0" smtClean="0"/>
              <a:t>4, 5, 2, 1, 3</a:t>
            </a:r>
          </a:p>
          <a:p>
            <a:r>
              <a:rPr lang="en-US" altLang="en-US" dirty="0" smtClean="0"/>
              <a:t>5, 1, 2, 3, 4</a:t>
            </a:r>
          </a:p>
          <a:p>
            <a:r>
              <a:rPr lang="en-US" altLang="en-US" dirty="0" smtClean="0"/>
              <a:t>4, 5, 3, 1, 2</a:t>
            </a:r>
          </a:p>
          <a:p>
            <a:r>
              <a:rPr lang="en-US" altLang="en-US" dirty="0" smtClean="0"/>
              <a:t>5, 2, 1, 3, 4</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100667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a:tabLst>
                <a:tab pos="514350" algn="l"/>
              </a:tabLst>
            </a:pPr>
            <a:r>
              <a:rPr lang="en-US" altLang="en-US" dirty="0" smtClean="0"/>
              <a:t>What is the correct sequence in which the following occur during a primary </a:t>
            </a:r>
            <a:r>
              <a:rPr lang="en-US" altLang="en-US" dirty="0" err="1" smtClean="0"/>
              <a:t>humoral</a:t>
            </a:r>
            <a:r>
              <a:rPr lang="en-US" altLang="en-US" dirty="0" smtClean="0"/>
              <a:t> immune response?</a:t>
            </a:r>
            <a:br>
              <a:rPr lang="en-US" altLang="en-US" dirty="0" smtClean="0"/>
            </a:br>
            <a:r>
              <a:rPr lang="en-US" altLang="en-US" dirty="0" smtClean="0"/>
              <a:t>	</a:t>
            </a:r>
            <a:r>
              <a:rPr lang="en-US" altLang="en-US" sz="2600" dirty="0" smtClean="0"/>
              <a:t>1. B cell activation</a:t>
            </a:r>
            <a:br>
              <a:rPr lang="en-US" altLang="en-US" sz="2600" dirty="0" smtClean="0"/>
            </a:br>
            <a:r>
              <a:rPr lang="en-US" altLang="en-US" sz="2600" dirty="0" smtClean="0"/>
              <a:t>	2. Helper T cell activation</a:t>
            </a:r>
            <a:br>
              <a:rPr lang="en-US" altLang="en-US" sz="2600" dirty="0" smtClean="0"/>
            </a:br>
            <a:r>
              <a:rPr lang="en-US" altLang="en-US" sz="2600" dirty="0" smtClean="0"/>
              <a:t>	3. Plasma cell differentiation and proliferation</a:t>
            </a:r>
            <a:br>
              <a:rPr lang="en-US" altLang="en-US" sz="2600" dirty="0" smtClean="0"/>
            </a:br>
            <a:r>
              <a:rPr lang="en-US" altLang="en-US" sz="2600" dirty="0" smtClean="0"/>
              <a:t>	4. Antibody secretion</a:t>
            </a:r>
            <a:br>
              <a:rPr lang="en-US" altLang="en-US" sz="2600" dirty="0" smtClean="0"/>
            </a:br>
            <a:r>
              <a:rPr lang="en-US" altLang="en-US" sz="2600" dirty="0" smtClean="0"/>
              <a:t>	5. Presentation of antigen on class II </a:t>
            </a:r>
            <a:r>
              <a:rPr lang="en-US" altLang="en-US" sz="2600" dirty="0" smtClean="0"/>
              <a:t>MHC proteins</a:t>
            </a:r>
            <a:endParaRPr lang="en-US" altLang="en-US" sz="2600" dirty="0" smtClean="0"/>
          </a:p>
        </p:txBody>
      </p:sp>
      <p:sp>
        <p:nvSpPr>
          <p:cNvPr id="36867" name="Rectangle 3"/>
          <p:cNvSpPr>
            <a:spLocks noGrp="1" noChangeArrowheads="1"/>
          </p:cNvSpPr>
          <p:nvPr>
            <p:ph idx="1"/>
          </p:nvPr>
        </p:nvSpPr>
        <p:spPr>
          <a:xfrm>
            <a:off x="144463" y="2971800"/>
            <a:ext cx="8775700" cy="3381373"/>
          </a:xfrm>
        </p:spPr>
        <p:txBody>
          <a:bodyPr/>
          <a:lstStyle/>
          <a:p>
            <a:r>
              <a:rPr lang="en-US" altLang="en-US" dirty="0" smtClean="0"/>
              <a:t>5, 2, 1, 4, 3</a:t>
            </a:r>
          </a:p>
          <a:p>
            <a:r>
              <a:rPr lang="en-US" altLang="en-US" dirty="0" smtClean="0"/>
              <a:t>4, 5, 2, 1, 3</a:t>
            </a:r>
          </a:p>
          <a:p>
            <a:r>
              <a:rPr lang="en-US" altLang="en-US" dirty="0" smtClean="0"/>
              <a:t>5, 1, 2, 3, 4</a:t>
            </a:r>
          </a:p>
          <a:p>
            <a:r>
              <a:rPr lang="en-US" altLang="en-US" dirty="0" smtClean="0"/>
              <a:t>4, 5, 3, 1, 2</a:t>
            </a:r>
          </a:p>
          <a:p>
            <a:r>
              <a:rPr lang="en-US" altLang="en-US" b="1" dirty="0" smtClean="0"/>
              <a:t>5, 2, 1, 3, 4</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6756157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dirty="0" smtClean="0"/>
              <a:t>In vertebrate animals, adaptive immunity helps immune defenses. Which of the following </a:t>
            </a:r>
            <a:r>
              <a:rPr lang="en-US" dirty="0"/>
              <a:t>is not a form of adaptive immunity</a:t>
            </a:r>
            <a:r>
              <a:rPr lang="en-US" dirty="0" smtClean="0"/>
              <a:t>?</a:t>
            </a:r>
            <a:r>
              <a:rPr lang="en-US" altLang="en-US" dirty="0" smtClean="0"/>
              <a:t/>
            </a:r>
            <a:br>
              <a:rPr lang="en-US" altLang="en-US" dirty="0" smtClean="0"/>
            </a:br>
            <a:endParaRPr lang="en-US" altLang="en-US" dirty="0" smtClean="0"/>
          </a:p>
        </p:txBody>
      </p:sp>
      <p:sp>
        <p:nvSpPr>
          <p:cNvPr id="6147" name="Content Placeholder 2"/>
          <p:cNvSpPr>
            <a:spLocks noGrp="1"/>
          </p:cNvSpPr>
          <p:nvPr>
            <p:ph idx="1"/>
          </p:nvPr>
        </p:nvSpPr>
        <p:spPr/>
        <p:txBody>
          <a:bodyPr/>
          <a:lstStyle/>
          <a:p>
            <a:r>
              <a:rPr lang="en-US" altLang="en-US" dirty="0" smtClean="0"/>
              <a:t>recognition of traits specific to particular pathogens</a:t>
            </a:r>
          </a:p>
          <a:p>
            <a:r>
              <a:rPr lang="en-US" altLang="en-US" dirty="0"/>
              <a:t>s</a:t>
            </a:r>
            <a:r>
              <a:rPr lang="en-US" altLang="en-US" dirty="0" smtClean="0"/>
              <a:t>kin</a:t>
            </a:r>
          </a:p>
          <a:p>
            <a:r>
              <a:rPr lang="en-US" altLang="en-US" dirty="0"/>
              <a:t>a</a:t>
            </a:r>
            <a:r>
              <a:rPr lang="en-US" altLang="en-US" dirty="0" smtClean="0"/>
              <a:t>ntibodies that defend against infection in body fluids</a:t>
            </a:r>
          </a:p>
          <a:p>
            <a:r>
              <a:rPr lang="en-US" altLang="en-US" dirty="0"/>
              <a:t>c</a:t>
            </a:r>
            <a:r>
              <a:rPr lang="en-US" altLang="en-US" dirty="0" smtClean="0"/>
              <a:t>ytotoxic cells that defend against infection in body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79726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dirty="0" smtClean="0"/>
              <a:t>In vertebrate animals, adaptive immunity helps immune defenses. Which of the following </a:t>
            </a:r>
            <a:r>
              <a:rPr lang="en-US" dirty="0"/>
              <a:t>is not a form of adaptive immunity</a:t>
            </a:r>
            <a:r>
              <a:rPr lang="en-US" dirty="0" smtClean="0"/>
              <a:t>?</a:t>
            </a:r>
            <a:r>
              <a:rPr lang="en-US" altLang="en-US" dirty="0" smtClean="0"/>
              <a:t/>
            </a:r>
            <a:br>
              <a:rPr lang="en-US" altLang="en-US" dirty="0" smtClean="0"/>
            </a:br>
            <a:endParaRPr lang="en-US" altLang="en-US" dirty="0" smtClean="0"/>
          </a:p>
        </p:txBody>
      </p:sp>
      <p:sp>
        <p:nvSpPr>
          <p:cNvPr id="6147" name="Content Placeholder 2"/>
          <p:cNvSpPr>
            <a:spLocks noGrp="1"/>
          </p:cNvSpPr>
          <p:nvPr>
            <p:ph idx="1"/>
          </p:nvPr>
        </p:nvSpPr>
        <p:spPr/>
        <p:txBody>
          <a:bodyPr/>
          <a:lstStyle/>
          <a:p>
            <a:r>
              <a:rPr lang="en-US" altLang="en-US" dirty="0" smtClean="0"/>
              <a:t>recognition of traits specific to particular pathogens</a:t>
            </a:r>
          </a:p>
          <a:p>
            <a:r>
              <a:rPr lang="en-US" altLang="en-US" b="1" dirty="0"/>
              <a:t>s</a:t>
            </a:r>
            <a:r>
              <a:rPr lang="en-US" altLang="en-US" b="1" dirty="0" smtClean="0"/>
              <a:t>kin</a:t>
            </a:r>
          </a:p>
          <a:p>
            <a:r>
              <a:rPr lang="en-US" altLang="en-US" dirty="0" smtClean="0"/>
              <a:t>antibodies that defend against infection in body fluids</a:t>
            </a:r>
          </a:p>
          <a:p>
            <a:r>
              <a:rPr lang="en-US" altLang="en-US" dirty="0"/>
              <a:t>c</a:t>
            </a:r>
            <a:r>
              <a:rPr lang="en-US" altLang="en-US" dirty="0" smtClean="0"/>
              <a:t>ytotoxic cells that defend against infection in body cells</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185619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t>Which of the following lists the steps that occur in the process of phagocytosis, (1) pseudopodia surround the pathogen, (2) destruction of pathogen, (3) release of pathogen waste by exocytosis, (4) vacuole forms enclosing pathogen, (5) vacuole and lysosome fuse, </a:t>
            </a:r>
            <a:r>
              <a:rPr lang="en-US" dirty="0"/>
              <a:t>in the correct order</a:t>
            </a:r>
            <a:r>
              <a:rPr lang="en-US" dirty="0" smtClean="0"/>
              <a:t>?</a:t>
            </a:r>
            <a:r>
              <a:rPr lang="en-US" altLang="en-US" dirty="0" smtClean="0"/>
              <a:t> </a:t>
            </a:r>
            <a:br>
              <a:rPr lang="en-US" altLang="en-US" dirty="0" smtClean="0"/>
            </a:br>
            <a:endParaRPr lang="en-US" altLang="en-US" dirty="0" smtClean="0"/>
          </a:p>
        </p:txBody>
      </p:sp>
      <p:sp>
        <p:nvSpPr>
          <p:cNvPr id="8195" name="Content Placeholder 2"/>
          <p:cNvSpPr>
            <a:spLocks noGrp="1"/>
          </p:cNvSpPr>
          <p:nvPr>
            <p:ph idx="1"/>
          </p:nvPr>
        </p:nvSpPr>
        <p:spPr>
          <a:xfrm>
            <a:off x="144463" y="2552699"/>
            <a:ext cx="8775700" cy="3800475"/>
          </a:xfrm>
        </p:spPr>
        <p:txBody>
          <a:bodyPr/>
          <a:lstStyle/>
          <a:p>
            <a:r>
              <a:rPr lang="en-US" altLang="en-US" dirty="0" smtClean="0"/>
              <a:t>1, 2, 3, 4, 5</a:t>
            </a:r>
          </a:p>
          <a:p>
            <a:r>
              <a:rPr lang="en-US" altLang="en-US" dirty="0" smtClean="0"/>
              <a:t>1, 3, 5, 2, 4</a:t>
            </a:r>
          </a:p>
          <a:p>
            <a:r>
              <a:rPr lang="en-US" altLang="en-US" dirty="0" smtClean="0"/>
              <a:t>1, 4, 5, 2, 3</a:t>
            </a:r>
          </a:p>
          <a:p>
            <a:r>
              <a:rPr lang="en-US" altLang="en-US" dirty="0" smtClean="0"/>
              <a:t>4, 5, 1, 2, 3</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9187779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dirty="0" smtClean="0"/>
              <a:t>Which of the following lists the steps that occur in the process of phagocytosis, (1) pseudopodia surround the pathogen, (2) destruction of pathogen, (3) release of pathogen waste by exocytosis, (4) vacuole forms enclosing pathogen, (5) vacuole and lysosome fuse, </a:t>
            </a:r>
            <a:r>
              <a:rPr lang="en-US" dirty="0"/>
              <a:t>in the correct order</a:t>
            </a:r>
            <a:r>
              <a:rPr lang="en-US" dirty="0" smtClean="0"/>
              <a:t>?</a:t>
            </a:r>
            <a:r>
              <a:rPr lang="en-US" altLang="en-US" dirty="0" smtClean="0"/>
              <a:t> </a:t>
            </a:r>
            <a:br>
              <a:rPr lang="en-US" altLang="en-US" dirty="0" smtClean="0"/>
            </a:br>
            <a:endParaRPr lang="en-US" altLang="en-US" dirty="0" smtClean="0"/>
          </a:p>
        </p:txBody>
      </p:sp>
      <p:sp>
        <p:nvSpPr>
          <p:cNvPr id="8195" name="Content Placeholder 2"/>
          <p:cNvSpPr>
            <a:spLocks noGrp="1"/>
          </p:cNvSpPr>
          <p:nvPr>
            <p:ph idx="1"/>
          </p:nvPr>
        </p:nvSpPr>
        <p:spPr>
          <a:xfrm>
            <a:off x="144463" y="2552699"/>
            <a:ext cx="8775700" cy="3800475"/>
          </a:xfrm>
        </p:spPr>
        <p:txBody>
          <a:bodyPr/>
          <a:lstStyle/>
          <a:p>
            <a:r>
              <a:rPr lang="en-US" altLang="en-US" dirty="0" smtClean="0"/>
              <a:t>1, 2, 3, 4, 5</a:t>
            </a:r>
          </a:p>
          <a:p>
            <a:r>
              <a:rPr lang="en-US" altLang="en-US" dirty="0" smtClean="0"/>
              <a:t>1, 3, 5, 2, 4</a:t>
            </a:r>
          </a:p>
          <a:p>
            <a:r>
              <a:rPr lang="en-US" altLang="en-US" b="1" dirty="0" smtClean="0"/>
              <a:t>1, 4, 5, 2, 3</a:t>
            </a:r>
          </a:p>
          <a:p>
            <a:r>
              <a:rPr lang="en-US" altLang="en-US" dirty="0" smtClean="0"/>
              <a:t>4, 5, 1, 2, 3</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2568827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What </a:t>
            </a:r>
            <a:r>
              <a:rPr lang="en-US" altLang="en-US" dirty="0" smtClean="0"/>
              <a:t>occurs in a local inflammatory response in vertebrate animals?</a:t>
            </a:r>
            <a:r>
              <a:rPr lang="en-US" altLang="en-US" smtClean="0"/>
              <a:t/>
            </a:r>
            <a:br>
              <a:rPr lang="en-US" altLang="en-US" smtClean="0"/>
            </a:br>
            <a:endParaRPr lang="en-US" altLang="en-US" dirty="0" smtClean="0"/>
          </a:p>
        </p:txBody>
      </p:sp>
      <p:sp>
        <p:nvSpPr>
          <p:cNvPr id="10243" name="Content Placeholder 2"/>
          <p:cNvSpPr>
            <a:spLocks noGrp="1"/>
          </p:cNvSpPr>
          <p:nvPr>
            <p:ph idx="1"/>
          </p:nvPr>
        </p:nvSpPr>
        <p:spPr/>
        <p:txBody>
          <a:bodyPr/>
          <a:lstStyle/>
          <a:p>
            <a:r>
              <a:rPr lang="en-US" altLang="en-US" dirty="0" smtClean="0"/>
              <a:t>At the injury site, mast cells release histamines.</a:t>
            </a:r>
          </a:p>
          <a:p>
            <a:r>
              <a:rPr lang="en-US" altLang="en-US" dirty="0" smtClean="0"/>
              <a:t>Capillaries in the injured site dilate.</a:t>
            </a:r>
          </a:p>
          <a:p>
            <a:r>
              <a:rPr lang="en-US" altLang="en-US" dirty="0" smtClean="0"/>
              <a:t>Capillaries widen and become more permeable.</a:t>
            </a:r>
          </a:p>
          <a:p>
            <a:r>
              <a:rPr lang="en-US" altLang="en-US" dirty="0" smtClean="0"/>
              <a:t>Neutrophils digest pathogens and cell debris.</a:t>
            </a:r>
          </a:p>
          <a:p>
            <a:r>
              <a:rPr lang="en-US" altLang="en-US" dirty="0" smtClean="0"/>
              <a:t>all of the above</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3167740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ltLang="en-US" smtClean="0"/>
              <a:t>What </a:t>
            </a:r>
            <a:r>
              <a:rPr lang="en-US" altLang="en-US" dirty="0" smtClean="0"/>
              <a:t>occurs in a local inflammatory response in vertebrate animals?</a:t>
            </a:r>
            <a:r>
              <a:rPr lang="en-US" altLang="en-US" smtClean="0"/>
              <a:t/>
            </a:r>
            <a:br>
              <a:rPr lang="en-US" altLang="en-US" smtClean="0"/>
            </a:br>
            <a:endParaRPr lang="en-US" altLang="en-US" dirty="0" smtClean="0"/>
          </a:p>
        </p:txBody>
      </p:sp>
      <p:sp>
        <p:nvSpPr>
          <p:cNvPr id="10243" name="Content Placeholder 2"/>
          <p:cNvSpPr>
            <a:spLocks noGrp="1"/>
          </p:cNvSpPr>
          <p:nvPr>
            <p:ph idx="1"/>
          </p:nvPr>
        </p:nvSpPr>
        <p:spPr/>
        <p:txBody>
          <a:bodyPr/>
          <a:lstStyle/>
          <a:p>
            <a:r>
              <a:rPr lang="en-US" altLang="en-US" dirty="0" smtClean="0"/>
              <a:t>At the injury site, mast cells release histamines.</a:t>
            </a:r>
          </a:p>
          <a:p>
            <a:r>
              <a:rPr lang="en-US" altLang="en-US" dirty="0" smtClean="0"/>
              <a:t>Capillaries in the injured site dilate.</a:t>
            </a:r>
          </a:p>
          <a:p>
            <a:r>
              <a:rPr lang="en-US" altLang="en-US" dirty="0" smtClean="0"/>
              <a:t>Capillaries widen and become more permeable.</a:t>
            </a:r>
          </a:p>
          <a:p>
            <a:r>
              <a:rPr lang="en-US" altLang="en-US" dirty="0" smtClean="0"/>
              <a:t>Neutrophils digest pathogens and cell debris.</a:t>
            </a:r>
          </a:p>
          <a:p>
            <a:r>
              <a:rPr lang="en-US" altLang="en-US" b="1" dirty="0" smtClean="0"/>
              <a:t>all of the above</a:t>
            </a:r>
          </a:p>
        </p:txBody>
      </p:sp>
      <p:sp>
        <p:nvSpPr>
          <p:cNvPr id="4" name="Footer Placeholder 3"/>
          <p:cNvSpPr>
            <a:spLocks noGrp="1"/>
          </p:cNvSpPr>
          <p:nvPr>
            <p:ph type="ftr" sz="quarter" idx="3"/>
          </p:nvPr>
        </p:nvSpPr>
        <p:spPr/>
        <p:txBody>
          <a:bodyPr/>
          <a:lstStyle/>
          <a:p>
            <a:r>
              <a:rPr lang="en-US" smtClean="0"/>
              <a:t> © 2016 Pearson Education, Inc.</a:t>
            </a:r>
            <a:endParaRPr lang="en-US" dirty="0"/>
          </a:p>
        </p:txBody>
      </p:sp>
    </p:spTree>
    <p:extLst>
      <p:ext uri="{BB962C8B-B14F-4D97-AF65-F5344CB8AC3E}">
        <p14:creationId xmlns:p14="http://schemas.microsoft.com/office/powerpoint/2010/main" val="197127287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GAMESHOW" val="False"/>
  <p:tag name="PPTVERSION" val="XP"/>
</p:tagLst>
</file>

<file path=ppt/theme/theme1.xml><?xml version="1.0" encoding="utf-8"?>
<a:theme xmlns:a="http://schemas.openxmlformats.org/drawingml/2006/main" name="BIF2e_Clicker_Template">
  <a:themeElements>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fontScheme name="Custom 2">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defRPr>
        </a:defPPr>
      </a:lstStyle>
    </a:lnDef>
  </a:objectDefaults>
  <a:extraClrSchemeLst>
    <a:extraClrScheme>
      <a:clrScheme name="1_CC4eActiveLectureQuestion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C4eActiveLectureQuestion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C4eActiveLectureQuestion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C4eActiveLectureQuestion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C4eActiveLectureQuestion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C4eActiveLectureQuestions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C4eActiveLectureQuestion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C4eActiveLectureQuestion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C4eActiveLectureQuestion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C4eActiveLectureQuestion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C4eActiveLectureQuestion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C4eActiveLectureQuestions 13">
        <a:dk1>
          <a:srgbClr val="000000"/>
        </a:dk1>
        <a:lt1>
          <a:srgbClr val="FFFFFF"/>
        </a:lt1>
        <a:dk2>
          <a:srgbClr val="005472"/>
        </a:dk2>
        <a:lt2>
          <a:srgbClr val="00000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4">
        <a:dk1>
          <a:srgbClr val="000000"/>
        </a:dk1>
        <a:lt1>
          <a:srgbClr val="FFFFFF"/>
        </a:lt1>
        <a:dk2>
          <a:srgbClr val="333399"/>
        </a:dk2>
        <a:lt2>
          <a:srgbClr val="000000"/>
        </a:lt2>
        <a:accent1>
          <a:srgbClr val="B7DAB8"/>
        </a:accent1>
        <a:accent2>
          <a:srgbClr val="005472"/>
        </a:accent2>
        <a:accent3>
          <a:srgbClr val="FFFFFF"/>
        </a:accent3>
        <a:accent4>
          <a:srgbClr val="000000"/>
        </a:accent4>
        <a:accent5>
          <a:srgbClr val="D8EAD8"/>
        </a:accent5>
        <a:accent6>
          <a:srgbClr val="004B67"/>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C4eActiveLectureQuestions 15">
        <a:dk1>
          <a:srgbClr val="000000"/>
        </a:dk1>
        <a:lt1>
          <a:srgbClr val="FFFFFF"/>
        </a:lt1>
        <a:dk2>
          <a:srgbClr val="0060AF"/>
        </a:dk2>
        <a:lt2>
          <a:srgbClr val="000000"/>
        </a:lt2>
        <a:accent1>
          <a:srgbClr val="F7955A"/>
        </a:accent1>
        <a:accent2>
          <a:srgbClr val="009247"/>
        </a:accent2>
        <a:accent3>
          <a:srgbClr val="FFFFFF"/>
        </a:accent3>
        <a:accent4>
          <a:srgbClr val="000000"/>
        </a:accent4>
        <a:accent5>
          <a:srgbClr val="FAC8B5"/>
        </a:accent5>
        <a:accent6>
          <a:srgbClr val="00843F"/>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IF2e_Clicker_Template" id="{E27C271B-F905-4E53-9637-7F905E2639B8}" vid="{9B04F184-6B16-4A18-A4BB-2C00D305D9A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BIF2e_Clicker_Template</Template>
  <TotalTime>14308</TotalTime>
  <Words>2047</Words>
  <Application>Microsoft Office PowerPoint</Application>
  <PresentationFormat>On-screen Show (4:3)</PresentationFormat>
  <Paragraphs>284</Paragraphs>
  <Slides>35</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ＭＳ Ｐゴシック</vt:lpstr>
      <vt:lpstr>Arial</vt:lpstr>
      <vt:lpstr>Times New Roman</vt:lpstr>
      <vt:lpstr>Wingdings</vt:lpstr>
      <vt:lpstr>BIF2e_Clicker_Template</vt:lpstr>
      <vt:lpstr>PowerPoint Presentation</vt:lpstr>
      <vt:lpstr>The innate defenses of insects include all of these except</vt:lpstr>
      <vt:lpstr>The innate defenses of insects include all of these except</vt:lpstr>
      <vt:lpstr>In vertebrate animals, adaptive immunity helps immune defenses. Which of the following is not a form of adaptive immunity? </vt:lpstr>
      <vt:lpstr>In vertebrate animals, adaptive immunity helps immune defenses. Which of the following is not a form of adaptive immunity? </vt:lpstr>
      <vt:lpstr>Which of the following lists the steps that occur in the process of phagocytosis, (1) pseudopodia surround the pathogen, (2) destruction of pathogen, (3) release of pathogen waste by exocytosis, (4) vacuole forms enclosing pathogen, (5) vacuole and lysosome fuse, in the correct order?  </vt:lpstr>
      <vt:lpstr>Which of the following lists the steps that occur in the process of phagocytosis, (1) pseudopodia surround the pathogen, (2) destruction of pathogen, (3) release of pathogen waste by exocytosis, (4) vacuole forms enclosing pathogen, (5) vacuole and lysosome fuse, in the correct order?  </vt:lpstr>
      <vt:lpstr>What occurs in a local inflammatory response in vertebrate animals? </vt:lpstr>
      <vt:lpstr>What occurs in a local inflammatory response in vertebrate animals? </vt:lpstr>
      <vt:lpstr>In vertebrate animals, innate defense against virus-infected cells and cancer cells is due to which cells?</vt:lpstr>
      <vt:lpstr>In vertebrate animals, innate defense against virus-infected cells and cancer cells is due to which cells?</vt:lpstr>
      <vt:lpstr>Which of the following statements regarding the proliferation of B cells and T cells in vertebrate animals  is incorrect?</vt:lpstr>
      <vt:lpstr>Which of the following statements regarding the proliferation of B cells and T cells in vertebrate animals  is incorrect?</vt:lpstr>
      <vt:lpstr>In vertebrate animals, adaptive immunity is directly provided by the actions of</vt:lpstr>
      <vt:lpstr>In vertebrate animals, adaptive immunity is directly provided by the actions of</vt:lpstr>
      <vt:lpstr>If a child has a fever on a consistent basis, year after year, what would happen to the duration of the fever that the child has to suffer over time, and why? </vt:lpstr>
      <vt:lpstr>If a child has a fever on a consistent basis, year after year, what would happen to the duration of the fever that the child has to suffer over time, and why? </vt:lpstr>
      <vt:lpstr>The exceptionally high number of antigen receptors found on B cells and T cells is mostly the result of</vt:lpstr>
      <vt:lpstr>The exceptionally high number of antigen receptors found on B cells and T cells is mostly the result of</vt:lpstr>
      <vt:lpstr>In an adaptive immune response in a vertebrate animal, when the host is exposed to the same pathogen for the second time, which of the following events will take place?</vt:lpstr>
      <vt:lpstr>In an adaptive immune response in a vertebrate animal, when the host is exposed to the same pathogen for the second time, which of the following events will take place?</vt:lpstr>
      <vt:lpstr>Active immunity can be induced when antigens are introduced artificially into the human body in the form of </vt:lpstr>
      <vt:lpstr>Active immunity can be induced when antigens are introduced artificially into the human body in the form of </vt:lpstr>
      <vt:lpstr>Which part of an antibody molecule includes the antigen-binding site?</vt:lpstr>
      <vt:lpstr>Which part of an antibody molecule includes the antigen-binding site?</vt:lpstr>
      <vt:lpstr>What is necessary in order for maximal activity by all of the lymphocytes that are involved in a primary immune response?</vt:lpstr>
      <vt:lpstr>What is necessary in order for maximal activity by all of the lymphocytes that are involved in a primary immune response?</vt:lpstr>
      <vt:lpstr>Which defensive chemical is improperly matched with a function?</vt:lpstr>
      <vt:lpstr>Which defensive chemical is improperly matched with a function?</vt:lpstr>
      <vt:lpstr>What is true of a secondary immune response?  1. It is brought about by memory cells.       2. It is less effective than a primary immune response.       3. It includes a humoral response but not a cell-mediated    response.       4. After it occurs, the immune system can only respond to    reinfection with the same antigen by mounting another    primary immune response.       5. It lasts longer than a primary immune response.</vt:lpstr>
      <vt:lpstr>What is true of a secondary immune response?       1. It is brought about by memory cells.       2. It is less effective than a primary immune response.       3. It includes a humoral response but not a cell-mediated    response.       4. After it occurs, the immune system can only respond to    reinfection with the same antigen by mounting another    primary immune response.       5. It lasts longer than a primary immune response.</vt:lpstr>
      <vt:lpstr>HIV directly infects and eventually eliminates</vt:lpstr>
      <vt:lpstr>HIV directly infects and eventually eliminates</vt:lpstr>
      <vt:lpstr>What is the correct sequence in which the following occur during a primary humoral immune response?  1. B cell activation  2. Helper T cell activation  3. Plasma cell differentiation and proliferation  4. Antibody secretion  5. Presentation of antigen on class II MHC proteins</vt:lpstr>
      <vt:lpstr>What is the correct sequence in which the following occur during a primary humoral immune response?  1. B cell activation  2. Helper T cell activation  3. Plasma cell differentiation and proliferation  4. Antibody secretion  5. Presentation of antigen on class II MHC proteins</vt:lpstr>
    </vt:vector>
  </TitlesOfParts>
  <Manager/>
  <Company>Pearson</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Christopher Delgado</dc:creator>
  <cp:keywords/>
  <dc:description/>
  <cp:lastModifiedBy>Jennifer Hastings</cp:lastModifiedBy>
  <cp:revision>908</cp:revision>
  <cp:lastPrinted>2005-03-24T12:52:04Z</cp:lastPrinted>
  <dcterms:created xsi:type="dcterms:W3CDTF">2010-10-31T21:38:30Z</dcterms:created>
  <dcterms:modified xsi:type="dcterms:W3CDTF">2015-11-18T19:36:32Z</dcterms:modified>
  <cp:category/>
</cp:coreProperties>
</file>