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</p:sldMasterIdLst>
  <p:notesMasterIdLst>
    <p:notesMasterId r:id="rId53"/>
  </p:notesMasterIdLst>
  <p:handoutMasterIdLst>
    <p:handoutMasterId r:id="rId54"/>
  </p:handoutMasterIdLst>
  <p:sldIdLst>
    <p:sldId id="411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Chisnell" initials="AC" lastIdx="4" clrIdx="0">
    <p:extLst>
      <p:ext uri="{19B8F6BF-5375-455C-9EA6-DF929625EA0E}">
        <p15:presenceInfo xmlns:p15="http://schemas.microsoft.com/office/powerpoint/2012/main" userId="S-1-5-21-70022950-1981359576-782984527-1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0504" autoAdjust="0"/>
  </p:normalViewPr>
  <p:slideViewPr>
    <p:cSldViewPr snapToGrid="0">
      <p:cViewPr varScale="1">
        <p:scale>
          <a:sx n="97" d="100"/>
          <a:sy n="97" d="100"/>
        </p:scale>
        <p:origin x="84" y="90"/>
      </p:cViewPr>
      <p:guideLst>
        <p:guide orient="horz" pos="2160"/>
        <p:guide pos="2880"/>
        <p:guide orient="horz" pos="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0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250F4C01-04A6-4224-BA79-280EE4A08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25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F41C6CE0-6459-4002-B0FC-B0226444F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571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C6CE0-6459-4002-B0FC-B0226444FE7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27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1122FD1-0134-4AE5-B3B4-7665D8D26E5E}" type="slidenum">
              <a:rPr lang="en-US" sz="1200">
                <a:latin typeface="Times New Roman" pitchFamily="92" charset="0"/>
              </a:rPr>
              <a:pPr/>
              <a:t>10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</a:t>
            </a:r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D.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See Concept 9.2. The non-movement of the marked part of the microtubules shows that the subunits do not move and that shortening must be occurring at the end of the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microtubule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is in contact with the chromosome.</a:t>
            </a:r>
          </a:p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37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8D18025-C45C-4CD3-AD81-907C84549900}" type="slidenum">
              <a:rPr lang="en-US" sz="1200">
                <a:latin typeface="Times New Roman" pitchFamily="92" charset="0"/>
              </a:rPr>
              <a:pPr/>
              <a:t>11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783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E5454E-6C9E-4E27-814B-372E2A3C7FAD}" type="slidenum">
              <a:rPr lang="en-US" sz="1200">
                <a:latin typeface="Times New Roman" pitchFamily="92" charset="0"/>
              </a:rPr>
              <a:pPr/>
              <a:t>12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E. See Concept 9.1. Cells divide to fulfill a range of needs for which extra cells are required.</a:t>
            </a:r>
          </a:p>
        </p:txBody>
      </p:sp>
    </p:spTree>
    <p:extLst>
      <p:ext uri="{BB962C8B-B14F-4D97-AF65-F5344CB8AC3E}">
        <p14:creationId xmlns:p14="http://schemas.microsoft.com/office/powerpoint/2010/main" val="2839305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C06EF5-F97A-4C2D-BC77-73E177B80AA7}" type="slidenum">
              <a:rPr lang="en-US" sz="1200">
                <a:latin typeface="Times New Roman" pitchFamily="92" charset="0"/>
              </a:rPr>
              <a:pPr/>
              <a:t>13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08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6598B7-D250-4F56-822C-7CDE6401B236}" type="slidenum">
              <a:rPr lang="en-US" sz="1200">
                <a:latin typeface="Times New Roman" pitchFamily="92" charset="0"/>
              </a:rPr>
              <a:pPr/>
              <a:t>14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B. See Concept 9.1. Gametes of eukaryotes have half the number of chromosomes as the somatic cells of the same organism.</a:t>
            </a:r>
          </a:p>
        </p:txBody>
      </p:sp>
    </p:spTree>
    <p:extLst>
      <p:ext uri="{BB962C8B-B14F-4D97-AF65-F5344CB8AC3E}">
        <p14:creationId xmlns:p14="http://schemas.microsoft.com/office/powerpoint/2010/main" val="269951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D2AE74-32DD-469B-89D9-1C03AD326073}" type="slidenum">
              <a:rPr lang="en-US" sz="1200">
                <a:latin typeface="Times New Roman" pitchFamily="92" charset="0"/>
              </a:rPr>
              <a:pPr/>
              <a:t>15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72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573CB8-618D-4D5C-9400-3EFD35AA11CC}" type="slidenum">
              <a:rPr lang="en-US" sz="1200">
                <a:latin typeface="Times New Roman" pitchFamily="92" charset="0"/>
              </a:rPr>
              <a:pPr/>
              <a:t>16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92" charset="0"/>
                <a:ea typeface="ＭＳ Ｐゴシック" pitchFamily="92" charset="-128"/>
              </a:rPr>
              <a:t>Answer: B. See Concept 9.1. Each daughter cell gets the same chromosomes as the other daughter cell.</a:t>
            </a:r>
          </a:p>
        </p:txBody>
      </p:sp>
    </p:spTree>
    <p:extLst>
      <p:ext uri="{BB962C8B-B14F-4D97-AF65-F5344CB8AC3E}">
        <p14:creationId xmlns:p14="http://schemas.microsoft.com/office/powerpoint/2010/main" val="2189426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4F6E81A-8165-457E-ADAD-F7A81C553B75}" type="slidenum">
              <a:rPr lang="en-US" sz="1200">
                <a:latin typeface="Times New Roman" pitchFamily="92" charset="0"/>
              </a:rPr>
              <a:pPr/>
              <a:t>17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694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776E543-F961-42F8-8715-0A81FFC562C2}" type="slidenum">
              <a:rPr lang="en-US" sz="1200">
                <a:latin typeface="Times New Roman" pitchFamily="92" charset="0"/>
              </a:rPr>
              <a:pPr/>
              <a:t>18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D. See Concept 9.1. The centromere is the constricted DNA part of the attachment to the spindle, while the kinetochore is the protein-based part.</a:t>
            </a:r>
          </a:p>
        </p:txBody>
      </p:sp>
    </p:spTree>
    <p:extLst>
      <p:ext uri="{BB962C8B-B14F-4D97-AF65-F5344CB8AC3E}">
        <p14:creationId xmlns:p14="http://schemas.microsoft.com/office/powerpoint/2010/main" val="3527854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682A8E-BE29-4B6F-ADFB-AF5EA7F74E35}" type="slidenum">
              <a:rPr lang="en-US" sz="1200">
                <a:latin typeface="Times New Roman" pitchFamily="92" charset="0"/>
              </a:rPr>
              <a:pPr/>
              <a:t>19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27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F276B2-3F58-4C10-9F57-1A87F3E3F3CC}" type="slidenum">
              <a:rPr lang="en-US" sz="1200" smtClean="0">
                <a:latin typeface="Times New Roman" pitchFamily="92" charset="0"/>
              </a:rPr>
              <a:pPr/>
              <a:t>2</a:t>
            </a:fld>
            <a:endParaRPr lang="en-US" sz="1200" smtClean="0">
              <a:latin typeface="Times New Roman" pitchFamily="92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A. There is only one chromosome but two copies in the middle cell. Discuss using a library with multiple copies of the same book as an analogy. See Concept 9.1.</a:t>
            </a:r>
          </a:p>
        </p:txBody>
      </p:sp>
    </p:spTree>
    <p:extLst>
      <p:ext uri="{BB962C8B-B14F-4D97-AF65-F5344CB8AC3E}">
        <p14:creationId xmlns:p14="http://schemas.microsoft.com/office/powerpoint/2010/main" val="2603170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F2EC3B6-ABAD-40BE-BCB3-52F950CBEF36}" type="slidenum">
              <a:rPr lang="en-US" sz="1200">
                <a:latin typeface="Times New Roman" pitchFamily="92" charset="0"/>
              </a:rPr>
              <a:pPr/>
              <a:t>20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92" charset="0"/>
                <a:ea typeface="ＭＳ Ｐゴシック" pitchFamily="92" charset="-128"/>
              </a:rPr>
              <a:t>Answer: B. See Concept 9.2. Cytokinesis the division of the cell into two daughters after the DNA has been divided during mitosis.</a:t>
            </a:r>
          </a:p>
        </p:txBody>
      </p:sp>
    </p:spTree>
    <p:extLst>
      <p:ext uri="{BB962C8B-B14F-4D97-AF65-F5344CB8AC3E}">
        <p14:creationId xmlns:p14="http://schemas.microsoft.com/office/powerpoint/2010/main" val="2861118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4FE0E9D-B899-4B65-8B35-15489041B2A8}" type="slidenum">
              <a:rPr lang="en-US" sz="1200">
                <a:latin typeface="Times New Roman" pitchFamily="92" charset="0"/>
              </a:rPr>
              <a:pPr/>
              <a:t>21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942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CA0B62-9BF2-4663-A66E-F824479F2586}" type="slidenum">
              <a:rPr lang="en-US" sz="1200">
                <a:latin typeface="Times New Roman" pitchFamily="92" charset="0"/>
              </a:rPr>
              <a:pPr/>
              <a:t>22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C. See Concept 9.2. In metaphase, the chromosomes are lined up in the cell center, pulled equally by microtubules from the two poles.</a:t>
            </a:r>
          </a:p>
        </p:txBody>
      </p:sp>
    </p:spTree>
    <p:extLst>
      <p:ext uri="{BB962C8B-B14F-4D97-AF65-F5344CB8AC3E}">
        <p14:creationId xmlns:p14="http://schemas.microsoft.com/office/powerpoint/2010/main" val="2671795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8C5D9C9-0804-486E-8661-8B46C8E584F9}" type="slidenum">
              <a:rPr lang="en-US" sz="1200">
                <a:latin typeface="Times New Roman" pitchFamily="92" charset="0"/>
              </a:rPr>
              <a:pPr/>
              <a:t>23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457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5DE51B1-0B3D-4CC1-9E6C-2F59C8C3E2CC}" type="slidenum">
              <a:rPr lang="en-US" sz="1200">
                <a:latin typeface="Times New Roman" pitchFamily="92" charset="0"/>
              </a:rPr>
              <a:pPr/>
              <a:t>24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A. See Concept 9.2. In prophase, the chromosomes condense and the spindle starts to form for separating the chromosomes into daughter cells.</a:t>
            </a:r>
          </a:p>
        </p:txBody>
      </p:sp>
    </p:spTree>
    <p:extLst>
      <p:ext uri="{BB962C8B-B14F-4D97-AF65-F5344CB8AC3E}">
        <p14:creationId xmlns:p14="http://schemas.microsoft.com/office/powerpoint/2010/main" val="426107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6D6026-4682-4737-B171-02BDAFF40E07}" type="slidenum">
              <a:rPr lang="en-US" sz="1200">
                <a:latin typeface="Times New Roman" pitchFamily="92" charset="0"/>
              </a:rPr>
              <a:pPr/>
              <a:t>25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5683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21E897-44B0-4D2C-9082-3EAF2F110C4D}" type="slidenum">
              <a:rPr lang="en-US" sz="1200">
                <a:latin typeface="Times New Roman" pitchFamily="92" charset="0"/>
              </a:rPr>
              <a:pPr/>
              <a:t>26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D. See Concept 9.2. In anaphase, the chromosomes, formerly sister chromatids, are dragged to opposite poles by the microtubules.</a:t>
            </a:r>
          </a:p>
        </p:txBody>
      </p:sp>
    </p:spTree>
    <p:extLst>
      <p:ext uri="{BB962C8B-B14F-4D97-AF65-F5344CB8AC3E}">
        <p14:creationId xmlns:p14="http://schemas.microsoft.com/office/powerpoint/2010/main" val="3531270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24260A-5BE9-46D7-8C0A-C15E938AEAF2}" type="slidenum">
              <a:rPr lang="en-US" sz="1200">
                <a:latin typeface="Times New Roman" pitchFamily="92" charset="0"/>
              </a:rPr>
              <a:pPr/>
              <a:t>27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011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392F722-4D4F-4279-B042-B0670AC9E5F9}" type="slidenum">
              <a:rPr lang="en-US" sz="1200">
                <a:latin typeface="Times New Roman" pitchFamily="92" charset="0"/>
              </a:rPr>
              <a:pPr/>
              <a:t>28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92" charset="0"/>
                <a:ea typeface="ＭＳ Ｐゴシック" pitchFamily="92" charset="-128"/>
              </a:rPr>
              <a:t>Answer: E. See Concept 9.2. Telophase is the end of mitosis, when chromosomes decondense and the spindle disassembles.</a:t>
            </a:r>
          </a:p>
        </p:txBody>
      </p:sp>
    </p:spTree>
    <p:extLst>
      <p:ext uri="{BB962C8B-B14F-4D97-AF65-F5344CB8AC3E}">
        <p14:creationId xmlns:p14="http://schemas.microsoft.com/office/powerpoint/2010/main" val="167743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36C2B23-03E6-4AC9-89DB-5B5B93A0C549}" type="slidenum">
              <a:rPr lang="en-US" sz="1200">
                <a:latin typeface="Times New Roman" pitchFamily="92" charset="0"/>
              </a:rPr>
              <a:pPr/>
              <a:t>29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14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2CB15FF-DC37-4823-8A95-C992ADCD508C}" type="slidenum">
              <a:rPr lang="en-US" sz="1200">
                <a:latin typeface="Times New Roman" pitchFamily="92" charset="0"/>
              </a:rPr>
              <a:pPr/>
              <a:t>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94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18E206-1C1D-45F2-9595-B8601D25FB28}" type="slidenum">
              <a:rPr lang="en-US" sz="1200">
                <a:latin typeface="Times New Roman" pitchFamily="92" charset="0"/>
              </a:rPr>
              <a:pPr/>
              <a:t>30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92" charset="0"/>
                <a:ea typeface="ＭＳ Ｐゴシック" pitchFamily="92" charset="-128"/>
              </a:rPr>
              <a:t>Answer: B. See Concept 9.2. Prometaphase immediately precedes metaphase.</a:t>
            </a:r>
          </a:p>
        </p:txBody>
      </p:sp>
    </p:spTree>
    <p:extLst>
      <p:ext uri="{BB962C8B-B14F-4D97-AF65-F5344CB8AC3E}">
        <p14:creationId xmlns:p14="http://schemas.microsoft.com/office/powerpoint/2010/main" val="834638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F63C4F4-6FC0-492E-B9C9-C884CDF00F17}" type="slidenum">
              <a:rPr lang="en-US" sz="1200">
                <a:latin typeface="Times New Roman" pitchFamily="92" charset="0"/>
              </a:rPr>
              <a:pPr/>
              <a:t>31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345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37D2553-D230-4BC5-B335-D7BCE37EC3B7}" type="slidenum">
              <a:rPr lang="en-US" sz="1200">
                <a:latin typeface="Times New Roman" pitchFamily="92" charset="0"/>
              </a:rPr>
              <a:pPr/>
              <a:t>32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B. See Concept 9.2. Adult organisms perform fewer cell divisions than younger organisms, so most cells would be in interphase, doing various jobs for the body.</a:t>
            </a:r>
          </a:p>
        </p:txBody>
      </p:sp>
    </p:spTree>
    <p:extLst>
      <p:ext uri="{BB962C8B-B14F-4D97-AF65-F5344CB8AC3E}">
        <p14:creationId xmlns:p14="http://schemas.microsoft.com/office/powerpoint/2010/main" val="752291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D5E58B8-7849-47E2-ABD1-197A9DBFAD6A}" type="slidenum">
              <a:rPr lang="en-US" sz="1200">
                <a:latin typeface="Times New Roman" pitchFamily="92" charset="0"/>
              </a:rPr>
              <a:pPr/>
              <a:t>33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0369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59233F5-383D-4C47-8A63-78FA5C6FEAE5}" type="slidenum">
              <a:rPr lang="en-US" sz="1200">
                <a:latin typeface="Times New Roman" pitchFamily="92" charset="0"/>
              </a:rPr>
              <a:pPr/>
              <a:t>34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A. See Concept 9.2. Kinetochores are the complexes where spindle microtubules attach to chromosomes. Without kinetochores, chromosomes could not be lined up on the metaphase plate.</a:t>
            </a:r>
          </a:p>
        </p:txBody>
      </p:sp>
    </p:spTree>
    <p:extLst>
      <p:ext uri="{BB962C8B-B14F-4D97-AF65-F5344CB8AC3E}">
        <p14:creationId xmlns:p14="http://schemas.microsoft.com/office/powerpoint/2010/main" val="1065496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39445EE-76D3-453E-ADD6-C0D850CC32B7}" type="slidenum">
              <a:rPr lang="en-US" sz="1200">
                <a:latin typeface="Times New Roman" pitchFamily="92" charset="0"/>
              </a:rPr>
              <a:pPr/>
              <a:t>35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648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EA0035-641C-4119-B0F1-AC6B5F1D34D3}" type="slidenum">
              <a:rPr lang="en-US" sz="1200">
                <a:latin typeface="Times New Roman" pitchFamily="92" charset="0"/>
              </a:rPr>
              <a:pPr/>
              <a:t>36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A. See Concept 9.2. Each kinetochore is pulled by a spindle with the same force, with this balanced force making the chromosomes line up in the center of the cell. Use an analogy of a tug-of-war between equally matched teams to explain.</a:t>
            </a:r>
          </a:p>
        </p:txBody>
      </p:sp>
    </p:spTree>
    <p:extLst>
      <p:ext uri="{BB962C8B-B14F-4D97-AF65-F5344CB8AC3E}">
        <p14:creationId xmlns:p14="http://schemas.microsoft.com/office/powerpoint/2010/main" val="1998165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DC01124-881E-4C45-A156-DF26C169FFD3}" type="slidenum">
              <a:rPr lang="en-US" sz="1200">
                <a:latin typeface="Times New Roman" pitchFamily="92" charset="0"/>
              </a:rPr>
              <a:pPr/>
              <a:t>37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843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7815AC8-F195-4B69-A5E6-DEF2B3D31923}" type="slidenum">
              <a:rPr lang="en-US" sz="1200">
                <a:latin typeface="Times New Roman" pitchFamily="92" charset="0"/>
              </a:rPr>
              <a:pPr/>
              <a:t>38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C. See Concept 9.2. Microtubules near the forming cell plate help to build the new wall that divides two daughter cells when a plant cell goes through mitosis.</a:t>
            </a:r>
          </a:p>
        </p:txBody>
      </p:sp>
    </p:spTree>
    <p:extLst>
      <p:ext uri="{BB962C8B-B14F-4D97-AF65-F5344CB8AC3E}">
        <p14:creationId xmlns:p14="http://schemas.microsoft.com/office/powerpoint/2010/main" val="40591532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D0FFDD3-66AD-4187-80F0-610650F23D4B}" type="slidenum">
              <a:rPr lang="en-US" sz="1200">
                <a:latin typeface="Times New Roman" pitchFamily="92" charset="0"/>
              </a:rPr>
              <a:pPr/>
              <a:t>39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59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1CF3937-F01A-4ED9-895D-E32642FAD432}" type="slidenum">
              <a:rPr lang="en-US" sz="1200">
                <a:latin typeface="Times New Roman" pitchFamily="92" charset="0"/>
              </a:rPr>
              <a:pPr/>
              <a:t>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C. This is a condensed chromosome, ready to be split into separate copies of the same chromosome by mitosis. The chromosome would be </a:t>
            </a:r>
            <a:r>
              <a:rPr lang="en-US" dirty="0" err="1" smtClean="0">
                <a:latin typeface="Times New Roman" pitchFamily="92" charset="0"/>
                <a:ea typeface="ＭＳ Ｐゴシック" pitchFamily="92" charset="-128"/>
              </a:rPr>
              <a:t>decondensed</a:t>
            </a:r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 at other times in the cell cycle. See Concepts 9.1 and 9.3. </a:t>
            </a:r>
          </a:p>
        </p:txBody>
      </p:sp>
    </p:spTree>
    <p:extLst>
      <p:ext uri="{BB962C8B-B14F-4D97-AF65-F5344CB8AC3E}">
        <p14:creationId xmlns:p14="http://schemas.microsoft.com/office/powerpoint/2010/main" val="911812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DC0E956-A0DD-401E-BF4D-7A1515880273}" type="slidenum">
              <a:rPr lang="en-US" sz="1200">
                <a:latin typeface="Times New Roman" pitchFamily="92" charset="0"/>
              </a:rPr>
              <a:pPr/>
              <a:t>40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B. See Concept 9.2. Binary fission is the simple form of cell division used by prokaryotes like bacteria. All of the other terms pertain to eukaryotic cell division.</a:t>
            </a:r>
          </a:p>
        </p:txBody>
      </p:sp>
    </p:spTree>
    <p:extLst>
      <p:ext uri="{BB962C8B-B14F-4D97-AF65-F5344CB8AC3E}">
        <p14:creationId xmlns:p14="http://schemas.microsoft.com/office/powerpoint/2010/main" val="11896872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8421587-BAB1-4053-ACF6-64F283688E52}" type="slidenum">
              <a:rPr lang="en-US" sz="1200">
                <a:latin typeface="Times New Roman" pitchFamily="92" charset="0"/>
              </a:rPr>
              <a:pPr/>
              <a:t>41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695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A3B151-7392-4353-8F63-DC07BD3CB92C}" type="slidenum">
              <a:rPr lang="en-US" sz="1200">
                <a:latin typeface="Times New Roman" pitchFamily="92" charset="0"/>
              </a:rPr>
              <a:pPr/>
              <a:t>42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C. See Concept 9.3. The G</a:t>
            </a:r>
            <a:r>
              <a:rPr lang="en-US" baseline="-25000" dirty="0" smtClean="0">
                <a:latin typeface="Times New Roman" pitchFamily="92" charset="0"/>
                <a:ea typeface="ＭＳ Ｐゴシック" pitchFamily="92" charset="-128"/>
              </a:rPr>
              <a:t>2</a:t>
            </a:r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 checkpoint stops cells from entering mitosis before they are prepared and after DNA has doubled.</a:t>
            </a:r>
          </a:p>
        </p:txBody>
      </p:sp>
    </p:spTree>
    <p:extLst>
      <p:ext uri="{BB962C8B-B14F-4D97-AF65-F5344CB8AC3E}">
        <p14:creationId xmlns:p14="http://schemas.microsoft.com/office/powerpoint/2010/main" val="2304398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5BF2B11-5A00-4DCF-80CE-632A377DA295}" type="slidenum">
              <a:rPr lang="en-US" sz="1200">
                <a:latin typeface="Times New Roman" pitchFamily="92" charset="0"/>
              </a:rPr>
              <a:pPr/>
              <a:t>43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618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AE2BFA7-9446-442D-88ED-D84D12E2E826}" type="slidenum">
              <a:rPr lang="en-US" sz="1200">
                <a:latin typeface="Times New Roman" pitchFamily="92" charset="0"/>
              </a:rPr>
              <a:pPr/>
              <a:t>44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A. See Concept 9.3. The G</a:t>
            </a:r>
            <a:r>
              <a:rPr lang="en-US" baseline="-25000" dirty="0" smtClean="0">
                <a:latin typeface="Times New Roman" pitchFamily="92" charset="0"/>
                <a:ea typeface="ＭＳ Ｐゴシック" pitchFamily="92" charset="-128"/>
              </a:rPr>
              <a:t>1 </a:t>
            </a:r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checkpoint precedes DNA synthesis during the S phase.</a:t>
            </a:r>
          </a:p>
        </p:txBody>
      </p:sp>
    </p:spTree>
    <p:extLst>
      <p:ext uri="{BB962C8B-B14F-4D97-AF65-F5344CB8AC3E}">
        <p14:creationId xmlns:p14="http://schemas.microsoft.com/office/powerpoint/2010/main" val="38874382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6F83E9-9DF3-4B78-B612-3F2983B4D4D0}" type="slidenum">
              <a:rPr lang="en-US" sz="1200">
                <a:latin typeface="Times New Roman" pitchFamily="92" charset="0"/>
              </a:rPr>
              <a:pPr/>
              <a:t>45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90803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70C74A-C5A3-4AAC-8333-31ADA004A899}" type="slidenum">
              <a:rPr lang="en-US" sz="1200">
                <a:latin typeface="Times New Roman" pitchFamily="92" charset="0"/>
              </a:rPr>
              <a:pPr/>
              <a:t>46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92" charset="0"/>
                <a:ea typeface="ＭＳ Ｐゴシック" pitchFamily="92" charset="-128"/>
              </a:rPr>
              <a:t>Answer: C. See Concept 9.3. Density-dependent inhibition involves cells sensing the number of their kind nearby and stopping cell division once sufficient cells are present.</a:t>
            </a:r>
          </a:p>
        </p:txBody>
      </p:sp>
    </p:spTree>
    <p:extLst>
      <p:ext uri="{BB962C8B-B14F-4D97-AF65-F5344CB8AC3E}">
        <p14:creationId xmlns:p14="http://schemas.microsoft.com/office/powerpoint/2010/main" val="33701046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3334E89-7871-4855-A4F3-98B7B16C60B8}" type="slidenum">
              <a:rPr lang="en-US" sz="1200">
                <a:latin typeface="Times New Roman" pitchFamily="92" charset="0"/>
              </a:rPr>
              <a:pPr/>
              <a:t>47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36732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8038B6D-56E2-4ABC-A910-33977531ACF1}" type="slidenum">
              <a:rPr lang="en-US" sz="1200">
                <a:latin typeface="Times New Roman" pitchFamily="92" charset="0"/>
              </a:rPr>
              <a:pPr/>
              <a:t>48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E. See Concept 9.3. Growth factors stimulate cell division, which is critical in wound healing.</a:t>
            </a:r>
          </a:p>
        </p:txBody>
      </p:sp>
    </p:spTree>
    <p:extLst>
      <p:ext uri="{BB962C8B-B14F-4D97-AF65-F5344CB8AC3E}">
        <p14:creationId xmlns:p14="http://schemas.microsoft.com/office/powerpoint/2010/main" val="22141093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5548A4-6D12-46D2-ACE4-19F9431B1FBA}" type="slidenum">
              <a:rPr lang="en-US" sz="1200">
                <a:latin typeface="Times New Roman" pitchFamily="92" charset="0"/>
              </a:rPr>
              <a:pPr/>
              <a:t>49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4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F2005F8-CEA8-470D-B5D2-D45E3D0FB156}" type="slidenum">
              <a:rPr lang="en-US" sz="1200">
                <a:latin typeface="Times New Roman" pitchFamily="92" charset="0"/>
              </a:rPr>
              <a:pPr/>
              <a:t>5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56303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BC6F3AC-AE2B-4B23-9011-6EF37AF44EA5}" type="slidenum">
              <a:rPr lang="en-US" sz="1200">
                <a:latin typeface="Times New Roman" pitchFamily="92" charset="0"/>
              </a:rPr>
              <a:pPr/>
              <a:t>50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E. See Concept 9.3. Checkpoints ensure that the various stages of the cell cycle happen at appropriate times and only when the necessary preceding steps have been completed.</a:t>
            </a:r>
          </a:p>
        </p:txBody>
      </p:sp>
    </p:spTree>
    <p:extLst>
      <p:ext uri="{BB962C8B-B14F-4D97-AF65-F5344CB8AC3E}">
        <p14:creationId xmlns:p14="http://schemas.microsoft.com/office/powerpoint/2010/main" val="6702747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F591E5B-0679-46D2-B90D-57A72167C5D8}" type="slidenum">
              <a:rPr lang="en-US" sz="1200">
                <a:latin typeface="Times New Roman" pitchFamily="92" charset="0"/>
              </a:rPr>
              <a:pPr/>
              <a:t>51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67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B3A903A-C996-46DD-A1C9-D4148D9786BF}" type="slidenum">
              <a:rPr lang="en-US" sz="1200">
                <a:latin typeface="Times New Roman" pitchFamily="92" charset="0"/>
              </a:rPr>
              <a:pPr/>
              <a:t>6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D. After lining up on the metaphase plate, the duplicated chromosomes are split, and the daughter copies pulled to opposite poles by the spindle. See Concepts 9.1 and 9.2. </a:t>
            </a:r>
          </a:p>
        </p:txBody>
      </p:sp>
    </p:spTree>
    <p:extLst>
      <p:ext uri="{BB962C8B-B14F-4D97-AF65-F5344CB8AC3E}">
        <p14:creationId xmlns:p14="http://schemas.microsoft.com/office/powerpoint/2010/main" val="231912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EF9268-68DD-4944-AA44-B1C6DC1FB17A}" type="slidenum">
              <a:rPr lang="en-US" sz="1200">
                <a:latin typeface="Times New Roman" pitchFamily="92" charset="0"/>
              </a:rPr>
              <a:pPr/>
              <a:t>7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23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F1D02A7-3C55-4723-B5B2-A2D28F276FAB}" type="slidenum">
              <a:rPr lang="en-US" sz="1200">
                <a:latin typeface="Times New Roman" pitchFamily="92" charset="0"/>
              </a:rPr>
              <a:pPr/>
              <a:t>8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92" charset="0"/>
                <a:ea typeface="ＭＳ Ｐゴシック" pitchFamily="92" charset="-128"/>
              </a:rPr>
              <a:t>Answer: A. See Concept 9.2. Students should be able to differentiate a kinetochore from a centromere. Use the difference between a cell phone and a cell phone case as an analogy.</a:t>
            </a:r>
          </a:p>
        </p:txBody>
      </p:sp>
    </p:spTree>
    <p:extLst>
      <p:ext uri="{BB962C8B-B14F-4D97-AF65-F5344CB8AC3E}">
        <p14:creationId xmlns:p14="http://schemas.microsoft.com/office/powerpoint/2010/main" val="150752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F4160BE-118D-4979-BA24-9E4A43CB56BF}" type="slidenum">
              <a:rPr lang="en-US" sz="1200">
                <a:latin typeface="Times New Roman" pitchFamily="92" charset="0"/>
              </a:rPr>
              <a:pPr/>
              <a:t>9</a:t>
            </a:fld>
            <a:endParaRPr lang="en-US" sz="1200">
              <a:latin typeface="Times New Roman" pitchFamily="92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92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05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146766"/>
            <a:ext cx="5381625" cy="109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prepared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Douglas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Darnowski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Indiana University Southeast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Langeland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Kalamazoo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</a:t>
            </a:r>
          </a:p>
          <a:p>
            <a:pPr algn="l">
              <a:defRPr/>
            </a:pPr>
            <a:r>
              <a:rPr lang="en-US" sz="14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Murty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</a:t>
            </a:r>
            <a:r>
              <a:rPr lang="en-US" sz="14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Kambhampati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Southern University at New Orleans</a:t>
            </a:r>
          </a:p>
          <a:p>
            <a:pPr algn="l">
              <a:defRPr/>
            </a:pP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Roberta </a:t>
            </a:r>
            <a:r>
              <a:rPr lang="en-US" sz="14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Batorsky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Temple University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0408" y="3117669"/>
            <a:ext cx="4310062" cy="1732913"/>
          </a:xfrm>
        </p:spPr>
        <p:txBody>
          <a:bodyPr/>
          <a:lstStyle>
            <a:lvl1pPr marL="57150" indent="0"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8787" indent="0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 marL="917575" indent="0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 marL="1366837" indent="0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 marL="1824037" indent="0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96863" y="1219200"/>
            <a:ext cx="3517491" cy="2201863"/>
          </a:xfrm>
        </p:spPr>
        <p:txBody>
          <a:bodyPr/>
          <a:lstStyle>
            <a:lvl1pPr marL="57150" indent="0">
              <a:buNone/>
              <a:defRPr sz="1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65033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0" indent="-514350">
              <a:buFont typeface="+mj-lt"/>
              <a:buAutoNum type="alphaUcPeriod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245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2021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550126"/>
            <a:ext cx="8775700" cy="4803049"/>
          </a:xfrm>
        </p:spPr>
        <p:txBody>
          <a:bodyPr/>
          <a:lstStyle>
            <a:lvl1pPr marL="571500" indent="-514350">
              <a:buFont typeface="+mj-lt"/>
              <a:buAutoNum type="alphaUcPeriod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574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59398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915886"/>
            <a:ext cx="8775700" cy="4437289"/>
          </a:xfrm>
        </p:spPr>
        <p:txBody>
          <a:bodyPr/>
          <a:lstStyle>
            <a:lvl1pPr marL="571500" indent="-514350">
              <a:buFont typeface="+mj-lt"/>
              <a:buAutoNum type="alphaUcPeriod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751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2"/>
            <a:ext cx="8775700" cy="198587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2307771"/>
            <a:ext cx="8775700" cy="4045404"/>
          </a:xfrm>
        </p:spPr>
        <p:txBody>
          <a:bodyPr/>
          <a:lstStyle>
            <a:lvl1pPr marL="571500" indent="-514350">
              <a:buFont typeface="+mj-lt"/>
              <a:buAutoNum type="alphaUcPeriod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4193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049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649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3" r:id="rId3"/>
    <p:sldLayoutId id="2147483704" r:id="rId4"/>
    <p:sldLayoutId id="2147483705" r:id="rId5"/>
    <p:sldLayoutId id="2147483701" r:id="rId6"/>
    <p:sldLayoutId id="2147483702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Cell</a:t>
            </a:r>
            <a:br>
              <a:rPr lang="en-US" dirty="0" smtClean="0"/>
            </a:b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460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cell is found and separation of its chromosomes is examined. How would you interpret this result?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Chromosomes are </a:t>
            </a:r>
            <a:br>
              <a:rPr lang="en-US" dirty="0" smtClean="0"/>
            </a:br>
            <a:r>
              <a:rPr lang="en-US" dirty="0" smtClean="0"/>
              <a:t>separated by microfilaments.</a:t>
            </a:r>
          </a:p>
          <a:p>
            <a:r>
              <a:rPr lang="en-US" dirty="0" smtClean="0"/>
              <a:t>Chromosomes are </a:t>
            </a:r>
            <a:br>
              <a:rPr lang="en-US" dirty="0" smtClean="0"/>
            </a:br>
            <a:r>
              <a:rPr lang="en-US" dirty="0" smtClean="0"/>
              <a:t>not separated.</a:t>
            </a:r>
          </a:p>
          <a:p>
            <a:r>
              <a:rPr lang="en-US" dirty="0" smtClean="0"/>
              <a:t>Microtubules shorten </a:t>
            </a:r>
            <a:br>
              <a:rPr lang="en-US" dirty="0" smtClean="0"/>
            </a:br>
            <a:r>
              <a:rPr lang="en-US" dirty="0" smtClean="0"/>
              <a:t>at the centrosome end.</a:t>
            </a:r>
          </a:p>
          <a:p>
            <a:r>
              <a:rPr lang="en-US" dirty="0" smtClean="0"/>
              <a:t>Microtubules shorten </a:t>
            </a:r>
            <a:br>
              <a:rPr lang="en-US" dirty="0" smtClean="0"/>
            </a:br>
            <a:r>
              <a:rPr lang="en-US" dirty="0" smtClean="0"/>
              <a:t>at the chromosome end.</a:t>
            </a:r>
          </a:p>
          <a:p>
            <a:r>
              <a:rPr lang="en-US" dirty="0" smtClean="0"/>
              <a:t>None of the answers is </a:t>
            </a:r>
            <a:br>
              <a:rPr lang="en-US" dirty="0" smtClean="0"/>
            </a:br>
            <a:r>
              <a:rPr lang="en-US" dirty="0" smtClean="0"/>
              <a:t>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b="3552"/>
          <a:stretch/>
        </p:blipFill>
        <p:spPr>
          <a:xfrm>
            <a:off x="5083385" y="1181100"/>
            <a:ext cx="3836778" cy="2602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55099"/>
          <a:stretch/>
        </p:blipFill>
        <p:spPr>
          <a:xfrm>
            <a:off x="5087078" y="5034474"/>
            <a:ext cx="3833085" cy="11952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7001774" y="3888606"/>
            <a:ext cx="0" cy="1029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716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cell is found and separation of its chromosomes is examined. How would you interpret this result?</a:t>
            </a:r>
            <a:endParaRPr lang="en-US" dirty="0" smtClean="0"/>
          </a:p>
        </p:txBody>
      </p:sp>
      <p:sp>
        <p:nvSpPr>
          <p:cNvPr id="301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Chromosomes are </a:t>
            </a:r>
            <a:br>
              <a:rPr lang="en-US" dirty="0" smtClean="0"/>
            </a:br>
            <a:r>
              <a:rPr lang="en-US" dirty="0" smtClean="0"/>
              <a:t>separated by microfilaments.</a:t>
            </a:r>
          </a:p>
          <a:p>
            <a:r>
              <a:rPr lang="en-US" dirty="0" smtClean="0"/>
              <a:t>Chromosomes are </a:t>
            </a:r>
            <a:br>
              <a:rPr lang="en-US" dirty="0" smtClean="0"/>
            </a:br>
            <a:r>
              <a:rPr lang="en-US" dirty="0" smtClean="0"/>
              <a:t>not separated.</a:t>
            </a:r>
          </a:p>
          <a:p>
            <a:r>
              <a:rPr lang="en-US" dirty="0" smtClean="0"/>
              <a:t>Microtubules shorten </a:t>
            </a:r>
            <a:br>
              <a:rPr lang="en-US" dirty="0" smtClean="0"/>
            </a:br>
            <a:r>
              <a:rPr lang="en-US" dirty="0" smtClean="0"/>
              <a:t>at the centrosome end.</a:t>
            </a:r>
          </a:p>
          <a:p>
            <a:r>
              <a:rPr lang="en-US" b="1" dirty="0" smtClean="0"/>
              <a:t>Microtubules shorten </a:t>
            </a:r>
            <a:br>
              <a:rPr lang="en-US" b="1" dirty="0" smtClean="0"/>
            </a:br>
            <a:r>
              <a:rPr lang="en-US" b="1" dirty="0" smtClean="0"/>
              <a:t>at the chromosome end.</a:t>
            </a:r>
          </a:p>
          <a:p>
            <a:r>
              <a:rPr lang="en-US" dirty="0" smtClean="0"/>
              <a:t>None of the answers is</a:t>
            </a:r>
            <a:br>
              <a:rPr lang="en-US" dirty="0" smtClean="0"/>
            </a:br>
            <a:r>
              <a:rPr lang="en-US" dirty="0" smtClean="0"/>
              <a:t>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b="3552"/>
          <a:stretch/>
        </p:blipFill>
        <p:spPr>
          <a:xfrm>
            <a:off x="5083385" y="1181100"/>
            <a:ext cx="3836778" cy="2602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55099"/>
          <a:stretch/>
        </p:blipFill>
        <p:spPr>
          <a:xfrm>
            <a:off x="5087078" y="5034474"/>
            <a:ext cx="3833085" cy="11952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7001774" y="3888606"/>
            <a:ext cx="0" cy="1029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79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is a purpose of cell division?</a:t>
            </a:r>
          </a:p>
        </p:txBody>
      </p:sp>
      <p:sp>
        <p:nvSpPr>
          <p:cNvPr id="303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</a:t>
            </a:r>
          </a:p>
          <a:p>
            <a:r>
              <a:rPr lang="en-US" dirty="0" smtClean="0"/>
              <a:t>growth</a:t>
            </a:r>
          </a:p>
          <a:p>
            <a:r>
              <a:rPr lang="en-US" dirty="0" smtClean="0"/>
              <a:t>repair</a:t>
            </a:r>
          </a:p>
          <a:p>
            <a:r>
              <a:rPr lang="en-US" dirty="0" smtClean="0"/>
              <a:t>A and B</a:t>
            </a:r>
          </a:p>
          <a:p>
            <a:r>
              <a:rPr lang="en-US" dirty="0" smtClean="0"/>
              <a:t>B and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is a purpose of cell division?</a:t>
            </a:r>
            <a:endParaRPr lang="en-US" dirty="0" smtClean="0"/>
          </a:p>
        </p:txBody>
      </p:sp>
      <p:sp>
        <p:nvSpPr>
          <p:cNvPr id="305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</a:t>
            </a:r>
          </a:p>
          <a:p>
            <a:r>
              <a:rPr lang="en-US" dirty="0" smtClean="0"/>
              <a:t>growth</a:t>
            </a:r>
          </a:p>
          <a:p>
            <a:r>
              <a:rPr lang="en-US" dirty="0" smtClean="0"/>
              <a:t>repair</a:t>
            </a:r>
          </a:p>
          <a:p>
            <a:r>
              <a:rPr lang="en-US" dirty="0" smtClean="0"/>
              <a:t>A and B</a:t>
            </a:r>
          </a:p>
          <a:p>
            <a:r>
              <a:rPr lang="en-US" b="1" dirty="0" smtClean="0"/>
              <a:t>B and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were counting chromosomes in the gametes and the somatic cells of a giraffe, what should be the ratio of the number in the former </a:t>
            </a:r>
            <a:r>
              <a:rPr lang="en-US" dirty="0" smtClean="0"/>
              <a:t>to </a:t>
            </a:r>
            <a:r>
              <a:rPr lang="en-US" dirty="0"/>
              <a:t>the number in the latter?</a:t>
            </a:r>
            <a:endParaRPr lang="en-US" dirty="0" smtClean="0"/>
          </a:p>
        </p:txBody>
      </p:sp>
      <p:sp>
        <p:nvSpPr>
          <p:cNvPr id="307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1:1</a:t>
            </a:r>
          </a:p>
          <a:p>
            <a:r>
              <a:rPr lang="en-US" dirty="0" smtClean="0"/>
              <a:t>1:2</a:t>
            </a:r>
          </a:p>
          <a:p>
            <a:r>
              <a:rPr lang="en-US" dirty="0" smtClean="0"/>
              <a:t>1:3</a:t>
            </a:r>
          </a:p>
          <a:p>
            <a:r>
              <a:rPr lang="en-US" dirty="0" smtClean="0"/>
              <a:t>1:4</a:t>
            </a:r>
          </a:p>
          <a:p>
            <a:r>
              <a:rPr lang="en-US" dirty="0" smtClean="0"/>
              <a:t>1:8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were counting chromosomes in the gametes and the somatic cells of a giraffe, what should be the ratio of the number in the former to the number in the latter?</a:t>
            </a:r>
          </a:p>
        </p:txBody>
      </p:sp>
      <p:sp>
        <p:nvSpPr>
          <p:cNvPr id="309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1:1</a:t>
            </a:r>
          </a:p>
          <a:p>
            <a:r>
              <a:rPr lang="en-US" b="1" dirty="0" smtClean="0"/>
              <a:t>1:2</a:t>
            </a:r>
          </a:p>
          <a:p>
            <a:r>
              <a:rPr lang="en-US" dirty="0" smtClean="0"/>
              <a:t>1:3</a:t>
            </a:r>
          </a:p>
          <a:p>
            <a:r>
              <a:rPr lang="en-US" dirty="0" smtClean="0"/>
              <a:t>1:4</a:t>
            </a:r>
          </a:p>
          <a:p>
            <a:r>
              <a:rPr lang="en-US" dirty="0" smtClean="0"/>
              <a:t>1:8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nuclear DNA enter daughter cells?</a:t>
            </a:r>
          </a:p>
        </p:txBody>
      </p:sp>
      <p:sp>
        <p:nvSpPr>
          <p:cNvPr id="311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replication</a:t>
            </a:r>
          </a:p>
          <a:p>
            <a:r>
              <a:rPr lang="en-US" dirty="0" smtClean="0"/>
              <a:t>as identical copies of the same chromosomes</a:t>
            </a:r>
          </a:p>
          <a:p>
            <a:r>
              <a:rPr lang="en-US" dirty="0" smtClean="0"/>
              <a:t>during G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as four copies of each chromosome per daughter cell</a:t>
            </a:r>
          </a:p>
          <a:p>
            <a:r>
              <a:rPr lang="en-US" dirty="0" smtClean="0"/>
              <a:t>attached to all other chromosomes in that 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nuclear DNA enter daughter cells?</a:t>
            </a:r>
            <a:endParaRPr lang="en-US" dirty="0" smtClean="0"/>
          </a:p>
        </p:txBody>
      </p:sp>
      <p:sp>
        <p:nvSpPr>
          <p:cNvPr id="313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replication</a:t>
            </a:r>
          </a:p>
          <a:p>
            <a:r>
              <a:rPr lang="en-US" b="1" dirty="0" smtClean="0"/>
              <a:t>as identical copies of the same chromosomes</a:t>
            </a:r>
          </a:p>
          <a:p>
            <a:r>
              <a:rPr lang="en-US" dirty="0" smtClean="0"/>
              <a:t>during G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as four copies of each chromosome per daughter cell</a:t>
            </a:r>
          </a:p>
          <a:p>
            <a:r>
              <a:rPr lang="en-US" dirty="0" smtClean="0"/>
              <a:t>attached to all other chromosomes in that 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were asked to label a model of a chromosome, the central portion of a replicated chromosome, which looks like the central part of an X, would be labeled</a:t>
            </a:r>
          </a:p>
        </p:txBody>
      </p:sp>
      <p:sp>
        <p:nvSpPr>
          <p:cNvPr id="315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kinetochore.</a:t>
            </a:r>
          </a:p>
          <a:p>
            <a:r>
              <a:rPr lang="en-US" dirty="0" smtClean="0"/>
              <a:t>sister.</a:t>
            </a:r>
          </a:p>
          <a:p>
            <a:r>
              <a:rPr lang="en-US" dirty="0" smtClean="0"/>
              <a:t>arm.</a:t>
            </a:r>
          </a:p>
          <a:p>
            <a:r>
              <a:rPr lang="en-US" dirty="0" smtClean="0"/>
              <a:t>centromere.</a:t>
            </a:r>
          </a:p>
          <a:p>
            <a:r>
              <a:rPr lang="en-US" dirty="0" smtClean="0"/>
              <a:t>Not enough information is provided to decide.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were asked to label a model of a chromosome, the central portion of a replicated chromosome, which looks like the central part of an X, would be labeled</a:t>
            </a:r>
          </a:p>
        </p:txBody>
      </p:sp>
      <p:sp>
        <p:nvSpPr>
          <p:cNvPr id="321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kinetochore.</a:t>
            </a:r>
          </a:p>
          <a:p>
            <a:r>
              <a:rPr lang="en-US" dirty="0" smtClean="0"/>
              <a:t>sister.</a:t>
            </a:r>
          </a:p>
          <a:p>
            <a:r>
              <a:rPr lang="en-US" dirty="0" smtClean="0"/>
              <a:t>arm.</a:t>
            </a:r>
          </a:p>
          <a:p>
            <a:r>
              <a:rPr lang="en-US" b="1" dirty="0" smtClean="0"/>
              <a:t>centromere.</a:t>
            </a:r>
          </a:p>
          <a:p>
            <a:r>
              <a:rPr lang="en-US" dirty="0" smtClean="0"/>
              <a:t>Not enough information is provided to decide.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chromosomes are in the middle cell?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 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8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7712" b="2814"/>
          <a:stretch/>
        </p:blipFill>
        <p:spPr>
          <a:xfrm>
            <a:off x="4004108" y="808932"/>
            <a:ext cx="4345049" cy="53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Told to look for a tool in part of a model of the cell cycle during which the cell divides, you would look in the part representing </a:t>
            </a:r>
            <a:endParaRPr lang="en-US" dirty="0" smtClean="0"/>
          </a:p>
        </p:txBody>
      </p:sp>
      <p:sp>
        <p:nvSpPr>
          <p:cNvPr id="323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phase.</a:t>
            </a:r>
          </a:p>
          <a:p>
            <a:r>
              <a:rPr lang="en-US" dirty="0" smtClean="0"/>
              <a:t>cytokinesis.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phase.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phase.</a:t>
            </a:r>
          </a:p>
          <a:p>
            <a:r>
              <a:rPr lang="en-US" dirty="0" smtClean="0"/>
              <a:t>mitosis.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"/>
          <a:stretch/>
        </p:blipFill>
        <p:spPr>
          <a:xfrm>
            <a:off x="4433150" y="1573079"/>
            <a:ext cx="4273296" cy="29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Told to look for a tool in part of a model of the cell cycle during which the cell divides, you would look in the part representing </a:t>
            </a:r>
            <a:endParaRPr lang="en-US" dirty="0" smtClean="0"/>
          </a:p>
        </p:txBody>
      </p:sp>
      <p:sp>
        <p:nvSpPr>
          <p:cNvPr id="325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phase.</a:t>
            </a:r>
          </a:p>
          <a:p>
            <a:r>
              <a:rPr lang="en-US" b="1" dirty="0" smtClean="0"/>
              <a:t>cytokinesis.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phase.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phase.</a:t>
            </a:r>
          </a:p>
          <a:p>
            <a:r>
              <a:rPr lang="en-US" dirty="0" smtClean="0"/>
              <a:t>mitosis.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"/>
          <a:stretch/>
        </p:blipFill>
        <p:spPr>
          <a:xfrm>
            <a:off x="4433150" y="1573079"/>
            <a:ext cx="4273296" cy="29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saw a cell with condensed chromosomes lined up in the center of the cell, you would know that the cell was in </a:t>
            </a:r>
            <a:endParaRPr lang="en-US" dirty="0" smtClean="0"/>
          </a:p>
        </p:txBody>
      </p:sp>
      <p:sp>
        <p:nvSpPr>
          <p:cNvPr id="329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dirty="0" err="1" smtClean="0"/>
              <a:t>prometaphase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saw a cell with condensed chromosomes lined up in the center of the cell, you would know that the cell was in </a:t>
            </a:r>
            <a:endParaRPr lang="en-US" dirty="0" smtClean="0"/>
          </a:p>
        </p:txBody>
      </p:sp>
      <p:sp>
        <p:nvSpPr>
          <p:cNvPr id="327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dirty="0" err="1" smtClean="0"/>
              <a:t>prometaphase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metaphase.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saw a cell with chromosomes condensing, you would know that the cell was in </a:t>
            </a:r>
            <a:endParaRPr lang="en-US" dirty="0" smtClean="0"/>
          </a:p>
        </p:txBody>
      </p:sp>
      <p:sp>
        <p:nvSpPr>
          <p:cNvPr id="331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dirty="0" err="1" smtClean="0"/>
              <a:t>prometaphase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saw a cell with chromosomes condensing, you would know that the cell was in </a:t>
            </a:r>
            <a:endParaRPr lang="en-US" dirty="0" smtClean="0"/>
          </a:p>
        </p:txBody>
      </p:sp>
      <p:sp>
        <p:nvSpPr>
          <p:cNvPr id="333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prophase.</a:t>
            </a:r>
          </a:p>
          <a:p>
            <a:r>
              <a:rPr lang="en-US" dirty="0" err="1" smtClean="0"/>
              <a:t>prometaphase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saw a cell with chromosomes separating but not yet at the poles, you would know that the cell was in </a:t>
            </a:r>
            <a:endParaRPr lang="en-US" dirty="0" smtClean="0"/>
          </a:p>
        </p:txBody>
      </p:sp>
      <p:sp>
        <p:nvSpPr>
          <p:cNvPr id="335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dirty="0" err="1" smtClean="0"/>
              <a:t>prometaphase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saw a cell with chromosomes separating but not yet at the poles, you would know that the cell was in </a:t>
            </a:r>
            <a:endParaRPr lang="en-US" dirty="0" smtClean="0"/>
          </a:p>
        </p:txBody>
      </p:sp>
      <p:sp>
        <p:nvSpPr>
          <p:cNvPr id="337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dirty="0" err="1" smtClean="0"/>
              <a:t>prometaphase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metaphase.</a:t>
            </a:r>
          </a:p>
          <a:p>
            <a:r>
              <a:rPr lang="en-US" b="1" dirty="0" smtClean="0"/>
              <a:t>anaphase.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saw a cell reversing the changes to chromosomes seen in prophase, you would know that the cell was in </a:t>
            </a:r>
            <a:endParaRPr lang="en-US" dirty="0" smtClean="0"/>
          </a:p>
        </p:txBody>
      </p:sp>
      <p:sp>
        <p:nvSpPr>
          <p:cNvPr id="339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dirty="0" err="1" smtClean="0"/>
              <a:t>prometaphase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saw a cell reversing the changes to chromosomes seen in prophase, you would know that the cell was in </a:t>
            </a:r>
            <a:endParaRPr lang="en-US" dirty="0" smtClean="0"/>
          </a:p>
        </p:txBody>
      </p:sp>
      <p:sp>
        <p:nvSpPr>
          <p:cNvPr id="342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dirty="0" err="1" smtClean="0"/>
              <a:t>prometaphase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b="1" dirty="0" err="1" smtClean="0"/>
              <a:t>telophase</a:t>
            </a:r>
            <a:r>
              <a:rPr lang="en-US" b="1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many chromosomes are in the middle cell?</a:t>
            </a:r>
            <a:endParaRPr lang="en-US" dirty="0" smtClean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</a:p>
          <a:p>
            <a:r>
              <a:rPr lang="en-US" dirty="0" smtClean="0"/>
              <a:t>2 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8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7712" b="2814"/>
          <a:stretch/>
        </p:blipFill>
        <p:spPr>
          <a:xfrm>
            <a:off x="4004108" y="808932"/>
            <a:ext cx="4345049" cy="53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the nuclear envelope has disappeared but the condensed chromosomes are not yet lined up, the cell is in </a:t>
            </a:r>
            <a:endParaRPr lang="en-US" dirty="0" smtClean="0"/>
          </a:p>
        </p:txBody>
      </p:sp>
      <p:sp>
        <p:nvSpPr>
          <p:cNvPr id="344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dirty="0" err="1" smtClean="0"/>
              <a:t>prometaphase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metaphase.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nuclear envelope has disappeared but the condensed chromosomes are not yet lined up, the cell is in </a:t>
            </a:r>
          </a:p>
        </p:txBody>
      </p:sp>
      <p:sp>
        <p:nvSpPr>
          <p:cNvPr id="346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b="1" dirty="0" err="1" smtClean="0"/>
              <a:t>prometaphase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metaphase.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asked to guess what part of the cell cycle a eukaryotic cell from an adult organism was in, given no other information, you would be most likely correct if you guessed </a:t>
            </a:r>
          </a:p>
        </p:txBody>
      </p:sp>
      <p:sp>
        <p:nvSpPr>
          <p:cNvPr id="348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dirty="0" smtClean="0"/>
              <a:t>interphase.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smtClean="0"/>
              <a:t>S phase.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asked to guess what part of the cell cycle a eukaryotic cell from an adult organism was in, given no other information, you would be most likely correct if you guessed </a:t>
            </a:r>
          </a:p>
        </p:txBody>
      </p:sp>
      <p:sp>
        <p:nvSpPr>
          <p:cNvPr id="350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prophase.</a:t>
            </a:r>
          </a:p>
          <a:p>
            <a:r>
              <a:rPr lang="en-US" b="1" dirty="0" smtClean="0"/>
              <a:t>interphase.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phase.</a:t>
            </a:r>
          </a:p>
          <a:p>
            <a:r>
              <a:rPr lang="en-US" dirty="0" smtClean="0"/>
              <a:t>anaphase.</a:t>
            </a:r>
          </a:p>
          <a:p>
            <a:r>
              <a:rPr lang="en-US" dirty="0" smtClean="0"/>
              <a:t>S phase.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wanted to create a drug to stop chromosomes from lining up during mitosis, but otherwise not disturb the overall process, you would want to disrupt </a:t>
            </a:r>
            <a:endParaRPr lang="en-US" dirty="0" smtClean="0"/>
          </a:p>
        </p:txBody>
      </p:sp>
      <p:sp>
        <p:nvSpPr>
          <p:cNvPr id="352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kinetochores.</a:t>
            </a:r>
          </a:p>
          <a:p>
            <a:r>
              <a:rPr lang="en-US" dirty="0" smtClean="0"/>
              <a:t>DNA condensation.</a:t>
            </a:r>
          </a:p>
          <a:p>
            <a:r>
              <a:rPr lang="en-US" dirty="0" smtClean="0"/>
              <a:t>DNA synthesis.</a:t>
            </a:r>
          </a:p>
          <a:p>
            <a:r>
              <a:rPr lang="en-US" dirty="0" smtClean="0"/>
              <a:t>cytokinesis.</a:t>
            </a:r>
          </a:p>
          <a:p>
            <a:r>
              <a:rPr lang="en-US" dirty="0" smtClean="0"/>
              <a:t>arms.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12827" b="17433"/>
          <a:stretch/>
        </p:blipFill>
        <p:spPr>
          <a:xfrm>
            <a:off x="5210100" y="1623568"/>
            <a:ext cx="3550920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wanted to create a drug to stop chromosomes from lining up during mitosis, but otherwise not disturb the overall process, you would want to disrupt </a:t>
            </a:r>
            <a:endParaRPr lang="en-US" dirty="0" smtClean="0"/>
          </a:p>
        </p:txBody>
      </p:sp>
      <p:sp>
        <p:nvSpPr>
          <p:cNvPr id="354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kinetochores.</a:t>
            </a:r>
          </a:p>
          <a:p>
            <a:r>
              <a:rPr lang="en-US" dirty="0" smtClean="0"/>
              <a:t>DNA condensation.</a:t>
            </a:r>
          </a:p>
          <a:p>
            <a:r>
              <a:rPr lang="en-US" dirty="0" smtClean="0"/>
              <a:t>DNA synthesis.</a:t>
            </a:r>
          </a:p>
          <a:p>
            <a:r>
              <a:rPr lang="en-US" dirty="0" smtClean="0"/>
              <a:t>cytokinesis.</a:t>
            </a:r>
          </a:p>
          <a:p>
            <a:r>
              <a:rPr lang="en-US" dirty="0" smtClean="0"/>
              <a:t>arms.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12827" b="17433"/>
          <a:stretch/>
        </p:blipFill>
        <p:spPr>
          <a:xfrm>
            <a:off x="5210100" y="1623568"/>
            <a:ext cx="3550920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forces the chromosomes to line up at the center of the cell in metaphase?</a:t>
            </a:r>
          </a:p>
        </p:txBody>
      </p:sp>
      <p:sp>
        <p:nvSpPr>
          <p:cNvPr id="356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pulling on each kinetochore in a joined pair of sister chromatids</a:t>
            </a:r>
          </a:p>
          <a:p>
            <a:r>
              <a:rPr lang="en-US" dirty="0" smtClean="0"/>
              <a:t>pushing by mitochondria</a:t>
            </a:r>
          </a:p>
          <a:p>
            <a:r>
              <a:rPr lang="en-US" dirty="0" smtClean="0"/>
              <a:t>displacement by the cleavage furrow</a:t>
            </a:r>
          </a:p>
          <a:p>
            <a:r>
              <a:rPr lang="en-US" dirty="0" smtClean="0"/>
              <a:t>repulsion by the spindle</a:t>
            </a:r>
          </a:p>
          <a:p>
            <a:r>
              <a:rPr lang="en-US" dirty="0" smtClean="0"/>
              <a:t>None of the answers is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forces the chromosomes to line up at the center of the cell in metaphase?</a:t>
            </a:r>
            <a:endParaRPr lang="en-US" dirty="0" smtClean="0"/>
          </a:p>
        </p:txBody>
      </p:sp>
      <p:sp>
        <p:nvSpPr>
          <p:cNvPr id="358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equal pulling on each kinetochore in a joined pair of sister chromatids</a:t>
            </a:r>
          </a:p>
          <a:p>
            <a:r>
              <a:rPr lang="en-US" dirty="0" smtClean="0"/>
              <a:t>pushing by mitochondria</a:t>
            </a:r>
          </a:p>
          <a:p>
            <a:r>
              <a:rPr lang="en-US" dirty="0" smtClean="0"/>
              <a:t>displacement by the cleavage furrow</a:t>
            </a:r>
          </a:p>
          <a:p>
            <a:r>
              <a:rPr lang="en-US" dirty="0" smtClean="0"/>
              <a:t>repulsion by the spindle</a:t>
            </a:r>
          </a:p>
          <a:p>
            <a:r>
              <a:rPr lang="en-US" dirty="0" smtClean="0"/>
              <a:t>None of the answers is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disrupt cytokinesis in a plant cell, you need to disrupt </a:t>
            </a:r>
            <a:endParaRPr lang="en-US" dirty="0" smtClean="0"/>
          </a:p>
        </p:txBody>
      </p:sp>
      <p:sp>
        <p:nvSpPr>
          <p:cNvPr id="360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microtubules.</a:t>
            </a:r>
          </a:p>
          <a:p>
            <a:r>
              <a:rPr lang="en-US" dirty="0" smtClean="0"/>
              <a:t>the contractile ring.</a:t>
            </a:r>
          </a:p>
          <a:p>
            <a:r>
              <a:rPr lang="en-US" dirty="0" smtClean="0"/>
              <a:t>microtubules near the</a:t>
            </a:r>
            <a:br>
              <a:rPr lang="en-US" dirty="0" smtClean="0"/>
            </a:br>
            <a:r>
              <a:rPr lang="en-US" dirty="0" smtClean="0"/>
              <a:t>cell plate.</a:t>
            </a:r>
          </a:p>
          <a:p>
            <a:r>
              <a:rPr lang="en-US" dirty="0" smtClean="0"/>
              <a:t>all microfilaments.</a:t>
            </a:r>
          </a:p>
          <a:p>
            <a:r>
              <a:rPr lang="en-US" dirty="0" smtClean="0"/>
              <a:t>spindle microtubules.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5"/>
          <a:stretch/>
        </p:blipFill>
        <p:spPr>
          <a:xfrm>
            <a:off x="4333977" y="1179779"/>
            <a:ext cx="4558284" cy="30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disrupt cytokinesis in a plant cell, you need to disrupt </a:t>
            </a:r>
            <a:endParaRPr lang="en-US" dirty="0" smtClean="0"/>
          </a:p>
        </p:txBody>
      </p:sp>
      <p:sp>
        <p:nvSpPr>
          <p:cNvPr id="362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microtubules.</a:t>
            </a:r>
          </a:p>
          <a:p>
            <a:r>
              <a:rPr lang="en-US" dirty="0" smtClean="0"/>
              <a:t>the contractile ring.</a:t>
            </a:r>
          </a:p>
          <a:p>
            <a:r>
              <a:rPr lang="en-US" b="1" dirty="0" smtClean="0"/>
              <a:t>microtubules near the</a:t>
            </a:r>
            <a:br>
              <a:rPr lang="en-US" b="1" dirty="0" smtClean="0"/>
            </a:br>
            <a:r>
              <a:rPr lang="en-US" b="1" dirty="0" smtClean="0"/>
              <a:t>cell plate.</a:t>
            </a:r>
          </a:p>
          <a:p>
            <a:r>
              <a:rPr lang="en-US" dirty="0" smtClean="0"/>
              <a:t>all microfilaments.</a:t>
            </a:r>
          </a:p>
          <a:p>
            <a:r>
              <a:rPr lang="en-US" dirty="0" smtClean="0"/>
              <a:t>spindle microtubules.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5"/>
          <a:stretch/>
        </p:blipFill>
        <p:spPr>
          <a:xfrm>
            <a:off x="4333977" y="1179779"/>
            <a:ext cx="4558284" cy="30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what part of the cell cycle would you see a chromosome that looks like this? Give your reasons.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M</a:t>
            </a:r>
          </a:p>
          <a:p>
            <a:r>
              <a:rPr lang="en-US" dirty="0" smtClean="0"/>
              <a:t>S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b="25103"/>
          <a:stretch/>
        </p:blipFill>
        <p:spPr>
          <a:xfrm>
            <a:off x="3397718" y="1181100"/>
            <a:ext cx="5362074" cy="19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studying a bacterial cell dividing, you would need to read most about</a:t>
            </a:r>
            <a:endParaRPr lang="en-US" dirty="0" smtClean="0"/>
          </a:p>
        </p:txBody>
      </p:sp>
      <p:sp>
        <p:nvSpPr>
          <p:cNvPr id="364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cytokinesis.</a:t>
            </a:r>
          </a:p>
          <a:p>
            <a:r>
              <a:rPr lang="en-US" dirty="0" smtClean="0"/>
              <a:t>binary fission.</a:t>
            </a:r>
          </a:p>
          <a:p>
            <a:r>
              <a:rPr lang="en-US" dirty="0" smtClean="0"/>
              <a:t>microtubules.</a:t>
            </a:r>
          </a:p>
          <a:p>
            <a:r>
              <a:rPr lang="en-US" dirty="0" smtClean="0"/>
              <a:t>microfilaments.</a:t>
            </a:r>
          </a:p>
          <a:p>
            <a:r>
              <a:rPr lang="en-US" dirty="0" smtClean="0"/>
              <a:t>nuclear envelope.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studying a bacterial cell dividing, you would need to read most about</a:t>
            </a:r>
            <a:endParaRPr lang="en-US" dirty="0" smtClean="0"/>
          </a:p>
        </p:txBody>
      </p:sp>
      <p:sp>
        <p:nvSpPr>
          <p:cNvPr id="366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cytokinesis.</a:t>
            </a:r>
          </a:p>
          <a:p>
            <a:r>
              <a:rPr lang="en-US" b="1" dirty="0" smtClean="0"/>
              <a:t>binary fission.</a:t>
            </a:r>
          </a:p>
          <a:p>
            <a:r>
              <a:rPr lang="en-US" dirty="0" smtClean="0"/>
              <a:t>microtubules.</a:t>
            </a:r>
          </a:p>
          <a:p>
            <a:r>
              <a:rPr lang="en-US" dirty="0" smtClean="0"/>
              <a:t>microfilaments.</a:t>
            </a:r>
          </a:p>
          <a:p>
            <a:r>
              <a:rPr lang="en-US" dirty="0" smtClean="0"/>
              <a:t>nuclear envelope.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had a chemical to block ______, cells would stall during the cell cycle and have twice the normal amount of DNA in the presence of this chemical. </a:t>
            </a:r>
          </a:p>
        </p:txBody>
      </p:sp>
      <p:sp>
        <p:nvSpPr>
          <p:cNvPr id="368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</a:t>
            </a:r>
            <a:r>
              <a:rPr lang="en-US" baseline="-25000" dirty="0" smtClean="0"/>
              <a:t>1</a:t>
            </a:r>
            <a:r>
              <a:rPr lang="en-US" dirty="0" smtClean="0"/>
              <a:t> checkpoint</a:t>
            </a:r>
          </a:p>
          <a:p>
            <a:r>
              <a:rPr lang="en-US" dirty="0" smtClean="0"/>
              <a:t>the M checkpoint</a:t>
            </a:r>
          </a:p>
          <a:p>
            <a:r>
              <a:rPr lang="en-US" dirty="0" smtClean="0"/>
              <a:t>the G</a:t>
            </a:r>
            <a:r>
              <a:rPr lang="en-US" baseline="-25000" dirty="0" smtClean="0"/>
              <a:t>2</a:t>
            </a:r>
            <a:r>
              <a:rPr lang="en-US" dirty="0" smtClean="0"/>
              <a:t> checkpoint</a:t>
            </a:r>
          </a:p>
          <a:p>
            <a:r>
              <a:rPr lang="en-US" dirty="0" smtClean="0"/>
              <a:t>A or B</a:t>
            </a:r>
          </a:p>
          <a:p>
            <a:r>
              <a:rPr lang="en-US" dirty="0" smtClean="0"/>
              <a:t>Cells cannot stall in the cell cycle.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had a chemical to block ______, cells would stall during the cell cycle and have twice the normal amount of DNA in the presence of this chemical. </a:t>
            </a:r>
            <a:endParaRPr lang="en-US" dirty="0" smtClean="0"/>
          </a:p>
        </p:txBody>
      </p:sp>
      <p:sp>
        <p:nvSpPr>
          <p:cNvPr id="370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</a:t>
            </a:r>
            <a:r>
              <a:rPr lang="en-US" baseline="-25000" dirty="0" smtClean="0"/>
              <a:t>1</a:t>
            </a:r>
            <a:r>
              <a:rPr lang="en-US" dirty="0" smtClean="0"/>
              <a:t> checkpoint</a:t>
            </a:r>
          </a:p>
          <a:p>
            <a:r>
              <a:rPr lang="en-US" dirty="0" smtClean="0"/>
              <a:t>the M checkpoint</a:t>
            </a:r>
          </a:p>
          <a:p>
            <a:r>
              <a:rPr lang="en-US" b="1" dirty="0" smtClean="0"/>
              <a:t>the G</a:t>
            </a:r>
            <a:r>
              <a:rPr lang="en-US" b="1" baseline="-25000" dirty="0" smtClean="0"/>
              <a:t>2</a:t>
            </a:r>
            <a:r>
              <a:rPr lang="en-US" b="1" dirty="0" smtClean="0"/>
              <a:t> checkpoint</a:t>
            </a:r>
          </a:p>
          <a:p>
            <a:r>
              <a:rPr lang="en-US" dirty="0" smtClean="0"/>
              <a:t>A or B</a:t>
            </a:r>
          </a:p>
          <a:p>
            <a:r>
              <a:rPr lang="en-US" dirty="0" smtClean="0"/>
              <a:t>Cells cannot stall in the cell cycle.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had a chemical to block ______, cells would stall during the cell cycle and never synthesize DNA. </a:t>
            </a:r>
            <a:endParaRPr lang="en-US" dirty="0" smtClean="0"/>
          </a:p>
        </p:txBody>
      </p:sp>
      <p:sp>
        <p:nvSpPr>
          <p:cNvPr id="372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</a:t>
            </a:r>
            <a:r>
              <a:rPr lang="en-US" baseline="-25000" dirty="0" smtClean="0"/>
              <a:t>1</a:t>
            </a:r>
            <a:r>
              <a:rPr lang="en-US" dirty="0" smtClean="0"/>
              <a:t> checkpoint</a:t>
            </a:r>
          </a:p>
          <a:p>
            <a:r>
              <a:rPr lang="en-US" dirty="0" smtClean="0"/>
              <a:t>the M checkpoint</a:t>
            </a:r>
          </a:p>
          <a:p>
            <a:r>
              <a:rPr lang="en-US" dirty="0" smtClean="0"/>
              <a:t>the G</a:t>
            </a:r>
            <a:r>
              <a:rPr lang="en-US" baseline="-25000" dirty="0" smtClean="0"/>
              <a:t>2</a:t>
            </a:r>
            <a:r>
              <a:rPr lang="en-US" dirty="0" smtClean="0"/>
              <a:t> checkpoint</a:t>
            </a:r>
          </a:p>
          <a:p>
            <a:r>
              <a:rPr lang="en-US" dirty="0" smtClean="0"/>
              <a:t>A or B</a:t>
            </a:r>
          </a:p>
          <a:p>
            <a:r>
              <a:rPr lang="en-US" dirty="0" smtClean="0"/>
              <a:t>A or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had a chemical to block ______, cells would stall during the cell cycle and never synthesize DNA. </a:t>
            </a:r>
          </a:p>
        </p:txBody>
      </p:sp>
      <p:sp>
        <p:nvSpPr>
          <p:cNvPr id="374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G</a:t>
            </a:r>
            <a:r>
              <a:rPr lang="en-US" b="1" baseline="-25000" dirty="0" smtClean="0"/>
              <a:t>1</a:t>
            </a:r>
            <a:r>
              <a:rPr lang="en-US" b="1" dirty="0" smtClean="0"/>
              <a:t> checkpoint</a:t>
            </a:r>
          </a:p>
          <a:p>
            <a:r>
              <a:rPr lang="en-US" dirty="0" smtClean="0"/>
              <a:t>the M checkpoint</a:t>
            </a:r>
          </a:p>
          <a:p>
            <a:r>
              <a:rPr lang="en-US" dirty="0" smtClean="0"/>
              <a:t>the G</a:t>
            </a:r>
            <a:r>
              <a:rPr lang="en-US" baseline="-25000" dirty="0" smtClean="0"/>
              <a:t>2</a:t>
            </a:r>
            <a:r>
              <a:rPr lang="en-US" dirty="0" smtClean="0"/>
              <a:t> checkpoint</a:t>
            </a:r>
          </a:p>
          <a:p>
            <a:r>
              <a:rPr lang="en-US" dirty="0" smtClean="0"/>
              <a:t>A or B</a:t>
            </a:r>
          </a:p>
          <a:p>
            <a:r>
              <a:rPr lang="en-US" dirty="0" smtClean="0"/>
              <a:t>A or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observing some fibroblasts in culture, you notice that cell counts stop once the cells reach 100 per square centimeter. You are observing </a:t>
            </a:r>
            <a:endParaRPr lang="en-US" dirty="0" smtClean="0"/>
          </a:p>
        </p:txBody>
      </p:sp>
      <p:sp>
        <p:nvSpPr>
          <p:cNvPr id="376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interphase.</a:t>
            </a:r>
          </a:p>
          <a:p>
            <a:r>
              <a:rPr lang="en-US" dirty="0" smtClean="0"/>
              <a:t>the M checkpoint.</a:t>
            </a:r>
          </a:p>
          <a:p>
            <a:r>
              <a:rPr lang="en-US" dirty="0" smtClean="0"/>
              <a:t>density-dependent inhibition.</a:t>
            </a:r>
          </a:p>
          <a:p>
            <a:r>
              <a:rPr lang="en-US" dirty="0" smtClean="0"/>
              <a:t>prophase.</a:t>
            </a:r>
          </a:p>
          <a:p>
            <a:r>
              <a:rPr lang="en-US" dirty="0" smtClean="0"/>
              <a:t>the action of growth factors.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observing some fibroblasts in culture, you notice that cell counts stop once the cells reach 100 per square centimeter. You are observing </a:t>
            </a:r>
            <a:endParaRPr lang="en-US" dirty="0" smtClean="0"/>
          </a:p>
        </p:txBody>
      </p:sp>
      <p:sp>
        <p:nvSpPr>
          <p:cNvPr id="378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interphase.</a:t>
            </a:r>
          </a:p>
          <a:p>
            <a:r>
              <a:rPr lang="en-US" dirty="0" smtClean="0"/>
              <a:t>the M checkpoint.</a:t>
            </a:r>
          </a:p>
          <a:p>
            <a:r>
              <a:rPr lang="en-US" b="1" dirty="0" smtClean="0"/>
              <a:t>density-dependent inhibition.</a:t>
            </a:r>
          </a:p>
          <a:p>
            <a:r>
              <a:rPr lang="en-US" dirty="0" smtClean="0"/>
              <a:t>prophase.</a:t>
            </a:r>
          </a:p>
          <a:p>
            <a:r>
              <a:rPr lang="en-US" dirty="0" smtClean="0"/>
              <a:t>the action of growth factors.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friend claims to have invented a miracle cure that causes wounds to heal more quickly. This might include </a:t>
            </a:r>
          </a:p>
        </p:txBody>
      </p:sp>
      <p:sp>
        <p:nvSpPr>
          <p:cNvPr id="3809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products of cytokinesis.</a:t>
            </a:r>
          </a:p>
          <a:p>
            <a:r>
              <a:rPr lang="en-US" dirty="0" smtClean="0"/>
              <a:t>chemicals to halt cells at the M checkpoint.</a:t>
            </a:r>
          </a:p>
          <a:p>
            <a:r>
              <a:rPr lang="en-US" dirty="0" smtClean="0"/>
              <a:t>stimulating interphase cells to divide without DNA synthesis.</a:t>
            </a:r>
          </a:p>
          <a:p>
            <a:r>
              <a:rPr lang="en-US" dirty="0" smtClean="0"/>
              <a:t>microtubules.</a:t>
            </a:r>
          </a:p>
          <a:p>
            <a:r>
              <a:rPr lang="en-US" dirty="0" smtClean="0"/>
              <a:t>growth factors.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friend claims to have invented a miracle cure that causes wounds to heal more quickly. This might include </a:t>
            </a:r>
            <a:endParaRPr lang="en-US" dirty="0" smtClean="0"/>
          </a:p>
        </p:txBody>
      </p:sp>
      <p:sp>
        <p:nvSpPr>
          <p:cNvPr id="3829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products of cytokinesis.</a:t>
            </a:r>
          </a:p>
          <a:p>
            <a:r>
              <a:rPr lang="en-US" dirty="0" smtClean="0"/>
              <a:t>chemicals to halt cells at the M checkpoint.</a:t>
            </a:r>
          </a:p>
          <a:p>
            <a:r>
              <a:rPr lang="en-US" dirty="0" smtClean="0"/>
              <a:t>stimulating interphase cells to divide without DNA synthesis.</a:t>
            </a:r>
          </a:p>
          <a:p>
            <a:r>
              <a:rPr lang="en-US" dirty="0" smtClean="0"/>
              <a:t>microtubules.</a:t>
            </a:r>
          </a:p>
          <a:p>
            <a:r>
              <a:rPr lang="en-US" b="1" dirty="0" smtClean="0"/>
              <a:t>growth factors.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what part of the cell cycle would you see a chromosome that looks like this? Give your reasons.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M</a:t>
            </a:r>
          </a:p>
          <a:p>
            <a:r>
              <a:rPr lang="en-US" dirty="0" smtClean="0"/>
              <a:t>S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b="25103"/>
          <a:stretch/>
        </p:blipFill>
        <p:spPr>
          <a:xfrm>
            <a:off x="3397718" y="1181100"/>
            <a:ext cx="5362074" cy="19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Without checkpoints during the cell cycle, what might happen?</a:t>
            </a:r>
            <a:endParaRPr lang="en-US" dirty="0" smtClean="0"/>
          </a:p>
        </p:txBody>
      </p:sp>
      <p:sp>
        <p:nvSpPr>
          <p:cNvPr id="387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 before DNA synthesis is done</a:t>
            </a:r>
          </a:p>
          <a:p>
            <a:r>
              <a:rPr lang="en-US" dirty="0" smtClean="0"/>
              <a:t>DNA synthesis without sufficient biochemical preparation</a:t>
            </a:r>
          </a:p>
          <a:p>
            <a:r>
              <a:rPr lang="en-US" dirty="0" smtClean="0"/>
              <a:t>insufficient cells in G</a:t>
            </a:r>
            <a:r>
              <a:rPr lang="en-US" baseline="-25000" dirty="0" smtClean="0"/>
              <a:t>0</a:t>
            </a:r>
            <a:r>
              <a:rPr lang="en-US" dirty="0" smtClean="0"/>
              <a:t> for normal functioning</a:t>
            </a:r>
          </a:p>
          <a:p>
            <a:r>
              <a:rPr lang="en-US" dirty="0" smtClean="0"/>
              <a:t>daughter cells with the wrong number of chromosomes</a:t>
            </a:r>
          </a:p>
          <a:p>
            <a:r>
              <a:rPr lang="en-US" dirty="0" smtClean="0"/>
              <a:t>All of the answer choices are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Without checkpoints during the cell cycle, what might happen?</a:t>
            </a:r>
            <a:endParaRPr lang="en-US" dirty="0" smtClean="0"/>
          </a:p>
        </p:txBody>
      </p:sp>
      <p:sp>
        <p:nvSpPr>
          <p:cNvPr id="3850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 before DNA synthesis is done</a:t>
            </a:r>
          </a:p>
          <a:p>
            <a:r>
              <a:rPr lang="en-US" dirty="0" smtClean="0"/>
              <a:t>DNA synthesis without sufficient biochemical preparation</a:t>
            </a:r>
          </a:p>
          <a:p>
            <a:r>
              <a:rPr lang="en-US" dirty="0" smtClean="0"/>
              <a:t>insufficient cells in G</a:t>
            </a:r>
            <a:r>
              <a:rPr lang="en-US" baseline="-25000" dirty="0" smtClean="0"/>
              <a:t>0</a:t>
            </a:r>
            <a:r>
              <a:rPr lang="en-US" dirty="0" smtClean="0"/>
              <a:t> for normal functioning</a:t>
            </a:r>
          </a:p>
          <a:p>
            <a:r>
              <a:rPr lang="en-US" dirty="0" smtClean="0"/>
              <a:t>daughter cells with the wrong number of chromosomes</a:t>
            </a:r>
          </a:p>
          <a:p>
            <a:r>
              <a:rPr lang="en-US" b="1" dirty="0" smtClean="0"/>
              <a:t>All of the answer choices are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 what time will the chromosome shown be split into two chromosomes, each the same as the other?</a:t>
            </a:r>
            <a:endParaRPr lang="en-US" dirty="0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</a:p>
          <a:p>
            <a:r>
              <a:rPr lang="en-US" dirty="0" err="1" smtClean="0"/>
              <a:t>prometaphase</a:t>
            </a:r>
            <a:endParaRPr lang="en-US" dirty="0" smtClean="0"/>
          </a:p>
          <a:p>
            <a:r>
              <a:rPr lang="en-US" dirty="0" smtClean="0"/>
              <a:t>metaphase</a:t>
            </a:r>
          </a:p>
          <a:p>
            <a:r>
              <a:rPr lang="en-US" dirty="0" smtClean="0"/>
              <a:t>anaphase</a:t>
            </a:r>
          </a:p>
          <a:p>
            <a:r>
              <a:rPr lang="en-US" dirty="0" err="1" smtClean="0"/>
              <a:t>telophase</a:t>
            </a:r>
            <a:endParaRPr lang="en-US" dirty="0" smtClean="0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b="25103"/>
          <a:stretch/>
        </p:blipFill>
        <p:spPr>
          <a:xfrm>
            <a:off x="3397718" y="1181100"/>
            <a:ext cx="5362074" cy="19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 what time will the chromosome shown be split into two chromosomes, each the same as the other?</a:t>
            </a:r>
            <a:endParaRPr lang="en-US" dirty="0" smtClean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</a:p>
          <a:p>
            <a:r>
              <a:rPr lang="en-US" dirty="0" err="1" smtClean="0"/>
              <a:t>prometaphase</a:t>
            </a:r>
            <a:endParaRPr lang="en-US" dirty="0" smtClean="0"/>
          </a:p>
          <a:p>
            <a:r>
              <a:rPr lang="en-US" dirty="0" smtClean="0"/>
              <a:t>metaphase</a:t>
            </a:r>
          </a:p>
          <a:p>
            <a:r>
              <a:rPr lang="en-US" b="1" dirty="0" smtClean="0"/>
              <a:t>anaphase</a:t>
            </a:r>
          </a:p>
          <a:p>
            <a:r>
              <a:rPr lang="en-US" dirty="0" err="1" smtClean="0"/>
              <a:t>telophase</a:t>
            </a:r>
            <a:endParaRPr lang="en-US" dirty="0" smtClean="0"/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b="25103"/>
          <a:stretch/>
        </p:blipFill>
        <p:spPr>
          <a:xfrm>
            <a:off x="3397718" y="1181100"/>
            <a:ext cx="5362074" cy="19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best describes the kinetochore?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structure composed of several proteins that </a:t>
            </a:r>
            <a:br>
              <a:rPr lang="en-US" dirty="0" smtClean="0"/>
            </a:br>
            <a:r>
              <a:rPr lang="en-US" dirty="0" smtClean="0"/>
              <a:t>associate with the centromere region of a </a:t>
            </a:r>
            <a:br>
              <a:rPr lang="en-US" dirty="0" smtClean="0"/>
            </a:br>
            <a:r>
              <a:rPr lang="en-US" dirty="0" smtClean="0"/>
              <a:t>chromosome and that can bind to spindle </a:t>
            </a:r>
            <a:br>
              <a:rPr lang="en-US" dirty="0" smtClean="0"/>
            </a:br>
            <a:r>
              <a:rPr lang="en-US" dirty="0" smtClean="0"/>
              <a:t>microtubules</a:t>
            </a:r>
          </a:p>
          <a:p>
            <a:r>
              <a:rPr lang="en-US" dirty="0" smtClean="0"/>
              <a:t>the centromere region of a metaphase chromosome at which the DNA can bind with spindle proteins</a:t>
            </a:r>
          </a:p>
          <a:p>
            <a:r>
              <a:rPr lang="en-US" dirty="0" smtClean="0"/>
              <a:t>the array of vesicles that will form between two dividing nuclei and give rise to the metaphase plate</a:t>
            </a:r>
          </a:p>
          <a:p>
            <a:r>
              <a:rPr lang="en-US" dirty="0" smtClean="0"/>
              <a:t>the ring of actin microfilaments that will cause the appearance of the cleavage furrow</a:t>
            </a:r>
          </a:p>
          <a:p>
            <a:r>
              <a:rPr lang="en-US" dirty="0" smtClean="0"/>
              <a:t>the core of proteins that forms the cell plate in a dividing plant cell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dirty="0"/>
              <a:t> of the </a:t>
            </a:r>
            <a:r>
              <a:rPr lang="en-US" dirty="0" smtClean="0"/>
              <a:t>following best describes the kinetochore?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structure composed of several proteins that </a:t>
            </a:r>
            <a:br>
              <a:rPr lang="en-US" b="1" dirty="0" smtClean="0"/>
            </a:br>
            <a:r>
              <a:rPr lang="en-US" b="1" dirty="0" smtClean="0"/>
              <a:t>associate with the centromere region of a </a:t>
            </a:r>
            <a:br>
              <a:rPr lang="en-US" b="1" dirty="0" smtClean="0"/>
            </a:br>
            <a:r>
              <a:rPr lang="en-US" b="1" dirty="0" smtClean="0"/>
              <a:t>chromosome and that can bind to spindle </a:t>
            </a:r>
            <a:br>
              <a:rPr lang="en-US" b="1" dirty="0" smtClean="0"/>
            </a:br>
            <a:r>
              <a:rPr lang="en-US" b="1" dirty="0" smtClean="0"/>
              <a:t>microtubules</a:t>
            </a:r>
          </a:p>
          <a:p>
            <a:r>
              <a:rPr lang="en-US" dirty="0" smtClean="0"/>
              <a:t>the centromere region of a metaphase chromosome at which the DNA can bind with spindle proteins</a:t>
            </a:r>
          </a:p>
          <a:p>
            <a:r>
              <a:rPr lang="en-US" dirty="0" smtClean="0"/>
              <a:t>the array of vesicles that will form between two dividing nuclei and give rise to the metaphase plate</a:t>
            </a:r>
          </a:p>
          <a:p>
            <a:r>
              <a:rPr lang="en-US" dirty="0" smtClean="0"/>
              <a:t>the ring of actin microfilaments that will cause the appearance of the cleavage furrow</a:t>
            </a:r>
          </a:p>
          <a:p>
            <a:r>
              <a:rPr lang="en-US" dirty="0" smtClean="0"/>
              <a:t>the core of proteins that forms the cell plate in a dividing plant cell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Clicker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Clicker_Template" id="{E27C271B-F905-4E53-9637-7F905E2639B8}" vid="{9B04F184-6B16-4A18-A4BB-2C00D305D9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BIF2e_Clicker_Template</Template>
  <TotalTime>6824</TotalTime>
  <Words>2896</Words>
  <Application>Microsoft Office PowerPoint</Application>
  <PresentationFormat>On-screen Show (4:3)</PresentationFormat>
  <Paragraphs>424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ＭＳ Ｐゴシック</vt:lpstr>
      <vt:lpstr>Arial</vt:lpstr>
      <vt:lpstr>Times New Roman</vt:lpstr>
      <vt:lpstr>Wingdings</vt:lpstr>
      <vt:lpstr>BIF2e_Clicker_Template</vt:lpstr>
      <vt:lpstr>PowerPoint Presentation</vt:lpstr>
      <vt:lpstr>How many chromosomes are in the middle cell?</vt:lpstr>
      <vt:lpstr>How many chromosomes are in the middle cell?</vt:lpstr>
      <vt:lpstr>At what part of the cell cycle would you see a chromosome that looks like this? Give your reasons.</vt:lpstr>
      <vt:lpstr>At what part of the cell cycle would you see a chromosome that looks like this? Give your reasons.</vt:lpstr>
      <vt:lpstr>At what time will the chromosome shown be split into two chromosomes, each the same as the other?</vt:lpstr>
      <vt:lpstr>At what time will the chromosome shown be split into two chromosomes, each the same as the other?</vt:lpstr>
      <vt:lpstr>Which of the following best describes the kinetochore?</vt:lpstr>
      <vt:lpstr>Which of the following best describes the kinetochore?</vt:lpstr>
      <vt:lpstr>A new cell is found and separation of its chromosomes is examined. How would you interpret this result?</vt:lpstr>
      <vt:lpstr>A new cell is found and separation of its chromosomes is examined. How would you interpret this result?</vt:lpstr>
      <vt:lpstr>Which of the following is a purpose of cell division?</vt:lpstr>
      <vt:lpstr>Which of the following is a purpose of cell division?</vt:lpstr>
      <vt:lpstr>If you were counting chromosomes in the gametes and the somatic cells of a giraffe, what should be the ratio of the number in the former to the number in the latter?</vt:lpstr>
      <vt:lpstr>If you were counting chromosomes in the gametes and the somatic cells of a giraffe, what should be the ratio of the number in the former to the number in the latter?</vt:lpstr>
      <vt:lpstr>How does nuclear DNA enter daughter cells?</vt:lpstr>
      <vt:lpstr>How does nuclear DNA enter daughter cells?</vt:lpstr>
      <vt:lpstr>If you were asked to label a model of a chromosome, the central portion of a replicated chromosome, which looks like the central part of an X, would be labeled</vt:lpstr>
      <vt:lpstr>If you were asked to label a model of a chromosome, the central portion of a replicated chromosome, which looks like the central part of an X, would be labeled</vt:lpstr>
      <vt:lpstr>Told to look for a tool in part of a model of the cell cycle during which the cell divides, you would look in the part representing </vt:lpstr>
      <vt:lpstr>Told to look for a tool in part of a model of the cell cycle during which the cell divides, you would look in the part representing </vt:lpstr>
      <vt:lpstr>If you saw a cell with condensed chromosomes lined up in the center of the cell, you would know that the cell was in </vt:lpstr>
      <vt:lpstr>If you saw a cell with condensed chromosomes lined up in the center of the cell, you would know that the cell was in </vt:lpstr>
      <vt:lpstr>If you saw a cell with chromosomes condensing, you would know that the cell was in </vt:lpstr>
      <vt:lpstr>If you saw a cell with chromosomes condensing, you would know that the cell was in </vt:lpstr>
      <vt:lpstr>If you saw a cell with chromosomes separating but not yet at the poles, you would know that the cell was in </vt:lpstr>
      <vt:lpstr>If you saw a cell with chromosomes separating but not yet at the poles, you would know that the cell was in </vt:lpstr>
      <vt:lpstr>If you saw a cell reversing the changes to chromosomes seen in prophase, you would know that the cell was in </vt:lpstr>
      <vt:lpstr>If you saw a cell reversing the changes to chromosomes seen in prophase, you would know that the cell was in </vt:lpstr>
      <vt:lpstr>If the nuclear envelope has disappeared but the condensed chromosomes are not yet lined up, the cell is in </vt:lpstr>
      <vt:lpstr>If the nuclear envelope has disappeared but the condensed chromosomes are not yet lined up, the cell is in </vt:lpstr>
      <vt:lpstr>If asked to guess what part of the cell cycle a eukaryotic cell from an adult organism was in, given no other information, you would be most likely correct if you guessed </vt:lpstr>
      <vt:lpstr>If asked to guess what part of the cell cycle a eukaryotic cell from an adult organism was in, given no other information, you would be most likely correct if you guessed </vt:lpstr>
      <vt:lpstr>If you wanted to create a drug to stop chromosomes from lining up during mitosis, but otherwise not disturb the overall process, you would want to disrupt </vt:lpstr>
      <vt:lpstr>If you wanted to create a drug to stop chromosomes from lining up during mitosis, but otherwise not disturb the overall process, you would want to disrupt </vt:lpstr>
      <vt:lpstr>What forces the chromosomes to line up at the center of the cell in metaphase?</vt:lpstr>
      <vt:lpstr>What forces the chromosomes to line up at the center of the cell in metaphase?</vt:lpstr>
      <vt:lpstr>To disrupt cytokinesis in a plant cell, you need to disrupt </vt:lpstr>
      <vt:lpstr>To disrupt cytokinesis in a plant cell, you need to disrupt </vt:lpstr>
      <vt:lpstr>If studying a bacterial cell dividing, you would need to read most about</vt:lpstr>
      <vt:lpstr>If studying a bacterial cell dividing, you would need to read most about</vt:lpstr>
      <vt:lpstr>If you had a chemical to block ______, cells would stall during the cell cycle and have twice the normal amount of DNA in the presence of this chemical. </vt:lpstr>
      <vt:lpstr>If you had a chemical to block ______, cells would stall during the cell cycle and have twice the normal amount of DNA in the presence of this chemical. </vt:lpstr>
      <vt:lpstr>If you had a chemical to block ______, cells would stall during the cell cycle and never synthesize DNA. </vt:lpstr>
      <vt:lpstr>If you had a chemical to block ______, cells would stall during the cell cycle and never synthesize DNA. </vt:lpstr>
      <vt:lpstr>When observing some fibroblasts in culture, you notice that cell counts stop once the cells reach 100 per square centimeter. You are observing </vt:lpstr>
      <vt:lpstr>When observing some fibroblasts in culture, you notice that cell counts stop once the cells reach 100 per square centimeter. You are observing </vt:lpstr>
      <vt:lpstr>A friend claims to have invented a miracle cure that causes wounds to heal more quickly. This might include </vt:lpstr>
      <vt:lpstr>A friend claims to have invented a miracle cure that causes wounds to heal more quickly. This might include </vt:lpstr>
      <vt:lpstr>Without checkpoints during the cell cycle, what might happen?</vt:lpstr>
      <vt:lpstr>Without checkpoints during the cell cycle, what might happen?</vt:lpstr>
    </vt:vector>
  </TitlesOfParts>
  <Manager/>
  <Company>Pearson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Christopher Delgado</dc:creator>
  <cp:keywords/>
  <dc:description/>
  <cp:lastModifiedBy>Brian Hastings</cp:lastModifiedBy>
  <cp:revision>493</cp:revision>
  <cp:lastPrinted>2005-03-24T12:52:04Z</cp:lastPrinted>
  <dcterms:created xsi:type="dcterms:W3CDTF">2010-10-31T21:38:30Z</dcterms:created>
  <dcterms:modified xsi:type="dcterms:W3CDTF">2015-12-07T01:43:04Z</dcterms:modified>
  <cp:category/>
</cp:coreProperties>
</file>