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8" r:id="rId1"/>
  </p:sldMasterIdLst>
  <p:notesMasterIdLst>
    <p:notesMasterId r:id="rId33"/>
  </p:notesMasterIdLst>
  <p:handoutMasterIdLst>
    <p:handoutMasterId r:id="rId34"/>
  </p:handoutMasterIdLst>
  <p:sldIdLst>
    <p:sldId id="359" r:id="rId2"/>
    <p:sldId id="360" r:id="rId3"/>
    <p:sldId id="361" r:id="rId4"/>
    <p:sldId id="362" r:id="rId5"/>
    <p:sldId id="363" r:id="rId6"/>
    <p:sldId id="364" r:id="rId7"/>
    <p:sldId id="365" r:id="rId8"/>
    <p:sldId id="366" r:id="rId9"/>
    <p:sldId id="367" r:id="rId10"/>
    <p:sldId id="368" r:id="rId11"/>
    <p:sldId id="369" r:id="rId12"/>
    <p:sldId id="370" r:id="rId13"/>
    <p:sldId id="371" r:id="rId14"/>
    <p:sldId id="372" r:id="rId15"/>
    <p:sldId id="373" r:id="rId16"/>
    <p:sldId id="374" r:id="rId17"/>
    <p:sldId id="375" r:id="rId18"/>
    <p:sldId id="376" r:id="rId19"/>
    <p:sldId id="377" r:id="rId20"/>
    <p:sldId id="378" r:id="rId21"/>
    <p:sldId id="379" r:id="rId22"/>
    <p:sldId id="380" r:id="rId23"/>
    <p:sldId id="381" r:id="rId24"/>
    <p:sldId id="382" r:id="rId25"/>
    <p:sldId id="383" r:id="rId26"/>
    <p:sldId id="384" r:id="rId27"/>
    <p:sldId id="385" r:id="rId28"/>
    <p:sldId id="386" r:id="rId29"/>
    <p:sldId id="387" r:id="rId30"/>
    <p:sldId id="388" r:id="rId31"/>
    <p:sldId id="389" r:id="rId32"/>
  </p:sldIdLst>
  <p:sldSz cx="9144000" cy="6858000" type="screen4x3"/>
  <p:notesSz cx="6858000" cy="9144000"/>
  <p:custDataLst>
    <p:tags r:id="rId35"/>
  </p:custDataLst>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5" pos="2880">
          <p15:clr>
            <a:srgbClr val="A4A3A4"/>
          </p15:clr>
        </p15:guide>
        <p15:guide id="6" orient="horz" pos="879">
          <p15:clr>
            <a:srgbClr val="A4A3A4"/>
          </p15:clr>
        </p15:guide>
        <p15:guide id="7" pos="172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209"/>
    <a:srgbClr val="990066"/>
    <a:srgbClr val="0051A2"/>
    <a:srgbClr val="9D0016"/>
    <a:srgbClr val="F9E33B"/>
    <a:srgbClr val="ABA49A"/>
    <a:srgbClr val="F6C932"/>
    <a:srgbClr val="4747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00" autoAdjust="0"/>
    <p:restoredTop sz="86187" autoAdjust="0"/>
  </p:normalViewPr>
  <p:slideViewPr>
    <p:cSldViewPr snapToGrid="0">
      <p:cViewPr varScale="1">
        <p:scale>
          <a:sx n="93" d="100"/>
          <a:sy n="93" d="100"/>
        </p:scale>
        <p:origin x="288" y="78"/>
      </p:cViewPr>
      <p:guideLst>
        <p:guide orient="horz" pos="2160"/>
        <p:guide pos="2880"/>
        <p:guide orient="horz" pos="879"/>
        <p:guide pos="172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7" d="100"/>
          <a:sy n="67" d="100"/>
        </p:scale>
        <p:origin x="-3228"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28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46285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46285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46285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fld id="{250F4C01-04A6-4224-BA79-280EE4A08F45}" type="slidenum">
              <a:rPr lang="en-US" altLang="en-US"/>
              <a:pPr/>
              <a:t>‹#›</a:t>
            </a:fld>
            <a:endParaRPr lang="en-US" altLang="en-US"/>
          </a:p>
        </p:txBody>
      </p:sp>
    </p:spTree>
    <p:extLst>
      <p:ext uri="{BB962C8B-B14F-4D97-AF65-F5344CB8AC3E}">
        <p14:creationId xmlns:p14="http://schemas.microsoft.com/office/powerpoint/2010/main" val="31312556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8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518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553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8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8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518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fld id="{F41C6CE0-6459-4002-B0FC-B0226444FE77}" type="slidenum">
              <a:rPr lang="en-US" altLang="en-US"/>
              <a:pPr/>
              <a:t>‹#›</a:t>
            </a:fld>
            <a:endParaRPr lang="en-US" altLang="en-US"/>
          </a:p>
        </p:txBody>
      </p:sp>
    </p:spTree>
    <p:extLst>
      <p:ext uri="{BB962C8B-B14F-4D97-AF65-F5344CB8AC3E}">
        <p14:creationId xmlns:p14="http://schemas.microsoft.com/office/powerpoint/2010/main" val="17105715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1C6CE0-6459-4002-B0FC-B0226444FE77}" type="slidenum">
              <a:rPr lang="en-US" altLang="en-US" smtClean="0"/>
              <a:pPr/>
              <a:t>1</a:t>
            </a:fld>
            <a:endParaRPr lang="en-US" altLang="en-US"/>
          </a:p>
        </p:txBody>
      </p:sp>
    </p:spTree>
    <p:extLst>
      <p:ext uri="{BB962C8B-B14F-4D97-AF65-F5344CB8AC3E}">
        <p14:creationId xmlns:p14="http://schemas.microsoft.com/office/powerpoint/2010/main" val="1239583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a:fld id="{78A18EE2-D16F-44AA-804F-90B5C7B39D74}" type="slidenum">
              <a:rPr lang="en-US" altLang="en-US" sz="1200">
                <a:latin typeface="Times New Roman" pitchFamily="18" charset="0"/>
              </a:rPr>
              <a:pPr algn="r"/>
              <a:t>10</a:t>
            </a:fld>
            <a:endParaRPr lang="en-US" altLang="en-US" sz="1200">
              <a:latin typeface="Times New Roman" pitchFamily="18"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A, C, E.</a:t>
            </a:r>
          </a:p>
        </p:txBody>
      </p:sp>
    </p:spTree>
    <p:extLst>
      <p:ext uri="{BB962C8B-B14F-4D97-AF65-F5344CB8AC3E}">
        <p14:creationId xmlns:p14="http://schemas.microsoft.com/office/powerpoint/2010/main" val="27112990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a:fld id="{2A8F3339-CFF8-408A-B6E0-6ECCD32AEA3F}" type="slidenum">
              <a:rPr lang="en-US" altLang="en-US" sz="1200">
                <a:latin typeface="Times New Roman" pitchFamily="18" charset="0"/>
              </a:rPr>
              <a:pPr algn="r"/>
              <a:t>11</a:t>
            </a:fld>
            <a:endParaRPr lang="en-US" altLang="en-US" sz="120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31009111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Times New Roman" pitchFamily="18" charset="0"/>
                <a:ea typeface="ＭＳ Ｐゴシック" pitchFamily="34" charset="-128"/>
              </a:rPr>
              <a:t>Answer: B.</a:t>
            </a:r>
          </a:p>
        </p:txBody>
      </p:sp>
      <p:sp>
        <p:nvSpPr>
          <p:cNvPr id="471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1BCB355F-7DC6-463D-904F-615F06A12E67}" type="slidenum">
              <a:rPr lang="en-US" altLang="en-US" sz="1200" smtClean="0">
                <a:latin typeface="Times New Roman" pitchFamily="18" charset="0"/>
              </a:rPr>
              <a:pPr/>
              <a:t>12</a:t>
            </a:fld>
            <a:endParaRPr lang="en-US" altLang="en-US" sz="1200" smtClean="0">
              <a:latin typeface="Times New Roman" pitchFamily="18" charset="0"/>
            </a:endParaRPr>
          </a:p>
        </p:txBody>
      </p:sp>
    </p:spTree>
    <p:extLst>
      <p:ext uri="{BB962C8B-B14F-4D97-AF65-F5344CB8AC3E}">
        <p14:creationId xmlns:p14="http://schemas.microsoft.com/office/powerpoint/2010/main" val="26759806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1C6CE0-6459-4002-B0FC-B0226444FE77}" type="slidenum">
              <a:rPr lang="en-US" altLang="en-US" smtClean="0"/>
              <a:pPr/>
              <a:t>13</a:t>
            </a:fld>
            <a:endParaRPr lang="en-US" altLang="en-US"/>
          </a:p>
        </p:txBody>
      </p:sp>
    </p:spTree>
    <p:extLst>
      <p:ext uri="{BB962C8B-B14F-4D97-AF65-F5344CB8AC3E}">
        <p14:creationId xmlns:p14="http://schemas.microsoft.com/office/powerpoint/2010/main" val="42143868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18" charset="0"/>
                <a:ea typeface="ＭＳ Ｐゴシック" pitchFamily="34" charset="-128"/>
              </a:rPr>
              <a:t>Answer: C. Without an active repressor, the operon would always be active.</a:t>
            </a:r>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3803A839-183A-4E01-981E-C8EBEF74373E}" type="slidenum">
              <a:rPr lang="en-US" altLang="en-US" sz="1200" smtClean="0">
                <a:latin typeface="Times New Roman" pitchFamily="18" charset="0"/>
              </a:rPr>
              <a:pPr/>
              <a:t>14</a:t>
            </a:fld>
            <a:endParaRPr lang="en-US" altLang="en-US" sz="1200" smtClean="0">
              <a:latin typeface="Times New Roman" pitchFamily="18" charset="0"/>
            </a:endParaRPr>
          </a:p>
        </p:txBody>
      </p:sp>
    </p:spTree>
    <p:extLst>
      <p:ext uri="{BB962C8B-B14F-4D97-AF65-F5344CB8AC3E}">
        <p14:creationId xmlns:p14="http://schemas.microsoft.com/office/powerpoint/2010/main" val="13162080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1C6CE0-6459-4002-B0FC-B0226444FE77}" type="slidenum">
              <a:rPr lang="en-US" altLang="en-US" smtClean="0"/>
              <a:pPr/>
              <a:t>15</a:t>
            </a:fld>
            <a:endParaRPr lang="en-US" altLang="en-US"/>
          </a:p>
        </p:txBody>
      </p:sp>
    </p:spTree>
    <p:extLst>
      <p:ext uri="{BB962C8B-B14F-4D97-AF65-F5344CB8AC3E}">
        <p14:creationId xmlns:p14="http://schemas.microsoft.com/office/powerpoint/2010/main" val="16797290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18" charset="0"/>
                <a:ea typeface="ＭＳ Ｐゴシック" pitchFamily="34" charset="-128"/>
              </a:rPr>
              <a:t>Answer: D. This questions highlights the dual control of the </a:t>
            </a:r>
            <a:r>
              <a:rPr lang="en-US" altLang="en-US" i="1" smtClean="0">
                <a:latin typeface="Times New Roman" pitchFamily="18" charset="0"/>
                <a:ea typeface="ＭＳ Ｐゴシック" pitchFamily="34" charset="-128"/>
              </a:rPr>
              <a:t>lac</a:t>
            </a:r>
            <a:r>
              <a:rPr lang="en-US" altLang="en-US" smtClean="0">
                <a:latin typeface="Times New Roman" pitchFamily="18" charset="0"/>
                <a:ea typeface="ＭＳ Ｐゴシック" pitchFamily="34" charset="-128"/>
              </a:rPr>
              <a:t> operon.</a:t>
            </a:r>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1EA10A8B-4FAC-4C3B-B48D-AA8CC3DB2047}" type="slidenum">
              <a:rPr lang="en-US" altLang="en-US" sz="1200" smtClean="0">
                <a:latin typeface="Times New Roman" pitchFamily="18" charset="0"/>
              </a:rPr>
              <a:pPr/>
              <a:t>16</a:t>
            </a:fld>
            <a:endParaRPr lang="en-US" altLang="en-US" sz="1200" smtClean="0">
              <a:latin typeface="Times New Roman" pitchFamily="18" charset="0"/>
            </a:endParaRPr>
          </a:p>
        </p:txBody>
      </p:sp>
    </p:spTree>
    <p:extLst>
      <p:ext uri="{BB962C8B-B14F-4D97-AF65-F5344CB8AC3E}">
        <p14:creationId xmlns:p14="http://schemas.microsoft.com/office/powerpoint/2010/main" val="16083083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1C6CE0-6459-4002-B0FC-B0226444FE77}" type="slidenum">
              <a:rPr lang="en-US" altLang="en-US" smtClean="0"/>
              <a:pPr/>
              <a:t>17</a:t>
            </a:fld>
            <a:endParaRPr lang="en-US" altLang="en-US"/>
          </a:p>
        </p:txBody>
      </p:sp>
    </p:spTree>
    <p:extLst>
      <p:ext uri="{BB962C8B-B14F-4D97-AF65-F5344CB8AC3E}">
        <p14:creationId xmlns:p14="http://schemas.microsoft.com/office/powerpoint/2010/main" val="3397758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18" charset="0"/>
                <a:ea typeface="ＭＳ Ｐゴシック" pitchFamily="34" charset="-128"/>
              </a:rPr>
              <a:t>Answer: C. This questions highlights the dual control of the </a:t>
            </a:r>
            <a:r>
              <a:rPr lang="en-US" altLang="en-US" i="1" smtClean="0">
                <a:latin typeface="Times New Roman" pitchFamily="18" charset="0"/>
                <a:ea typeface="ＭＳ Ｐゴシック" pitchFamily="34" charset="-128"/>
              </a:rPr>
              <a:t>lac</a:t>
            </a:r>
            <a:r>
              <a:rPr lang="en-US" altLang="en-US" smtClean="0">
                <a:latin typeface="Times New Roman" pitchFamily="18" charset="0"/>
                <a:ea typeface="ＭＳ Ｐゴシック" pitchFamily="34" charset="-128"/>
              </a:rPr>
              <a:t> operon.</a:t>
            </a:r>
          </a:p>
          <a:p>
            <a:endParaRPr lang="en-US" altLang="en-US" smtClean="0">
              <a:latin typeface="Times New Roman" pitchFamily="18" charset="0"/>
              <a:ea typeface="ＭＳ Ｐゴシック" pitchFamily="34" charset="-128"/>
            </a:endParaRPr>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BC2A6B69-7426-48BB-8679-F500F7893F27}" type="slidenum">
              <a:rPr lang="en-US" altLang="en-US" sz="1200" smtClean="0">
                <a:latin typeface="Times New Roman" pitchFamily="18" charset="0"/>
              </a:rPr>
              <a:pPr/>
              <a:t>18</a:t>
            </a:fld>
            <a:endParaRPr lang="en-US" altLang="en-US" sz="1200" smtClean="0">
              <a:latin typeface="Times New Roman" pitchFamily="18" charset="0"/>
            </a:endParaRPr>
          </a:p>
        </p:txBody>
      </p:sp>
    </p:spTree>
    <p:extLst>
      <p:ext uri="{BB962C8B-B14F-4D97-AF65-F5344CB8AC3E}">
        <p14:creationId xmlns:p14="http://schemas.microsoft.com/office/powerpoint/2010/main" val="19753241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1C6CE0-6459-4002-B0FC-B0226444FE77}" type="slidenum">
              <a:rPr lang="en-US" altLang="en-US" smtClean="0"/>
              <a:pPr/>
              <a:t>19</a:t>
            </a:fld>
            <a:endParaRPr lang="en-US" altLang="en-US"/>
          </a:p>
        </p:txBody>
      </p:sp>
    </p:spTree>
    <p:extLst>
      <p:ext uri="{BB962C8B-B14F-4D97-AF65-F5344CB8AC3E}">
        <p14:creationId xmlns:p14="http://schemas.microsoft.com/office/powerpoint/2010/main" val="1871581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93B8F363-6AEA-4C5B-BBD1-E38F150B9E36}" type="slidenum">
              <a:rPr lang="en-US" altLang="en-US" sz="1200" smtClean="0">
                <a:latin typeface="Times New Roman" pitchFamily="18" charset="0"/>
              </a:rPr>
              <a:pPr/>
              <a:t>2</a:t>
            </a:fld>
            <a:endParaRPr lang="en-US" altLang="en-US" sz="1200" smtClean="0">
              <a:latin typeface="Times New Roman" pitchFamily="18"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A.</a:t>
            </a:r>
          </a:p>
        </p:txBody>
      </p:sp>
    </p:spTree>
    <p:extLst>
      <p:ext uri="{BB962C8B-B14F-4D97-AF65-F5344CB8AC3E}">
        <p14:creationId xmlns:p14="http://schemas.microsoft.com/office/powerpoint/2010/main" val="5864574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C. This questions highlights the dual control of the </a:t>
            </a:r>
            <a:r>
              <a:rPr lang="en-US" altLang="en-US" i="1" dirty="0" smtClean="0">
                <a:latin typeface="Times New Roman" pitchFamily="18" charset="0"/>
                <a:ea typeface="ＭＳ Ｐゴシック" pitchFamily="34" charset="-128"/>
              </a:rPr>
              <a:t>lac</a:t>
            </a:r>
            <a:r>
              <a:rPr lang="en-US" altLang="en-US" dirty="0" smtClean="0">
                <a:latin typeface="Times New Roman" pitchFamily="18" charset="0"/>
                <a:ea typeface="ＭＳ Ｐゴシック" pitchFamily="34" charset="-128"/>
              </a:rPr>
              <a:t> operon. The operon will not respond to lactose levels, but will still respond to glucose levels via CAP.</a:t>
            </a:r>
          </a:p>
          <a:p>
            <a:endParaRPr lang="en-US" altLang="en-US" dirty="0" smtClean="0">
              <a:latin typeface="Times New Roman" pitchFamily="18" charset="0"/>
              <a:ea typeface="ＭＳ Ｐゴシック" pitchFamily="34" charset="-128"/>
            </a:endParaRPr>
          </a:p>
          <a:p>
            <a:endParaRPr lang="en-US" altLang="en-US" dirty="0" smtClean="0">
              <a:latin typeface="Times New Roman" pitchFamily="18" charset="0"/>
              <a:ea typeface="ＭＳ Ｐゴシック" pitchFamily="34" charset="-128"/>
            </a:endParaRPr>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17462694-D1D7-480A-AFC4-1381F69393B9}" type="slidenum">
              <a:rPr lang="en-US" altLang="en-US" sz="1200" smtClean="0">
                <a:latin typeface="Times New Roman" pitchFamily="18" charset="0"/>
              </a:rPr>
              <a:pPr/>
              <a:t>20</a:t>
            </a:fld>
            <a:endParaRPr lang="en-US" altLang="en-US" sz="1200" smtClean="0">
              <a:latin typeface="Times New Roman" pitchFamily="18" charset="0"/>
            </a:endParaRPr>
          </a:p>
        </p:txBody>
      </p:sp>
    </p:spTree>
    <p:extLst>
      <p:ext uri="{BB962C8B-B14F-4D97-AF65-F5344CB8AC3E}">
        <p14:creationId xmlns:p14="http://schemas.microsoft.com/office/powerpoint/2010/main" val="35722159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595584A0-E347-4F90-B4E1-D8D0029E2320}" type="slidenum">
              <a:rPr lang="en-US" altLang="en-US" sz="1200" smtClean="0">
                <a:latin typeface="Times New Roman" pitchFamily="18" charset="0"/>
              </a:rPr>
              <a:pPr/>
              <a:t>21</a:t>
            </a:fld>
            <a:endParaRPr lang="en-US" altLang="en-US" sz="1200" smtClean="0">
              <a:latin typeface="Times New Roman" pitchFamily="18" charset="0"/>
            </a:endParaRPr>
          </a:p>
        </p:txBody>
      </p:sp>
    </p:spTree>
    <p:extLst>
      <p:ext uri="{BB962C8B-B14F-4D97-AF65-F5344CB8AC3E}">
        <p14:creationId xmlns:p14="http://schemas.microsoft.com/office/powerpoint/2010/main" val="3826763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ea typeface="ＭＳ Ｐゴシック" pitchFamily="34" charset="-128"/>
              </a:rPr>
              <a:t>Answer: D.</a:t>
            </a: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32DF0975-6181-4DE4-B7A1-856CBE8DF678}" type="slidenum">
              <a:rPr lang="en-US" altLang="en-US" sz="1200" smtClean="0">
                <a:latin typeface="Times New Roman" pitchFamily="18" charset="0"/>
              </a:rPr>
              <a:pPr/>
              <a:t>22</a:t>
            </a:fld>
            <a:endParaRPr lang="en-US" altLang="en-US" sz="1200" smtClean="0">
              <a:latin typeface="Times New Roman" pitchFamily="18" charset="0"/>
            </a:endParaRPr>
          </a:p>
        </p:txBody>
      </p:sp>
    </p:spTree>
    <p:extLst>
      <p:ext uri="{BB962C8B-B14F-4D97-AF65-F5344CB8AC3E}">
        <p14:creationId xmlns:p14="http://schemas.microsoft.com/office/powerpoint/2010/main" val="1725054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1C6CE0-6459-4002-B0FC-B0226444FE77}" type="slidenum">
              <a:rPr lang="en-US" altLang="en-US" smtClean="0"/>
              <a:pPr/>
              <a:t>23</a:t>
            </a:fld>
            <a:endParaRPr lang="en-US" altLang="en-US"/>
          </a:p>
        </p:txBody>
      </p:sp>
    </p:spTree>
    <p:extLst>
      <p:ext uri="{BB962C8B-B14F-4D97-AF65-F5344CB8AC3E}">
        <p14:creationId xmlns:p14="http://schemas.microsoft.com/office/powerpoint/2010/main" val="34764135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18" charset="0"/>
                <a:ea typeface="ＭＳ Ｐゴシック" pitchFamily="34" charset="-128"/>
              </a:rPr>
              <a:t>Answer: D. The DNA should be the same in all cells. The presence of specific proteins can be different between cell types.</a:t>
            </a: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02580E7B-2A80-4970-B83A-A2F62077E188}" type="slidenum">
              <a:rPr lang="en-US" altLang="en-US" sz="1200" smtClean="0">
                <a:latin typeface="Times New Roman" pitchFamily="18" charset="0"/>
              </a:rPr>
              <a:pPr/>
              <a:t>24</a:t>
            </a:fld>
            <a:endParaRPr lang="en-US" altLang="en-US" sz="1200" smtClean="0">
              <a:latin typeface="Times New Roman" pitchFamily="18" charset="0"/>
            </a:endParaRPr>
          </a:p>
        </p:txBody>
      </p:sp>
    </p:spTree>
    <p:extLst>
      <p:ext uri="{BB962C8B-B14F-4D97-AF65-F5344CB8AC3E}">
        <p14:creationId xmlns:p14="http://schemas.microsoft.com/office/powerpoint/2010/main" val="29338312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1C6CE0-6459-4002-B0FC-B0226444FE77}" type="slidenum">
              <a:rPr lang="en-US" altLang="en-US" smtClean="0"/>
              <a:pPr/>
              <a:t>25</a:t>
            </a:fld>
            <a:endParaRPr lang="en-US" altLang="en-US"/>
          </a:p>
        </p:txBody>
      </p:sp>
    </p:spTree>
    <p:extLst>
      <p:ext uri="{BB962C8B-B14F-4D97-AF65-F5344CB8AC3E}">
        <p14:creationId xmlns:p14="http://schemas.microsoft.com/office/powerpoint/2010/main" val="309012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C, D. Splicing preserves the relative order of exons. Exons can be skipped, but not rearranged or duplicated. The system does not allow for repeating exons or changing the 5’ </a:t>
            </a:r>
            <a:r>
              <a:rPr lang="en-US" altLang="en-US" dirty="0" smtClean="0">
                <a:latin typeface="Arial"/>
                <a:ea typeface="ＭＳ Ｐゴシック" pitchFamily="34" charset="-128"/>
                <a:cs typeface="Arial"/>
              </a:rPr>
              <a:t>→</a:t>
            </a:r>
            <a:r>
              <a:rPr lang="en-US" altLang="en-US" dirty="0" smtClean="0">
                <a:latin typeface="Times New Roman" pitchFamily="18" charset="0"/>
                <a:ea typeface="ＭＳ Ｐゴシック" pitchFamily="34" charset="-128"/>
              </a:rPr>
              <a:t> 3’ order.</a:t>
            </a:r>
          </a:p>
          <a:p>
            <a:endParaRPr lang="en-US" altLang="en-US" dirty="0" smtClean="0">
              <a:latin typeface="Times New Roman" pitchFamily="18" charset="0"/>
              <a:ea typeface="ＭＳ Ｐゴシック" pitchFamily="34" charset="-128"/>
            </a:endParaRPr>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1AFE1697-EB70-4C8F-B75E-91EBE0CD47CE}" type="slidenum">
              <a:rPr lang="en-US" altLang="en-US" sz="1200" smtClean="0">
                <a:latin typeface="Times New Roman" pitchFamily="18" charset="0"/>
              </a:rPr>
              <a:pPr/>
              <a:t>26</a:t>
            </a:fld>
            <a:endParaRPr lang="en-US" altLang="en-US" sz="1200" smtClean="0">
              <a:latin typeface="Times New Roman" pitchFamily="18" charset="0"/>
            </a:endParaRPr>
          </a:p>
        </p:txBody>
      </p:sp>
    </p:spTree>
    <p:extLst>
      <p:ext uri="{BB962C8B-B14F-4D97-AF65-F5344CB8AC3E}">
        <p14:creationId xmlns:p14="http://schemas.microsoft.com/office/powerpoint/2010/main" val="18981337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
        <p:nvSpPr>
          <p:cNvPr id="56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058023A9-3714-4244-B6ED-29DD6F71A1F5}" type="slidenum">
              <a:rPr lang="en-US" altLang="en-US" sz="1200" smtClean="0">
                <a:latin typeface="Times New Roman" pitchFamily="18" charset="0"/>
              </a:rPr>
              <a:pPr/>
              <a:t>27</a:t>
            </a:fld>
            <a:endParaRPr lang="en-US" altLang="en-US" sz="1200" smtClean="0">
              <a:latin typeface="Times New Roman" pitchFamily="18" charset="0"/>
            </a:endParaRPr>
          </a:p>
        </p:txBody>
      </p:sp>
    </p:spTree>
    <p:extLst>
      <p:ext uri="{BB962C8B-B14F-4D97-AF65-F5344CB8AC3E}">
        <p14:creationId xmlns:p14="http://schemas.microsoft.com/office/powerpoint/2010/main" val="15651489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18" charset="0"/>
                <a:ea typeface="ＭＳ Ｐゴシック" pitchFamily="34" charset="-128"/>
              </a:rPr>
              <a:t>Answer: C, D. D follows from C.</a:t>
            </a:r>
          </a:p>
          <a:p>
            <a:endParaRPr lang="en-US" altLang="en-US" smtClean="0">
              <a:latin typeface="Times New Roman" pitchFamily="18" charset="0"/>
              <a:ea typeface="ＭＳ Ｐゴシック" pitchFamily="34" charset="-128"/>
            </a:endParaRPr>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22B0C2FC-9A98-49BE-871A-F50047BC3E6D}" type="slidenum">
              <a:rPr lang="en-US" altLang="en-US" sz="1200" smtClean="0">
                <a:latin typeface="Times New Roman" pitchFamily="18" charset="0"/>
              </a:rPr>
              <a:pPr/>
              <a:t>28</a:t>
            </a:fld>
            <a:endParaRPr lang="en-US" altLang="en-US" sz="1200" smtClean="0">
              <a:latin typeface="Times New Roman" pitchFamily="18" charset="0"/>
            </a:endParaRPr>
          </a:p>
        </p:txBody>
      </p:sp>
    </p:spTree>
    <p:extLst>
      <p:ext uri="{BB962C8B-B14F-4D97-AF65-F5344CB8AC3E}">
        <p14:creationId xmlns:p14="http://schemas.microsoft.com/office/powerpoint/2010/main" val="28579093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0148C88B-C1FF-47CF-A503-1FCB12F5CBCB}" type="slidenum">
              <a:rPr lang="en-US" altLang="en-US" sz="1200" smtClean="0">
                <a:latin typeface="Times New Roman" pitchFamily="18" charset="0"/>
              </a:rPr>
              <a:pPr/>
              <a:t>29</a:t>
            </a:fld>
            <a:endParaRPr lang="en-US" altLang="en-US" sz="1200" smtClean="0">
              <a:latin typeface="Times New Roman" pitchFamily="18" charset="0"/>
            </a:endParaRPr>
          </a:p>
        </p:txBody>
      </p:sp>
    </p:spTree>
    <p:extLst>
      <p:ext uri="{BB962C8B-B14F-4D97-AF65-F5344CB8AC3E}">
        <p14:creationId xmlns:p14="http://schemas.microsoft.com/office/powerpoint/2010/main" val="3224086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a:fld id="{8F56A350-8844-45B9-A9D0-2008B85EFD39}" type="slidenum">
              <a:rPr lang="en-US" altLang="en-US" sz="1200">
                <a:latin typeface="Times New Roman" pitchFamily="18" charset="0"/>
              </a:rPr>
              <a:pPr algn="r"/>
              <a:t>3</a:t>
            </a:fld>
            <a:endParaRPr lang="en-US" altLang="en-US" sz="1200">
              <a:latin typeface="Times New Roman" pitchFamily="18"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39248925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C. A probe must be the reverse complement of the target sequence.</a:t>
            </a:r>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2E66BB78-5AA6-421C-B263-E358B3123547}" type="slidenum">
              <a:rPr lang="en-US" altLang="en-US" sz="1200" smtClean="0">
                <a:latin typeface="Times New Roman" pitchFamily="18" charset="0"/>
              </a:rPr>
              <a:pPr/>
              <a:t>30</a:t>
            </a:fld>
            <a:endParaRPr lang="en-US" altLang="en-US" sz="1200" smtClean="0">
              <a:latin typeface="Times New Roman" pitchFamily="18" charset="0"/>
            </a:endParaRPr>
          </a:p>
        </p:txBody>
      </p:sp>
    </p:spTree>
    <p:extLst>
      <p:ext uri="{BB962C8B-B14F-4D97-AF65-F5344CB8AC3E}">
        <p14:creationId xmlns:p14="http://schemas.microsoft.com/office/powerpoint/2010/main" val="204856974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1023847D-AB93-4946-A7D1-6741CFAB1F92}" type="slidenum">
              <a:rPr lang="en-US" altLang="en-US" sz="1200" smtClean="0">
                <a:latin typeface="Times New Roman" pitchFamily="18" charset="0"/>
              </a:rPr>
              <a:pPr/>
              <a:t>31</a:t>
            </a:fld>
            <a:endParaRPr lang="en-US" altLang="en-US" sz="1200" smtClean="0">
              <a:latin typeface="Times New Roman" pitchFamily="18" charset="0"/>
            </a:endParaRPr>
          </a:p>
        </p:txBody>
      </p:sp>
    </p:spTree>
    <p:extLst>
      <p:ext uri="{BB962C8B-B14F-4D97-AF65-F5344CB8AC3E}">
        <p14:creationId xmlns:p14="http://schemas.microsoft.com/office/powerpoint/2010/main" val="2536716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a:fld id="{12E36FE1-E753-4F75-AD84-854F28FA6236}" type="slidenum">
              <a:rPr lang="en-US" altLang="en-US" sz="1200">
                <a:latin typeface="Times New Roman" pitchFamily="18" charset="0"/>
              </a:rPr>
              <a:pPr algn="r"/>
              <a:t>4</a:t>
            </a:fld>
            <a:endParaRPr lang="en-US" altLang="en-US" sz="1200">
              <a:latin typeface="Times New Roman" pitchFamily="18"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B.</a:t>
            </a:r>
          </a:p>
        </p:txBody>
      </p:sp>
    </p:spTree>
    <p:extLst>
      <p:ext uri="{BB962C8B-B14F-4D97-AF65-F5344CB8AC3E}">
        <p14:creationId xmlns:p14="http://schemas.microsoft.com/office/powerpoint/2010/main" val="3070181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a:fld id="{C94670F2-0EAD-4370-BBA0-F03C5D36DF7D}" type="slidenum">
              <a:rPr lang="en-US" altLang="en-US" sz="1200">
                <a:latin typeface="Times New Roman" pitchFamily="18" charset="0"/>
              </a:rPr>
              <a:pPr algn="r"/>
              <a:t>5</a:t>
            </a:fld>
            <a:endParaRPr lang="en-US" altLang="en-US" sz="1200">
              <a:latin typeface="Times New Roman" pitchFamily="18"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35227557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a:fld id="{B05A35B2-3E6F-4089-A239-0BEFFD2F694B}" type="slidenum">
              <a:rPr lang="en-US" altLang="en-US" sz="1200">
                <a:latin typeface="Times New Roman" pitchFamily="18" charset="0"/>
              </a:rPr>
              <a:pPr algn="r"/>
              <a:t>6</a:t>
            </a:fld>
            <a:endParaRPr lang="en-US" altLang="en-US" sz="1200">
              <a:latin typeface="Times New Roman" pitchFamily="18"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A. See Figure 15.4.</a:t>
            </a:r>
          </a:p>
        </p:txBody>
      </p:sp>
    </p:spTree>
    <p:extLst>
      <p:ext uri="{BB962C8B-B14F-4D97-AF65-F5344CB8AC3E}">
        <p14:creationId xmlns:p14="http://schemas.microsoft.com/office/powerpoint/2010/main" val="36763423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a:fld id="{4C34841D-DA4C-4663-B652-B5190EDEDDDA}" type="slidenum">
              <a:rPr lang="en-US" altLang="en-US" sz="1200">
                <a:latin typeface="Times New Roman" pitchFamily="18" charset="0"/>
              </a:rPr>
              <a:pPr algn="r"/>
              <a:t>7</a:t>
            </a:fld>
            <a:endParaRPr lang="en-US" altLang="en-US" sz="1200">
              <a:latin typeface="Times New Roman" pitchFamily="18"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26602846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a:fld id="{9636B60B-6E5E-420B-8336-DF35E6545989}" type="slidenum">
              <a:rPr lang="en-US" altLang="en-US" sz="1200">
                <a:latin typeface="Times New Roman" pitchFamily="18" charset="0"/>
              </a:rPr>
              <a:pPr algn="r"/>
              <a:t>8</a:t>
            </a:fld>
            <a:endParaRPr lang="en-US" altLang="en-US" sz="1200">
              <a:latin typeface="Times New Roman" pitchFamily="18"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B.</a:t>
            </a:r>
          </a:p>
        </p:txBody>
      </p:sp>
    </p:spTree>
    <p:extLst>
      <p:ext uri="{BB962C8B-B14F-4D97-AF65-F5344CB8AC3E}">
        <p14:creationId xmlns:p14="http://schemas.microsoft.com/office/powerpoint/2010/main" val="6642071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a:fld id="{09C54CA6-688E-45A2-9E01-89E1EA36B002}" type="slidenum">
              <a:rPr lang="en-US" altLang="en-US" sz="1200">
                <a:latin typeface="Times New Roman" pitchFamily="18" charset="0"/>
              </a:rPr>
              <a:pPr algn="r"/>
              <a:t>9</a:t>
            </a:fld>
            <a:endParaRPr lang="en-US" altLang="en-US" sz="1200">
              <a:latin typeface="Times New Roman" pitchFamily="18"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5954734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1" b="29966"/>
          <a:stretch/>
        </p:blipFill>
        <p:spPr>
          <a:xfrm>
            <a:off x="0" y="1006891"/>
            <a:ext cx="9144000" cy="5308183"/>
          </a:xfrm>
          <a:prstGeom prst="rect">
            <a:avLst/>
          </a:prstGeom>
        </p:spPr>
      </p:pic>
      <p:sp>
        <p:nvSpPr>
          <p:cNvPr id="5" name="TextBox 4"/>
          <p:cNvSpPr txBox="1">
            <a:spLocks noChangeArrowheads="1"/>
          </p:cNvSpPr>
          <p:nvPr/>
        </p:nvSpPr>
        <p:spPr bwMode="auto">
          <a:xfrm>
            <a:off x="0" y="0"/>
            <a:ext cx="9144000" cy="615553"/>
          </a:xfrm>
          <a:prstGeom prst="rect">
            <a:avLst/>
          </a:prstGeom>
          <a:solidFill>
            <a:schemeClr val="tx1"/>
          </a:solidFill>
          <a:ln>
            <a:noFill/>
          </a:ln>
          <a:extLst>
            <a:ext uri="{91240B29-F687-4F45-9708-019B960494DF}">
              <a14:hiddenLine xmlns:a14="http://schemas.microsoft.com/office/drawing/2010/main" w="9525">
                <a:solidFill>
                  <a:srgbClr val="F6C932"/>
                </a:solidFill>
                <a:miter lim="800000"/>
                <a:headEnd/>
                <a:tailEnd/>
              </a14:hiddenLine>
            </a:ext>
          </a:extLst>
        </p:spPr>
        <p:txBody>
          <a:bodyPr>
            <a:spAutoFit/>
          </a:bodyPr>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spcAft>
                <a:spcPct val="20000"/>
              </a:spcAft>
              <a:defRPr/>
            </a:pPr>
            <a:r>
              <a:rPr lang="en-US" sz="3000" b="0" dirty="0" smtClean="0">
                <a:solidFill>
                  <a:srgbClr val="ABA49A"/>
                </a:solidFill>
                <a:latin typeface="Times New Roman" pitchFamily="84" charset="0"/>
                <a:cs typeface="Times New Roman" pitchFamily="84" charset="0"/>
              </a:rPr>
              <a:t>CAMPBELL</a:t>
            </a:r>
            <a:r>
              <a:rPr lang="en-US" sz="3200" b="1" dirty="0" smtClean="0">
                <a:solidFill>
                  <a:srgbClr val="ABA49A"/>
                </a:solidFill>
                <a:latin typeface="Times New Roman" pitchFamily="84" charset="0"/>
                <a:cs typeface="Times New Roman" pitchFamily="84" charset="0"/>
              </a:rPr>
              <a:t> </a:t>
            </a:r>
            <a:r>
              <a:rPr lang="en-US" sz="3400" b="0" dirty="0" smtClean="0">
                <a:solidFill>
                  <a:schemeClr val="tx2">
                    <a:lumMod val="40000"/>
                    <a:lumOff val="60000"/>
                  </a:schemeClr>
                </a:solidFill>
                <a:latin typeface="Times New Roman" pitchFamily="84" charset="0"/>
                <a:cs typeface="Times New Roman" pitchFamily="84" charset="0"/>
              </a:rPr>
              <a:t>BIOLOGY IN FOCUS</a:t>
            </a:r>
            <a:endParaRPr lang="en-US" sz="1200" b="0" dirty="0" smtClean="0">
              <a:solidFill>
                <a:schemeClr val="tx2">
                  <a:lumMod val="40000"/>
                  <a:lumOff val="60000"/>
                </a:schemeClr>
              </a:solidFill>
              <a:latin typeface="Times New Roman" pitchFamily="84" charset="0"/>
              <a:cs typeface="Times New Roman" pitchFamily="84" charset="0"/>
            </a:endParaRPr>
          </a:p>
        </p:txBody>
      </p:sp>
      <p:sp>
        <p:nvSpPr>
          <p:cNvPr id="6" name="Text Box 14"/>
          <p:cNvSpPr txBox="1">
            <a:spLocks noChangeArrowheads="1"/>
          </p:cNvSpPr>
          <p:nvPr/>
        </p:nvSpPr>
        <p:spPr bwMode="auto">
          <a:xfrm>
            <a:off x="0" y="6315075"/>
            <a:ext cx="9144000" cy="5397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l">
              <a:spcBef>
                <a:spcPct val="50000"/>
              </a:spcBef>
              <a:defRPr/>
            </a:pPr>
            <a:r>
              <a:rPr lang="en-US" sz="900" dirty="0" smtClean="0">
                <a:solidFill>
                  <a:schemeClr val="bg1"/>
                </a:solidFill>
              </a:rPr>
              <a:t>     © 2016 Pearson Education, Inc.</a:t>
            </a:r>
            <a:endParaRPr lang="en-US" dirty="0" smtClean="0">
              <a:solidFill>
                <a:schemeClr val="bg1"/>
              </a:solidFill>
            </a:endParaRPr>
          </a:p>
        </p:txBody>
      </p:sp>
      <p:sp>
        <p:nvSpPr>
          <p:cNvPr id="7" name="Text Box 35"/>
          <p:cNvSpPr txBox="1">
            <a:spLocks noChangeArrowheads="1"/>
          </p:cNvSpPr>
          <p:nvPr/>
        </p:nvSpPr>
        <p:spPr bwMode="auto">
          <a:xfrm>
            <a:off x="0" y="614363"/>
            <a:ext cx="9144000" cy="338554"/>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spcAft>
                <a:spcPct val="20000"/>
              </a:spcAft>
              <a:defRPr/>
            </a:pPr>
            <a:r>
              <a:rPr lang="en-US" sz="1600" cap="all" baseline="0" dirty="0" err="1" smtClean="0">
                <a:solidFill>
                  <a:srgbClr val="ABA49A"/>
                </a:solidFill>
                <a:latin typeface="Times New Roman" pitchFamily="84" charset="0"/>
                <a:cs typeface="Times New Roman" pitchFamily="84" charset="0"/>
              </a:rPr>
              <a:t>Urry</a:t>
            </a:r>
            <a:r>
              <a:rPr lang="en-US" sz="1600" cap="all" baseline="0" dirty="0" smtClean="0">
                <a:solidFill>
                  <a:srgbClr val="ABA49A"/>
                </a:solidFill>
                <a:latin typeface="Times New Roman" pitchFamily="84" charset="0"/>
                <a:cs typeface="Times New Roman" pitchFamily="84" charset="0"/>
              </a:rPr>
              <a:t>  •  Cain  •  Wasserman  •  </a:t>
            </a:r>
            <a:r>
              <a:rPr lang="en-US" sz="1600" cap="all" baseline="0" dirty="0" err="1" smtClean="0">
                <a:solidFill>
                  <a:srgbClr val="ABA49A"/>
                </a:solidFill>
                <a:latin typeface="Times New Roman" pitchFamily="84" charset="0"/>
                <a:cs typeface="Times New Roman" pitchFamily="84" charset="0"/>
              </a:rPr>
              <a:t>Minorsky</a:t>
            </a:r>
            <a:r>
              <a:rPr lang="en-US" sz="1600" cap="all" baseline="0" dirty="0" smtClean="0">
                <a:solidFill>
                  <a:srgbClr val="ABA49A"/>
                </a:solidFill>
                <a:latin typeface="Times New Roman" pitchFamily="84" charset="0"/>
                <a:cs typeface="Times New Roman" pitchFamily="84" charset="0"/>
              </a:rPr>
              <a:t>   •  Reece</a:t>
            </a:r>
          </a:p>
        </p:txBody>
      </p:sp>
      <p:sp>
        <p:nvSpPr>
          <p:cNvPr id="8" name="Text Box 6"/>
          <p:cNvSpPr txBox="1">
            <a:spLocks noChangeArrowheads="1"/>
          </p:cNvSpPr>
          <p:nvPr/>
        </p:nvSpPr>
        <p:spPr bwMode="auto">
          <a:xfrm>
            <a:off x="149047" y="5146766"/>
            <a:ext cx="5381625" cy="1093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l">
              <a:defRPr/>
            </a:pPr>
            <a:r>
              <a:rPr lang="en-US" sz="1400" b="1" dirty="0" smtClean="0">
                <a:solidFill>
                  <a:schemeClr val="bg1"/>
                </a:solidFill>
                <a:effectLst>
                  <a:outerShdw blurRad="38100" dist="38100" dir="2700000" algn="tl">
                    <a:srgbClr val="000000">
                      <a:alpha val="43137"/>
                    </a:srgbClr>
                  </a:outerShdw>
                </a:effectLst>
              </a:rPr>
              <a:t>Questions prepared</a:t>
            </a:r>
            <a:r>
              <a:rPr lang="en-US" sz="1400" b="1" baseline="0" dirty="0" smtClean="0">
                <a:solidFill>
                  <a:schemeClr val="bg1"/>
                </a:solidFill>
                <a:effectLst>
                  <a:outerShdw blurRad="38100" dist="38100" dir="2700000" algn="tl">
                    <a:srgbClr val="000000">
                      <a:alpha val="43137"/>
                    </a:srgbClr>
                  </a:outerShdw>
                </a:effectLst>
              </a:rPr>
              <a:t> </a:t>
            </a:r>
            <a:r>
              <a:rPr lang="en-US" sz="1400" b="1" dirty="0" smtClean="0">
                <a:solidFill>
                  <a:schemeClr val="bg1"/>
                </a:solidFill>
                <a:effectLst>
                  <a:outerShdw blurRad="38100" dist="38100" dir="2700000" algn="tl">
                    <a:srgbClr val="000000">
                      <a:alpha val="43137"/>
                    </a:srgbClr>
                  </a:outerShdw>
                </a:effectLst>
              </a:rPr>
              <a:t>by </a:t>
            </a:r>
          </a:p>
          <a:p>
            <a:pPr algn="l">
              <a:defRPr/>
            </a:pPr>
            <a:r>
              <a:rPr lang="en-US" sz="1400" b="1" dirty="0" smtClean="0">
                <a:solidFill>
                  <a:schemeClr val="bg1"/>
                </a:solidFill>
                <a:effectLst>
                  <a:outerShdw blurRad="38100" dist="38100" dir="2700000" algn="tl">
                    <a:srgbClr val="000000">
                      <a:alpha val="43137"/>
                    </a:srgbClr>
                  </a:outerShdw>
                </a:effectLst>
              </a:rPr>
              <a:t>Douglas </a:t>
            </a:r>
            <a:r>
              <a:rPr lang="en-US" sz="1400" b="1" dirty="0" err="1" smtClean="0">
                <a:solidFill>
                  <a:schemeClr val="bg1"/>
                </a:solidFill>
                <a:effectLst>
                  <a:outerShdw blurRad="38100" dist="38100" dir="2700000" algn="tl">
                    <a:srgbClr val="000000">
                      <a:alpha val="43137"/>
                    </a:srgbClr>
                  </a:outerShdw>
                </a:effectLst>
              </a:rPr>
              <a:t>Darnowski</a:t>
            </a:r>
            <a:r>
              <a:rPr lang="en-US" sz="1400" b="1" dirty="0" smtClean="0">
                <a:solidFill>
                  <a:schemeClr val="bg1"/>
                </a:solidFill>
                <a:effectLst>
                  <a:outerShdw blurRad="38100" dist="38100" dir="2700000" algn="tl">
                    <a:srgbClr val="000000">
                      <a:alpha val="43137"/>
                    </a:srgbClr>
                  </a:outerShdw>
                </a:effectLst>
              </a:rPr>
              <a:t>, Indiana University Southeast</a:t>
            </a:r>
          </a:p>
          <a:p>
            <a:pPr algn="l">
              <a:defRPr/>
            </a:pPr>
            <a:r>
              <a:rPr lang="en-US" sz="1400" b="1" dirty="0" smtClean="0">
                <a:solidFill>
                  <a:schemeClr val="bg1"/>
                </a:solidFill>
                <a:effectLst>
                  <a:outerShdw blurRad="38100" dist="38100" dir="2700000" algn="tl">
                    <a:srgbClr val="000000">
                      <a:alpha val="43137"/>
                    </a:srgbClr>
                  </a:outerShdw>
                </a:effectLst>
              </a:rPr>
              <a:t>James </a:t>
            </a:r>
            <a:r>
              <a:rPr lang="en-US" sz="1400" b="1" dirty="0" err="1" smtClean="0">
                <a:solidFill>
                  <a:schemeClr val="bg1"/>
                </a:solidFill>
                <a:effectLst>
                  <a:outerShdw blurRad="38100" dist="38100" dir="2700000" algn="tl">
                    <a:srgbClr val="000000">
                      <a:alpha val="43137"/>
                    </a:srgbClr>
                  </a:outerShdw>
                </a:effectLst>
              </a:rPr>
              <a:t>Langeland</a:t>
            </a:r>
            <a:r>
              <a:rPr lang="en-US" sz="1400" b="1" dirty="0" smtClean="0">
                <a:solidFill>
                  <a:schemeClr val="bg1"/>
                </a:solidFill>
                <a:effectLst>
                  <a:outerShdw blurRad="38100" dist="38100" dir="2700000" algn="tl">
                    <a:srgbClr val="000000">
                      <a:alpha val="43137"/>
                    </a:srgbClr>
                  </a:outerShdw>
                </a:effectLst>
              </a:rPr>
              <a:t>, Kalamazoo</a:t>
            </a:r>
            <a:r>
              <a:rPr lang="en-US" sz="1400" b="1" baseline="0" dirty="0" smtClean="0">
                <a:solidFill>
                  <a:schemeClr val="bg1"/>
                </a:solidFill>
                <a:effectLst>
                  <a:outerShdw blurRad="38100" dist="38100" dir="2700000" algn="tl">
                    <a:srgbClr val="000000">
                      <a:alpha val="43137"/>
                    </a:srgbClr>
                  </a:outerShdw>
                </a:effectLst>
              </a:rPr>
              <a:t> College</a:t>
            </a:r>
          </a:p>
          <a:p>
            <a:pPr algn="l">
              <a:defRPr/>
            </a:pPr>
            <a:r>
              <a:rPr lang="en-US" sz="1400" b="1" baseline="0" dirty="0" err="1" smtClean="0">
                <a:solidFill>
                  <a:schemeClr val="bg1"/>
                </a:solidFill>
                <a:effectLst>
                  <a:outerShdw blurRad="38100" dist="38100" dir="2700000" algn="tl">
                    <a:srgbClr val="000000">
                      <a:alpha val="43137"/>
                    </a:srgbClr>
                  </a:outerShdw>
                </a:effectLst>
              </a:rPr>
              <a:t>Murty</a:t>
            </a:r>
            <a:r>
              <a:rPr lang="en-US" sz="1400" b="1" baseline="0" dirty="0" smtClean="0">
                <a:solidFill>
                  <a:schemeClr val="bg1"/>
                </a:solidFill>
                <a:effectLst>
                  <a:outerShdw blurRad="38100" dist="38100" dir="2700000" algn="tl">
                    <a:srgbClr val="000000">
                      <a:alpha val="43137"/>
                    </a:srgbClr>
                  </a:outerShdw>
                </a:effectLst>
              </a:rPr>
              <a:t> S. </a:t>
            </a:r>
            <a:r>
              <a:rPr lang="en-US" sz="1400" b="1" baseline="0" dirty="0" err="1" smtClean="0">
                <a:solidFill>
                  <a:schemeClr val="bg1"/>
                </a:solidFill>
                <a:effectLst>
                  <a:outerShdw blurRad="38100" dist="38100" dir="2700000" algn="tl">
                    <a:srgbClr val="000000">
                      <a:alpha val="43137"/>
                    </a:srgbClr>
                  </a:outerShdw>
                </a:effectLst>
              </a:rPr>
              <a:t>Kambhampati</a:t>
            </a:r>
            <a:r>
              <a:rPr lang="en-US" sz="1400" b="1" baseline="0" dirty="0" smtClean="0">
                <a:solidFill>
                  <a:schemeClr val="bg1"/>
                </a:solidFill>
                <a:effectLst>
                  <a:outerShdw blurRad="38100" dist="38100" dir="2700000" algn="tl">
                    <a:srgbClr val="000000">
                      <a:alpha val="43137"/>
                    </a:srgbClr>
                  </a:outerShdw>
                </a:effectLst>
              </a:rPr>
              <a:t>, Southern University at New Orleans</a:t>
            </a:r>
          </a:p>
          <a:p>
            <a:pPr algn="l">
              <a:defRPr/>
            </a:pPr>
            <a:r>
              <a:rPr lang="en-US" sz="1400" b="1" baseline="0" dirty="0" smtClean="0">
                <a:solidFill>
                  <a:schemeClr val="bg1"/>
                </a:solidFill>
                <a:effectLst>
                  <a:outerShdw blurRad="38100" dist="38100" dir="2700000" algn="tl">
                    <a:srgbClr val="000000">
                      <a:alpha val="43137"/>
                    </a:srgbClr>
                  </a:outerShdw>
                </a:effectLst>
              </a:rPr>
              <a:t>Roberta </a:t>
            </a:r>
            <a:r>
              <a:rPr lang="en-US" sz="1400" b="1" baseline="0" dirty="0" err="1" smtClean="0">
                <a:solidFill>
                  <a:schemeClr val="bg1"/>
                </a:solidFill>
                <a:effectLst>
                  <a:outerShdw blurRad="38100" dist="38100" dir="2700000" algn="tl">
                    <a:srgbClr val="000000">
                      <a:alpha val="43137"/>
                    </a:srgbClr>
                  </a:outerShdw>
                </a:effectLst>
              </a:rPr>
              <a:t>Batorsky</a:t>
            </a:r>
            <a:r>
              <a:rPr lang="en-US" sz="1400" b="1" baseline="0" dirty="0" smtClean="0">
                <a:solidFill>
                  <a:schemeClr val="bg1"/>
                </a:solidFill>
                <a:effectLst>
                  <a:outerShdw blurRad="38100" dist="38100" dir="2700000" algn="tl">
                    <a:srgbClr val="000000">
                      <a:alpha val="43137"/>
                    </a:srgbClr>
                  </a:outerShdw>
                </a:effectLst>
              </a:rPr>
              <a:t>, Temple University</a:t>
            </a:r>
            <a:r>
              <a:rPr lang="en-US" sz="1400" b="1" dirty="0" smtClean="0">
                <a:solidFill>
                  <a:schemeClr val="bg1"/>
                </a:solidFill>
                <a:effectLst>
                  <a:outerShdw blurRad="38100" dist="38100" dir="2700000" algn="tl">
                    <a:srgbClr val="000000">
                      <a:alpha val="43137"/>
                    </a:srgbClr>
                  </a:outerShdw>
                </a:effectLst>
              </a:rPr>
              <a:t> </a:t>
            </a:r>
          </a:p>
        </p:txBody>
      </p:sp>
      <p:sp>
        <p:nvSpPr>
          <p:cNvPr id="3" name="TextBox 2"/>
          <p:cNvSpPr txBox="1"/>
          <p:nvPr/>
        </p:nvSpPr>
        <p:spPr>
          <a:xfrm>
            <a:off x="6953250" y="6400284"/>
            <a:ext cx="2101857" cy="369332"/>
          </a:xfrm>
          <a:prstGeom prst="rect">
            <a:avLst/>
          </a:prstGeom>
          <a:noFill/>
        </p:spPr>
        <p:txBody>
          <a:bodyPr wrap="none" rtlCol="0">
            <a:spAutoFit/>
          </a:bodyPr>
          <a:lstStyle/>
          <a:p>
            <a:pPr algn="r"/>
            <a:r>
              <a:rPr lang="en-US" sz="1800" dirty="0" smtClean="0">
                <a:solidFill>
                  <a:schemeClr val="tx2">
                    <a:lumMod val="40000"/>
                    <a:lumOff val="60000"/>
                  </a:schemeClr>
                </a:solidFill>
                <a:latin typeface="+mj-lt"/>
              </a:rPr>
              <a:t>SECOND EDITION</a:t>
            </a:r>
            <a:endParaRPr lang="en-US" sz="1800" dirty="0">
              <a:solidFill>
                <a:schemeClr val="tx2">
                  <a:lumMod val="40000"/>
                  <a:lumOff val="60000"/>
                </a:schemeClr>
              </a:solidFill>
              <a:latin typeface="+mj-lt"/>
            </a:endParaRPr>
          </a:p>
        </p:txBody>
      </p:sp>
      <p:sp>
        <p:nvSpPr>
          <p:cNvPr id="11" name="Text Placeholder 10"/>
          <p:cNvSpPr>
            <a:spLocks noGrp="1"/>
          </p:cNvSpPr>
          <p:nvPr>
            <p:ph type="body" sz="quarter" idx="11"/>
          </p:nvPr>
        </p:nvSpPr>
        <p:spPr>
          <a:xfrm>
            <a:off x="340408" y="3117669"/>
            <a:ext cx="4310062" cy="1732913"/>
          </a:xfrm>
        </p:spPr>
        <p:txBody>
          <a:bodyPr/>
          <a:lstStyle>
            <a:lvl1pPr marL="57150" indent="0">
              <a:buNone/>
              <a:defRPr sz="4000" b="1">
                <a:solidFill>
                  <a:schemeClr val="bg1"/>
                </a:solidFill>
                <a:effectLst>
                  <a:outerShdw blurRad="38100" dist="38100" dir="2700000" algn="tl">
                    <a:srgbClr val="000000">
                      <a:alpha val="43137"/>
                    </a:srgbClr>
                  </a:outerShdw>
                </a:effectLst>
                <a:latin typeface="+mj-lt"/>
              </a:defRPr>
            </a:lvl1pPr>
            <a:lvl2pPr marL="458787" indent="0">
              <a:buNone/>
              <a:defRPr sz="4000" b="1">
                <a:effectLst>
                  <a:outerShdw blurRad="38100" dist="38100" dir="2700000" algn="tl">
                    <a:srgbClr val="000000">
                      <a:alpha val="43137"/>
                    </a:srgbClr>
                  </a:outerShdw>
                </a:effectLst>
                <a:latin typeface="+mj-lt"/>
              </a:defRPr>
            </a:lvl2pPr>
            <a:lvl3pPr marL="917575" indent="0">
              <a:buNone/>
              <a:defRPr sz="4000" b="1">
                <a:effectLst>
                  <a:outerShdw blurRad="38100" dist="38100" dir="2700000" algn="tl">
                    <a:srgbClr val="000000">
                      <a:alpha val="43137"/>
                    </a:srgbClr>
                  </a:outerShdw>
                </a:effectLst>
                <a:latin typeface="+mj-lt"/>
              </a:defRPr>
            </a:lvl3pPr>
            <a:lvl4pPr marL="1366837" indent="0">
              <a:buNone/>
              <a:defRPr sz="4000" b="1">
                <a:effectLst>
                  <a:outerShdw blurRad="38100" dist="38100" dir="2700000" algn="tl">
                    <a:srgbClr val="000000">
                      <a:alpha val="43137"/>
                    </a:srgbClr>
                  </a:outerShdw>
                </a:effectLst>
                <a:latin typeface="+mj-lt"/>
              </a:defRPr>
            </a:lvl4pPr>
            <a:lvl5pPr marL="1824037" indent="0">
              <a:buNone/>
              <a:defRPr sz="4000" b="1">
                <a:effectLst>
                  <a:outerShdw blurRad="38100" dist="38100" dir="2700000" algn="tl">
                    <a:srgbClr val="000000">
                      <a:alpha val="43137"/>
                    </a:srgbClr>
                  </a:outerShdw>
                </a:effectLst>
                <a:latin typeface="+mj-lt"/>
              </a:defRPr>
            </a:lvl5pPr>
          </a:lstStyle>
          <a:p>
            <a:pPr lvl="0"/>
            <a:r>
              <a:rPr lang="en-US" smtClean="0"/>
              <a:t>Click to edit Master text styles</a:t>
            </a:r>
          </a:p>
        </p:txBody>
      </p:sp>
      <p:sp>
        <p:nvSpPr>
          <p:cNvPr id="13" name="Text Placeholder 12"/>
          <p:cNvSpPr>
            <a:spLocks noGrp="1"/>
          </p:cNvSpPr>
          <p:nvPr>
            <p:ph type="body" sz="quarter" idx="12"/>
          </p:nvPr>
        </p:nvSpPr>
        <p:spPr>
          <a:xfrm>
            <a:off x="296863" y="1219200"/>
            <a:ext cx="3517491" cy="2201863"/>
          </a:xfrm>
        </p:spPr>
        <p:txBody>
          <a:bodyPr/>
          <a:lstStyle>
            <a:lvl1pPr marL="57150" indent="0">
              <a:buNone/>
              <a:defRPr sz="12000">
                <a:solidFill>
                  <a:schemeClr val="bg1"/>
                </a:solidFill>
                <a:effectLst>
                  <a:outerShdw blurRad="38100" dist="38100" dir="2700000" algn="tl">
                    <a:srgbClr val="000000">
                      <a:alpha val="43137"/>
                    </a:srgbClr>
                  </a:outerShdw>
                </a:effectLst>
                <a:latin typeface="+mj-lt"/>
              </a:defRPr>
            </a:lvl1pPr>
          </a:lstStyle>
          <a:p>
            <a:pPr lvl="0"/>
            <a:r>
              <a:rPr lang="en-US" smtClean="0"/>
              <a:t>Click to edit Master text styles</a:t>
            </a:r>
          </a:p>
        </p:txBody>
      </p:sp>
    </p:spTree>
    <p:extLst>
      <p:ext uri="{BB962C8B-B14F-4D97-AF65-F5344CB8AC3E}">
        <p14:creationId xmlns:p14="http://schemas.microsoft.com/office/powerpoint/2010/main" val="169565033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 and 2 line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424245925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3"/>
            <a:ext cx="8775700" cy="1202100"/>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1550126"/>
            <a:ext cx="8775700" cy="4803049"/>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189574528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4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3"/>
            <a:ext cx="8775700" cy="1593986"/>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1915886"/>
            <a:ext cx="8775700" cy="4437289"/>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675160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5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2"/>
            <a:ext cx="8775700" cy="1985871"/>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2307771"/>
            <a:ext cx="8775700" cy="4045404"/>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141933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4" name="Straight Connector 3"/>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3870491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3" name="Straight Connector 2"/>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4206494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182563" y="182563"/>
            <a:ext cx="87757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dirty="0" smtClean="0"/>
              <a:t>Click to edit Master title style</a:t>
            </a:r>
          </a:p>
        </p:txBody>
      </p:sp>
      <p:sp>
        <p:nvSpPr>
          <p:cNvPr id="1027" name="Rectangle 8"/>
          <p:cNvSpPr>
            <a:spLocks noGrp="1" noChangeArrowheads="1"/>
          </p:cNvSpPr>
          <p:nvPr>
            <p:ph type="body" idx="1"/>
          </p:nvPr>
        </p:nvSpPr>
        <p:spPr bwMode="auto">
          <a:xfrm>
            <a:off x="144463" y="1123950"/>
            <a:ext cx="87757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37160" bIns="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2"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spTree>
    <p:extLst>
      <p:ext uri="{BB962C8B-B14F-4D97-AF65-F5344CB8AC3E}">
        <p14:creationId xmlns:p14="http://schemas.microsoft.com/office/powerpoint/2010/main" val="4090097572"/>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3" r:id="rId3"/>
    <p:sldLayoutId id="2147483704" r:id="rId4"/>
    <p:sldLayoutId id="2147483705" r:id="rId5"/>
    <p:sldLayoutId id="2147483701" r:id="rId6"/>
    <p:sldLayoutId id="2147483702" r:id="rId7"/>
  </p:sldLayoutIdLst>
  <p:timing>
    <p:tnLst>
      <p:par>
        <p:cTn id="1" dur="indefinite" restart="never" nodeType="tmRoot"/>
      </p:par>
    </p:tnLst>
  </p:timing>
  <p:hf sldNum="0" hdr="0" dt="0"/>
  <p:txStyles>
    <p:titleStyle>
      <a:lvl1pPr marL="0" indent="0" algn="l" rtl="0" eaLnBrk="1" fontAlgn="base" hangingPunct="1">
        <a:lnSpc>
          <a:spcPct val="90000"/>
        </a:lnSpc>
        <a:spcBef>
          <a:spcPct val="0"/>
        </a:spcBef>
        <a:spcAft>
          <a:spcPct val="0"/>
        </a:spcAft>
        <a:defRPr sz="2800" b="1">
          <a:solidFill>
            <a:schemeClr val="tx2"/>
          </a:solidFill>
          <a:latin typeface="+mj-lt"/>
          <a:ea typeface="+mj-ea"/>
          <a:cs typeface="+mj-cs"/>
        </a:defRPr>
      </a:lvl1pPr>
      <a:lvl2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2pPr>
      <a:lvl3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3pPr>
      <a:lvl4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4pPr>
      <a:lvl5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5pPr>
      <a:lvl6pPr marL="9080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6pPr>
      <a:lvl7pPr marL="13652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7pPr>
      <a:lvl8pPr marL="18224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8pPr>
      <a:lvl9pPr marL="22796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9pPr>
    </p:titleStyle>
    <p:bodyStyle>
      <a:lvl1pPr marL="400050" indent="-342900"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1pPr>
      <a:lvl2pPr marL="800100" indent="-341313"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2pPr>
      <a:lvl3pPr marL="1257300" indent="-339725" algn="l" rtl="0" eaLnBrk="1" fontAlgn="base" hangingPunct="1">
        <a:spcBef>
          <a:spcPts val="0"/>
        </a:spcBef>
        <a:spcAft>
          <a:spcPct val="20000"/>
        </a:spcAft>
        <a:buClr>
          <a:schemeClr val="tx2"/>
        </a:buClr>
        <a:buFont typeface="Wingdings" panose="05000000000000000000" pitchFamily="2" charset="2"/>
        <a:buChar char="§"/>
        <a:defRPr sz="2400">
          <a:solidFill>
            <a:schemeClr val="tx1"/>
          </a:solidFill>
          <a:latin typeface="Arial" charset="0"/>
          <a:ea typeface="+mn-ea"/>
          <a:cs typeface="+mn-cs"/>
        </a:defRPr>
      </a:lvl3pPr>
      <a:lvl4pPr marL="1714500" indent="-347663" algn="l" rtl="0" eaLnBrk="1" fontAlgn="base" hangingPunct="1">
        <a:spcBef>
          <a:spcPts val="0"/>
        </a:spcBef>
        <a:spcAft>
          <a:spcPct val="20000"/>
        </a:spcAft>
        <a:buClr>
          <a:schemeClr val="tx2"/>
        </a:buClr>
        <a:buFont typeface="Wingdings" panose="05000000000000000000" pitchFamily="2" charset="2"/>
        <a:buChar char="§"/>
        <a:tabLst/>
        <a:defRPr sz="2200">
          <a:solidFill>
            <a:schemeClr val="tx1"/>
          </a:solidFill>
          <a:latin typeface="Arial" charset="0"/>
          <a:ea typeface="+mn-ea"/>
          <a:cs typeface="+mn-cs"/>
        </a:defRPr>
      </a:lvl4pPr>
      <a:lvl5pPr marL="2171700" indent="-347663" algn="l" rtl="0" eaLnBrk="1" fontAlgn="base" hangingPunct="1">
        <a:spcBef>
          <a:spcPts val="0"/>
        </a:spcBef>
        <a:spcAft>
          <a:spcPct val="20000"/>
        </a:spcAft>
        <a:buClr>
          <a:schemeClr val="tx2"/>
        </a:buClr>
        <a:buFont typeface="Wingdings" panose="05000000000000000000" pitchFamily="2" charset="2"/>
        <a:buChar char="§"/>
        <a:defRPr sz="2200">
          <a:solidFill>
            <a:schemeClr val="tx1"/>
          </a:solidFill>
          <a:latin typeface="Arial" charset="0"/>
          <a:ea typeface="+mn-ea"/>
          <a:cs typeface="+mn-cs"/>
        </a:defRPr>
      </a:lvl5pPr>
      <a:lvl6pPr marL="33162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6pPr>
      <a:lvl7pPr marL="37734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7pPr>
      <a:lvl8pPr marL="42306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8pPr>
      <a:lvl9pPr marL="46878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altLang="en-US" dirty="0"/>
              <a:t>Regulation of </a:t>
            </a:r>
            <a:br>
              <a:rPr lang="en-US" altLang="en-US" dirty="0"/>
            </a:br>
            <a:r>
              <a:rPr lang="en-US" altLang="en-US" dirty="0"/>
              <a:t>Gene Expression</a:t>
            </a:r>
          </a:p>
        </p:txBody>
      </p:sp>
      <p:sp>
        <p:nvSpPr>
          <p:cNvPr id="3" name="Text Placeholder 2"/>
          <p:cNvSpPr>
            <a:spLocks noGrp="1"/>
          </p:cNvSpPr>
          <p:nvPr>
            <p:ph type="body" sz="quarter" idx="12"/>
          </p:nvPr>
        </p:nvSpPr>
        <p:spPr/>
        <p:txBody>
          <a:bodyPr/>
          <a:lstStyle/>
          <a:p>
            <a:r>
              <a:rPr lang="en-US" dirty="0" smtClean="0"/>
              <a:t>15</a:t>
            </a:r>
            <a:endParaRPr lang="en-US" dirty="0"/>
          </a:p>
        </p:txBody>
      </p:sp>
    </p:spTree>
    <p:extLst>
      <p:ext uri="{BB962C8B-B14F-4D97-AF65-F5344CB8AC3E}">
        <p14:creationId xmlns:p14="http://schemas.microsoft.com/office/powerpoint/2010/main" val="39870448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en-US" dirty="0" smtClean="0"/>
              <a:t>Which methods would determine which genes are turned on in a certain cell in an organism? (Choose more than one answer.)</a:t>
            </a:r>
          </a:p>
        </p:txBody>
      </p:sp>
      <p:sp>
        <p:nvSpPr>
          <p:cNvPr id="12291" name="Rectangle 3"/>
          <p:cNvSpPr>
            <a:spLocks noGrp="1" noChangeArrowheads="1"/>
          </p:cNvSpPr>
          <p:nvPr>
            <p:ph idx="1"/>
          </p:nvPr>
        </p:nvSpPr>
        <p:spPr/>
        <p:txBody>
          <a:bodyPr/>
          <a:lstStyle/>
          <a:p>
            <a:r>
              <a:rPr lang="en-US" altLang="en-US" smtClean="0"/>
              <a:t>Use RT-PCR to identify what mRNAs are </a:t>
            </a:r>
            <a:br>
              <a:rPr lang="en-US" altLang="en-US" smtClean="0"/>
            </a:br>
            <a:r>
              <a:rPr lang="en-US" altLang="en-US" smtClean="0"/>
              <a:t>present.</a:t>
            </a:r>
          </a:p>
          <a:p>
            <a:r>
              <a:rPr lang="en-US" altLang="en-US" smtClean="0"/>
              <a:t>Use RT-PCR to measure what proteins are present. </a:t>
            </a:r>
          </a:p>
          <a:p>
            <a:r>
              <a:rPr lang="en-US" altLang="en-US" smtClean="0"/>
              <a:t>Use a radioactive probe that binds only to </a:t>
            </a:r>
            <a:br>
              <a:rPr lang="en-US" altLang="en-US" smtClean="0"/>
            </a:br>
            <a:r>
              <a:rPr lang="en-US" altLang="en-US" smtClean="0"/>
              <a:t>certain mRNAs.</a:t>
            </a:r>
          </a:p>
          <a:p>
            <a:r>
              <a:rPr lang="en-US" altLang="en-US" smtClean="0"/>
              <a:t>Use a fluorescent probe that records DNA replication.</a:t>
            </a:r>
          </a:p>
          <a:p>
            <a:r>
              <a:rPr lang="en-US" altLang="en-US" smtClean="0"/>
              <a:t>Use a fluorescent probe that binds to only </a:t>
            </a:r>
            <a:br>
              <a:rPr lang="en-US" altLang="en-US" smtClean="0"/>
            </a:br>
            <a:r>
              <a:rPr lang="en-US" altLang="en-US" smtClean="0"/>
              <a:t>certain mRNAs.</a:t>
            </a:r>
          </a:p>
        </p:txBody>
      </p:sp>
      <p:sp>
        <p:nvSpPr>
          <p:cNvPr id="12292"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a:endParaRPr lang="en-US" altLang="en-US" sz="180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8459129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dirty="0" smtClean="0"/>
              <a:t>Which methods would determine which genes are turned on in a certain cell in an organism? (Choose more than one answer.)</a:t>
            </a:r>
          </a:p>
        </p:txBody>
      </p:sp>
      <p:sp>
        <p:nvSpPr>
          <p:cNvPr id="13315" name="Rectangle 3"/>
          <p:cNvSpPr>
            <a:spLocks noGrp="1" noChangeArrowheads="1"/>
          </p:cNvSpPr>
          <p:nvPr>
            <p:ph idx="1"/>
          </p:nvPr>
        </p:nvSpPr>
        <p:spPr/>
        <p:txBody>
          <a:bodyPr/>
          <a:lstStyle/>
          <a:p>
            <a:r>
              <a:rPr lang="en-US" altLang="en-US" b="1" smtClean="0"/>
              <a:t>Use </a:t>
            </a:r>
            <a:r>
              <a:rPr lang="en-US" altLang="en-US" b="1" dirty="0" smtClean="0"/>
              <a:t>RT-PCR to identify what mRNAs are </a:t>
            </a:r>
            <a:br>
              <a:rPr lang="en-US" altLang="en-US" b="1" dirty="0" smtClean="0"/>
            </a:br>
            <a:r>
              <a:rPr lang="en-US" altLang="en-US" b="1" smtClean="0"/>
              <a:t>present.</a:t>
            </a:r>
            <a:endParaRPr lang="en-US" altLang="en-US" b="1" dirty="0" smtClean="0"/>
          </a:p>
          <a:p>
            <a:r>
              <a:rPr lang="en-US" altLang="en-US" dirty="0" smtClean="0"/>
              <a:t>Use RT-PCR to measure what proteins are present. </a:t>
            </a:r>
          </a:p>
          <a:p>
            <a:r>
              <a:rPr lang="en-US" altLang="en-US" b="1" smtClean="0"/>
              <a:t>Use </a:t>
            </a:r>
            <a:r>
              <a:rPr lang="en-US" altLang="en-US" b="1" dirty="0" smtClean="0"/>
              <a:t>a radioactive probe that binds only to </a:t>
            </a:r>
            <a:br>
              <a:rPr lang="en-US" altLang="en-US" b="1" dirty="0" smtClean="0"/>
            </a:br>
            <a:r>
              <a:rPr lang="en-US" altLang="en-US" b="1" smtClean="0"/>
              <a:t>certain mRNAs</a:t>
            </a:r>
            <a:r>
              <a:rPr lang="en-US" altLang="en-US" smtClean="0"/>
              <a:t>.</a:t>
            </a:r>
            <a:endParaRPr lang="en-US" altLang="en-US" dirty="0" smtClean="0"/>
          </a:p>
          <a:p>
            <a:r>
              <a:rPr lang="en-US" altLang="en-US" dirty="0" smtClean="0"/>
              <a:t>Use a fluorescent probe that records DNA replication.</a:t>
            </a:r>
          </a:p>
          <a:p>
            <a:r>
              <a:rPr lang="en-US" altLang="en-US" b="1" smtClean="0"/>
              <a:t>Use </a:t>
            </a:r>
            <a:r>
              <a:rPr lang="en-US" altLang="en-US" b="1" dirty="0" smtClean="0"/>
              <a:t>a fluorescent probe that binds to only </a:t>
            </a:r>
            <a:br>
              <a:rPr lang="en-US" altLang="en-US" b="1" dirty="0" smtClean="0"/>
            </a:br>
            <a:r>
              <a:rPr lang="en-US" altLang="en-US" b="1" dirty="0" smtClean="0"/>
              <a:t>certain </a:t>
            </a:r>
            <a:r>
              <a:rPr lang="en-US" altLang="en-US" b="1" smtClean="0"/>
              <a:t>mRNAs.</a:t>
            </a:r>
            <a:endParaRPr lang="en-US" altLang="en-US" b="1" dirty="0" smtClean="0"/>
          </a:p>
        </p:txBody>
      </p:sp>
      <p:sp>
        <p:nvSpPr>
          <p:cNvPr id="13316"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a:endParaRPr lang="en-US" altLang="en-US" sz="180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0250854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tLang="en-US" dirty="0" smtClean="0"/>
              <a:t>Pair the following terms by their physical binding with each other: promoter, operator, RNA polymerase, repressor protein. </a:t>
            </a:r>
            <a:br>
              <a:rPr lang="en-US" altLang="en-US" dirty="0" smtClean="0"/>
            </a:br>
            <a:endParaRPr lang="en-US" dirty="0"/>
          </a:p>
        </p:txBody>
      </p:sp>
      <p:sp>
        <p:nvSpPr>
          <p:cNvPr id="7" name="Content Placeholder 6"/>
          <p:cNvSpPr>
            <a:spLocks noGrp="1"/>
          </p:cNvSpPr>
          <p:nvPr>
            <p:ph idx="1"/>
          </p:nvPr>
        </p:nvSpPr>
        <p:spPr/>
        <p:txBody>
          <a:bodyPr/>
          <a:lstStyle/>
          <a:p>
            <a:r>
              <a:rPr lang="en-US" altLang="en-US" dirty="0" smtClean="0"/>
              <a:t>RNA polymerase with repressor protein, promoter with operator</a:t>
            </a:r>
          </a:p>
          <a:p>
            <a:r>
              <a:rPr lang="en-US" altLang="en-US" dirty="0" smtClean="0"/>
              <a:t>RNA polymerase with promoter; repressor protein with operator</a:t>
            </a:r>
          </a:p>
          <a:p>
            <a:r>
              <a:rPr lang="en-US" altLang="en-US" dirty="0" smtClean="0"/>
              <a:t>RNA polymerase with operator; repressor protein with promoter</a:t>
            </a:r>
          </a:p>
          <a:p>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9083551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p:cNvSpPr>
            <a:spLocks noGrp="1"/>
          </p:cNvSpPr>
          <p:nvPr>
            <p:ph type="title"/>
          </p:nvPr>
        </p:nvSpPr>
        <p:spPr>
          <a:xfrm>
            <a:off x="182563" y="182563"/>
            <a:ext cx="8775700" cy="1202100"/>
          </a:xfrm>
        </p:spPr>
        <p:txBody>
          <a:bodyPr/>
          <a:lstStyle/>
          <a:p>
            <a:r>
              <a:rPr lang="en-US" altLang="en-US" dirty="0" smtClean="0"/>
              <a:t>Pair the following terms by their physical binding with each other: promoter, operator, RNA polymerase, repressor protein. </a:t>
            </a:r>
            <a:br>
              <a:rPr lang="en-US" altLang="en-US" dirty="0" smtClean="0"/>
            </a:br>
            <a:endParaRPr lang="en-US" dirty="0"/>
          </a:p>
        </p:txBody>
      </p:sp>
      <p:sp>
        <p:nvSpPr>
          <p:cNvPr id="9" name="Content Placeholder 6"/>
          <p:cNvSpPr>
            <a:spLocks noGrp="1"/>
          </p:cNvSpPr>
          <p:nvPr>
            <p:ph idx="1"/>
          </p:nvPr>
        </p:nvSpPr>
        <p:spPr>
          <a:xfrm>
            <a:off x="144463" y="1550126"/>
            <a:ext cx="8775700" cy="4803049"/>
          </a:xfrm>
        </p:spPr>
        <p:txBody>
          <a:bodyPr/>
          <a:lstStyle/>
          <a:p>
            <a:r>
              <a:rPr lang="en-US" altLang="en-US" dirty="0" smtClean="0"/>
              <a:t>RNA polymerase with repressor protein, promoter with operator</a:t>
            </a:r>
          </a:p>
          <a:p>
            <a:r>
              <a:rPr lang="en-US" altLang="en-US" b="1" dirty="0" smtClean="0"/>
              <a:t>RNA polymerase with promoter; repressor protein with operator</a:t>
            </a:r>
          </a:p>
          <a:p>
            <a:r>
              <a:rPr lang="en-US" altLang="en-US" dirty="0" smtClean="0"/>
              <a:t>RNA polymerase with operator; repressor protein with promoter</a:t>
            </a:r>
          </a:p>
          <a:p>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8083237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tLang="en-US" dirty="0" smtClean="0"/>
              <a:t>Imagine </a:t>
            </a:r>
            <a:r>
              <a:rPr lang="en-US" altLang="en-US" smtClean="0"/>
              <a:t>an </a:t>
            </a:r>
            <a:r>
              <a:rPr lang="en-US" altLang="en-US" i="1" smtClean="0"/>
              <a:t>E</a:t>
            </a:r>
            <a:r>
              <a:rPr lang="en-US" altLang="en-US" i="1" dirty="0" smtClean="0"/>
              <a:t>. </a:t>
            </a:r>
            <a:r>
              <a:rPr lang="en-US" altLang="en-US" i="1" smtClean="0"/>
              <a:t>coli </a:t>
            </a:r>
            <a:r>
              <a:rPr lang="en-US" altLang="en-US" smtClean="0"/>
              <a:t>cell </a:t>
            </a:r>
            <a:r>
              <a:rPr lang="en-US" altLang="en-US" dirty="0" smtClean="0"/>
              <a:t>with a mutation that renders </a:t>
            </a:r>
            <a:r>
              <a:rPr lang="en-US" altLang="en-US" smtClean="0"/>
              <a:t>its </a:t>
            </a:r>
            <a:r>
              <a:rPr lang="en-US" altLang="en-US" i="1" smtClean="0"/>
              <a:t>trp</a:t>
            </a:r>
            <a:r>
              <a:rPr lang="en-US" altLang="en-US" smtClean="0"/>
              <a:t> </a:t>
            </a:r>
            <a:r>
              <a:rPr lang="en-US" altLang="en-US" dirty="0" smtClean="0"/>
              <a:t>repressor protein completely inactive. Which of the following would be true of that cell? </a:t>
            </a:r>
            <a:br>
              <a:rPr lang="en-US" altLang="en-US" dirty="0" smtClean="0"/>
            </a:br>
            <a:endParaRPr lang="en-US" dirty="0"/>
          </a:p>
        </p:txBody>
      </p:sp>
      <p:sp>
        <p:nvSpPr>
          <p:cNvPr id="7" name="Content Placeholder 6"/>
          <p:cNvSpPr>
            <a:spLocks noGrp="1"/>
          </p:cNvSpPr>
          <p:nvPr>
            <p:ph idx="1"/>
          </p:nvPr>
        </p:nvSpPr>
        <p:spPr/>
        <p:txBody>
          <a:bodyPr/>
          <a:lstStyle/>
          <a:p>
            <a:r>
              <a:rPr lang="en-US" altLang="en-US" dirty="0" smtClean="0"/>
              <a:t>It synthesizes tryptophan only when tryptophan is absent.</a:t>
            </a:r>
          </a:p>
          <a:p>
            <a:r>
              <a:rPr lang="en-US" altLang="en-US" dirty="0" smtClean="0"/>
              <a:t>It never synthesizes tryptophan.</a:t>
            </a:r>
          </a:p>
          <a:p>
            <a:r>
              <a:rPr lang="en-US" altLang="en-US" dirty="0" smtClean="0"/>
              <a:t>It always synthesizes tryptophan.</a:t>
            </a:r>
          </a:p>
          <a:p>
            <a:r>
              <a:rPr lang="en-US" altLang="en-US" dirty="0" smtClean="0"/>
              <a:t>It synthesizes tryptophan only when tryptophan is present.</a:t>
            </a:r>
          </a:p>
          <a:p>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885634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p:cNvSpPr>
            <a:spLocks noGrp="1"/>
          </p:cNvSpPr>
          <p:nvPr>
            <p:ph type="title"/>
          </p:nvPr>
        </p:nvSpPr>
        <p:spPr>
          <a:xfrm>
            <a:off x="182563" y="182563"/>
            <a:ext cx="8775700" cy="1202100"/>
          </a:xfrm>
        </p:spPr>
        <p:txBody>
          <a:bodyPr/>
          <a:lstStyle/>
          <a:p>
            <a:r>
              <a:rPr lang="en-US" altLang="en-US" dirty="0" smtClean="0"/>
              <a:t>Imagine </a:t>
            </a:r>
            <a:r>
              <a:rPr lang="en-US" altLang="en-US" smtClean="0"/>
              <a:t>an </a:t>
            </a:r>
            <a:r>
              <a:rPr lang="en-US" altLang="en-US" i="1" smtClean="0"/>
              <a:t>E</a:t>
            </a:r>
            <a:r>
              <a:rPr lang="en-US" altLang="en-US" i="1" dirty="0" smtClean="0"/>
              <a:t>. </a:t>
            </a:r>
            <a:r>
              <a:rPr lang="en-US" altLang="en-US" i="1" smtClean="0"/>
              <a:t>coli </a:t>
            </a:r>
            <a:r>
              <a:rPr lang="en-US" altLang="en-US" smtClean="0"/>
              <a:t>cell </a:t>
            </a:r>
            <a:r>
              <a:rPr lang="en-US" altLang="en-US" dirty="0" smtClean="0"/>
              <a:t>with a mutation that renders </a:t>
            </a:r>
            <a:r>
              <a:rPr lang="en-US" altLang="en-US" smtClean="0"/>
              <a:t>its </a:t>
            </a:r>
            <a:r>
              <a:rPr lang="en-US" altLang="en-US" i="1" smtClean="0"/>
              <a:t>trp</a:t>
            </a:r>
            <a:r>
              <a:rPr lang="en-US" altLang="en-US" smtClean="0"/>
              <a:t> </a:t>
            </a:r>
            <a:r>
              <a:rPr lang="en-US" altLang="en-US" dirty="0" smtClean="0"/>
              <a:t>repressor protein completely inactive. Which of the following would be true of that cell? </a:t>
            </a:r>
            <a:br>
              <a:rPr lang="en-US" altLang="en-US" dirty="0" smtClean="0"/>
            </a:br>
            <a:endParaRPr lang="en-US" dirty="0"/>
          </a:p>
        </p:txBody>
      </p:sp>
      <p:sp>
        <p:nvSpPr>
          <p:cNvPr id="9" name="Content Placeholder 6"/>
          <p:cNvSpPr>
            <a:spLocks noGrp="1"/>
          </p:cNvSpPr>
          <p:nvPr>
            <p:ph idx="1"/>
          </p:nvPr>
        </p:nvSpPr>
        <p:spPr>
          <a:xfrm>
            <a:off x="144463" y="1550126"/>
            <a:ext cx="8775700" cy="4803049"/>
          </a:xfrm>
        </p:spPr>
        <p:txBody>
          <a:bodyPr/>
          <a:lstStyle/>
          <a:p>
            <a:r>
              <a:rPr lang="en-US" altLang="en-US" dirty="0"/>
              <a:t>It synthesizes tryptophan only when tryptophan is absent.</a:t>
            </a:r>
          </a:p>
          <a:p>
            <a:r>
              <a:rPr lang="en-US" altLang="en-US" dirty="0"/>
              <a:t>It never synthesizes tryptophan.</a:t>
            </a:r>
          </a:p>
          <a:p>
            <a:r>
              <a:rPr lang="en-US" altLang="en-US" b="1" dirty="0"/>
              <a:t>It always synthesizes tryptophan.</a:t>
            </a:r>
          </a:p>
          <a:p>
            <a:r>
              <a:rPr lang="en-US" altLang="en-US" dirty="0"/>
              <a:t>It synthesizes tryptophan only when tryptophan is present</a:t>
            </a:r>
            <a:r>
              <a:rPr lang="en-US" altLang="en-US" dirty="0" smtClean="0"/>
              <a:t>.</a:t>
            </a:r>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7666437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ltLang="en-US" dirty="0" smtClean="0"/>
              <a:t>In normal </a:t>
            </a:r>
            <a:r>
              <a:rPr lang="en-US" altLang="en-US" i="1" dirty="0" smtClean="0"/>
              <a:t>E. coli </a:t>
            </a:r>
            <a:r>
              <a:rPr lang="en-US" altLang="en-US" dirty="0" smtClean="0"/>
              <a:t>cells, under which of the following conditions is the </a:t>
            </a:r>
            <a:r>
              <a:rPr lang="en-US" altLang="en-US" i="1" dirty="0" smtClean="0"/>
              <a:t>lac </a:t>
            </a:r>
            <a:r>
              <a:rPr lang="en-US" altLang="en-US" dirty="0" smtClean="0"/>
              <a:t>operon “ON”?</a:t>
            </a:r>
            <a:br>
              <a:rPr lang="en-US" altLang="en-US" dirty="0" smtClean="0"/>
            </a:br>
            <a:endParaRPr lang="en-US" dirty="0"/>
          </a:p>
        </p:txBody>
      </p:sp>
      <p:sp>
        <p:nvSpPr>
          <p:cNvPr id="9" name="Content Placeholder 8"/>
          <p:cNvSpPr>
            <a:spLocks noGrp="1"/>
          </p:cNvSpPr>
          <p:nvPr>
            <p:ph idx="1"/>
          </p:nvPr>
        </p:nvSpPr>
        <p:spPr/>
        <p:txBody>
          <a:bodyPr/>
          <a:lstStyle/>
          <a:p>
            <a:r>
              <a:rPr lang="en-US" altLang="en-US" smtClean="0"/>
              <a:t>glucose present, lactose present</a:t>
            </a:r>
          </a:p>
          <a:p>
            <a:r>
              <a:rPr lang="en-US" altLang="en-US" smtClean="0"/>
              <a:t>glucose absent, lactose absent</a:t>
            </a:r>
          </a:p>
          <a:p>
            <a:r>
              <a:rPr lang="en-US" altLang="en-US" smtClean="0"/>
              <a:t>glucose present, lactose absent</a:t>
            </a:r>
          </a:p>
          <a:p>
            <a:r>
              <a:rPr lang="en-US" altLang="en-US" smtClean="0"/>
              <a:t>glucose absent, lactose present</a:t>
            </a:r>
          </a:p>
          <a:p>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5397257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82563" y="182563"/>
            <a:ext cx="8775700" cy="822325"/>
          </a:xfrm>
        </p:spPr>
        <p:txBody>
          <a:bodyPr/>
          <a:lstStyle/>
          <a:p>
            <a:r>
              <a:rPr lang="en-US" altLang="en-US" dirty="0" smtClean="0"/>
              <a:t>In normal </a:t>
            </a:r>
            <a:r>
              <a:rPr lang="en-US" altLang="en-US" i="1" dirty="0" smtClean="0"/>
              <a:t>E. coli </a:t>
            </a:r>
            <a:r>
              <a:rPr lang="en-US" altLang="en-US" dirty="0" smtClean="0"/>
              <a:t>cells, under which of the following conditions is the </a:t>
            </a:r>
            <a:r>
              <a:rPr lang="en-US" altLang="en-US" i="1" dirty="0" smtClean="0"/>
              <a:t>lac </a:t>
            </a:r>
            <a:r>
              <a:rPr lang="en-US" altLang="en-US" dirty="0" smtClean="0"/>
              <a:t>operon “ON”?</a:t>
            </a:r>
            <a:br>
              <a:rPr lang="en-US" altLang="en-US" dirty="0" smtClean="0"/>
            </a:br>
            <a:endParaRPr lang="en-US" dirty="0"/>
          </a:p>
        </p:txBody>
      </p:sp>
      <p:sp>
        <p:nvSpPr>
          <p:cNvPr id="9" name="Content Placeholder 8"/>
          <p:cNvSpPr>
            <a:spLocks noGrp="1"/>
          </p:cNvSpPr>
          <p:nvPr>
            <p:ph idx="1"/>
          </p:nvPr>
        </p:nvSpPr>
        <p:spPr>
          <a:xfrm>
            <a:off x="144463" y="1123950"/>
            <a:ext cx="8775700" cy="5229225"/>
          </a:xfrm>
        </p:spPr>
        <p:txBody>
          <a:bodyPr/>
          <a:lstStyle/>
          <a:p>
            <a:r>
              <a:rPr lang="en-US" altLang="en-US" dirty="0" smtClean="0"/>
              <a:t>glucose present, lactose present</a:t>
            </a:r>
          </a:p>
          <a:p>
            <a:r>
              <a:rPr lang="en-US" altLang="en-US" dirty="0" smtClean="0"/>
              <a:t>glucose absent, lactose absent</a:t>
            </a:r>
          </a:p>
          <a:p>
            <a:r>
              <a:rPr lang="en-US" altLang="en-US" dirty="0" smtClean="0"/>
              <a:t>glucose present, lactose absent</a:t>
            </a:r>
          </a:p>
          <a:p>
            <a:r>
              <a:rPr lang="en-US" altLang="en-US" b="1" dirty="0" smtClean="0"/>
              <a:t>glucose absent, lactose present</a:t>
            </a:r>
          </a:p>
          <a:p>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602406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tLang="en-US" dirty="0" smtClean="0"/>
              <a:t>In normal </a:t>
            </a:r>
            <a:r>
              <a:rPr lang="en-US" altLang="en-US" i="1" dirty="0" smtClean="0"/>
              <a:t>E. coli </a:t>
            </a:r>
            <a:r>
              <a:rPr lang="en-US" altLang="en-US" dirty="0" smtClean="0"/>
              <a:t>cells, in which the </a:t>
            </a:r>
            <a:r>
              <a:rPr lang="en-US" altLang="en-US" i="1" dirty="0" smtClean="0"/>
              <a:t>lac </a:t>
            </a:r>
            <a:r>
              <a:rPr lang="en-US" altLang="en-US" dirty="0" smtClean="0"/>
              <a:t>operon is “ON,” which combination of CAP and </a:t>
            </a:r>
            <a:r>
              <a:rPr lang="en-US" altLang="en-US" i="1" dirty="0" smtClean="0"/>
              <a:t>lac</a:t>
            </a:r>
            <a:r>
              <a:rPr lang="en-US" altLang="en-US" dirty="0" smtClean="0"/>
              <a:t> repressor proteins is bound to the </a:t>
            </a:r>
            <a:r>
              <a:rPr lang="en-US" altLang="en-US" i="1" dirty="0" smtClean="0"/>
              <a:t>lac</a:t>
            </a:r>
            <a:r>
              <a:rPr lang="en-US" altLang="en-US" dirty="0" smtClean="0"/>
              <a:t> operon?</a:t>
            </a:r>
            <a:br>
              <a:rPr lang="en-US" altLang="en-US" dirty="0" smtClean="0"/>
            </a:br>
            <a:endParaRPr lang="en-US" dirty="0"/>
          </a:p>
        </p:txBody>
      </p:sp>
      <p:sp>
        <p:nvSpPr>
          <p:cNvPr id="7" name="Content Placeholder 6"/>
          <p:cNvSpPr>
            <a:spLocks noGrp="1"/>
          </p:cNvSpPr>
          <p:nvPr>
            <p:ph idx="1"/>
          </p:nvPr>
        </p:nvSpPr>
        <p:spPr/>
        <p:txBody>
          <a:bodyPr/>
          <a:lstStyle/>
          <a:p>
            <a:r>
              <a:rPr lang="en-US" altLang="en-US" dirty="0" smtClean="0"/>
              <a:t>both cap and </a:t>
            </a:r>
            <a:r>
              <a:rPr lang="en-US" altLang="en-US" i="1" dirty="0" smtClean="0"/>
              <a:t>lac</a:t>
            </a:r>
            <a:r>
              <a:rPr lang="en-US" altLang="en-US" dirty="0" smtClean="0"/>
              <a:t> repressor </a:t>
            </a:r>
          </a:p>
          <a:p>
            <a:r>
              <a:rPr lang="en-US" altLang="en-US" dirty="0" smtClean="0"/>
              <a:t>neither cap nor </a:t>
            </a:r>
            <a:r>
              <a:rPr lang="en-US" altLang="en-US" i="1" dirty="0" smtClean="0"/>
              <a:t>lac </a:t>
            </a:r>
            <a:r>
              <a:rPr lang="en-US" altLang="en-US" dirty="0" smtClean="0"/>
              <a:t>repressor</a:t>
            </a:r>
          </a:p>
          <a:p>
            <a:r>
              <a:rPr lang="en-US" altLang="en-US" dirty="0" smtClean="0"/>
              <a:t>only cap</a:t>
            </a:r>
          </a:p>
          <a:p>
            <a:r>
              <a:rPr lang="en-US" altLang="en-US" dirty="0" smtClean="0"/>
              <a:t>only </a:t>
            </a:r>
            <a:r>
              <a:rPr lang="en-US" altLang="en-US" i="1" dirty="0" smtClean="0"/>
              <a:t>lac </a:t>
            </a:r>
            <a:r>
              <a:rPr lang="en-US" altLang="en-US" dirty="0" smtClean="0"/>
              <a:t>repressor</a:t>
            </a:r>
          </a:p>
          <a:p>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9559314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p:cNvSpPr>
            <a:spLocks noGrp="1"/>
          </p:cNvSpPr>
          <p:nvPr>
            <p:ph type="title"/>
          </p:nvPr>
        </p:nvSpPr>
        <p:spPr>
          <a:xfrm>
            <a:off x="182563" y="182563"/>
            <a:ext cx="8775700" cy="1202100"/>
          </a:xfrm>
        </p:spPr>
        <p:txBody>
          <a:bodyPr/>
          <a:lstStyle/>
          <a:p>
            <a:r>
              <a:rPr lang="en-US" altLang="en-US" dirty="0"/>
              <a:t>In normal </a:t>
            </a:r>
            <a:r>
              <a:rPr lang="en-US" altLang="en-US" i="1" dirty="0"/>
              <a:t>E. coli </a:t>
            </a:r>
            <a:r>
              <a:rPr lang="en-US" altLang="en-US" dirty="0"/>
              <a:t>cells, in which the </a:t>
            </a:r>
            <a:r>
              <a:rPr lang="en-US" altLang="en-US" i="1" dirty="0"/>
              <a:t>lac </a:t>
            </a:r>
            <a:r>
              <a:rPr lang="en-US" altLang="en-US" dirty="0"/>
              <a:t>operon is “ON,” which combination of CAP and </a:t>
            </a:r>
            <a:r>
              <a:rPr lang="en-US" altLang="en-US" i="1" dirty="0"/>
              <a:t>lac</a:t>
            </a:r>
            <a:r>
              <a:rPr lang="en-US" altLang="en-US" dirty="0"/>
              <a:t> repressor proteins is bound to the </a:t>
            </a:r>
            <a:r>
              <a:rPr lang="en-US" altLang="en-US" i="1" dirty="0"/>
              <a:t>lac</a:t>
            </a:r>
            <a:r>
              <a:rPr lang="en-US" altLang="en-US" dirty="0"/>
              <a:t> operon?</a:t>
            </a:r>
            <a:br>
              <a:rPr lang="en-US" altLang="en-US" dirty="0"/>
            </a:br>
            <a:endParaRPr lang="en-US" dirty="0"/>
          </a:p>
        </p:txBody>
      </p:sp>
      <p:sp>
        <p:nvSpPr>
          <p:cNvPr id="9" name="Content Placeholder 6"/>
          <p:cNvSpPr>
            <a:spLocks noGrp="1"/>
          </p:cNvSpPr>
          <p:nvPr>
            <p:ph idx="1"/>
          </p:nvPr>
        </p:nvSpPr>
        <p:spPr>
          <a:xfrm>
            <a:off x="144463" y="1550126"/>
            <a:ext cx="8775700" cy="4803049"/>
          </a:xfrm>
        </p:spPr>
        <p:txBody>
          <a:bodyPr/>
          <a:lstStyle/>
          <a:p>
            <a:r>
              <a:rPr lang="en-US" altLang="en-US" dirty="0" smtClean="0"/>
              <a:t>both cap and </a:t>
            </a:r>
            <a:r>
              <a:rPr lang="en-US" altLang="en-US" i="1" dirty="0" smtClean="0"/>
              <a:t>lac</a:t>
            </a:r>
            <a:r>
              <a:rPr lang="en-US" altLang="en-US" dirty="0" smtClean="0"/>
              <a:t> repressor </a:t>
            </a:r>
          </a:p>
          <a:p>
            <a:r>
              <a:rPr lang="en-US" altLang="en-US" dirty="0" smtClean="0"/>
              <a:t>neither cap nor </a:t>
            </a:r>
            <a:r>
              <a:rPr lang="en-US" altLang="en-US" i="1" dirty="0" smtClean="0"/>
              <a:t>lac </a:t>
            </a:r>
            <a:r>
              <a:rPr lang="en-US" altLang="en-US" dirty="0" smtClean="0"/>
              <a:t>repressor</a:t>
            </a:r>
          </a:p>
          <a:p>
            <a:r>
              <a:rPr lang="en-US" altLang="en-US" b="1" dirty="0" smtClean="0"/>
              <a:t>only cap</a:t>
            </a:r>
          </a:p>
          <a:p>
            <a:r>
              <a:rPr lang="en-US" altLang="en-US" dirty="0" smtClean="0"/>
              <a:t>only </a:t>
            </a:r>
            <a:r>
              <a:rPr lang="en-US" altLang="en-US" i="1" dirty="0" smtClean="0"/>
              <a:t>lac </a:t>
            </a:r>
            <a:r>
              <a:rPr lang="en-US" altLang="en-US" dirty="0" smtClean="0"/>
              <a:t>repressor</a:t>
            </a:r>
          </a:p>
          <a:p>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6668943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smtClean="0"/>
              <a:t>What does the operon model attempt to explain?</a:t>
            </a:r>
          </a:p>
        </p:txBody>
      </p:sp>
      <p:sp>
        <p:nvSpPr>
          <p:cNvPr id="4099" name="Rectangle 3"/>
          <p:cNvSpPr>
            <a:spLocks noGrp="1" noChangeArrowheads="1"/>
          </p:cNvSpPr>
          <p:nvPr>
            <p:ph idx="1"/>
          </p:nvPr>
        </p:nvSpPr>
        <p:spPr/>
        <p:txBody>
          <a:bodyPr/>
          <a:lstStyle/>
          <a:p>
            <a:r>
              <a:rPr lang="en-US" altLang="en-US" smtClean="0"/>
              <a:t>the coordinated control of gene expression </a:t>
            </a:r>
            <a:br>
              <a:rPr lang="en-US" altLang="en-US" smtClean="0"/>
            </a:br>
            <a:r>
              <a:rPr lang="en-US" altLang="en-US" smtClean="0"/>
              <a:t>in bacteria</a:t>
            </a:r>
          </a:p>
          <a:p>
            <a:r>
              <a:rPr lang="en-US" altLang="en-US" smtClean="0"/>
              <a:t>bacterial resistance to antibiotics</a:t>
            </a:r>
          </a:p>
          <a:p>
            <a:r>
              <a:rPr lang="en-US" altLang="en-US" smtClean="0"/>
              <a:t>how genes move between homologous regions of DNA</a:t>
            </a:r>
          </a:p>
          <a:p>
            <a:r>
              <a:rPr lang="en-US" altLang="en-US" smtClean="0"/>
              <a:t>the mechanism of viral attachment to a host cell</a:t>
            </a:r>
          </a:p>
          <a:p>
            <a:r>
              <a:rPr lang="en-US" altLang="en-US" smtClean="0"/>
              <a:t>horizontal transmission of plant viruses</a:t>
            </a:r>
          </a:p>
        </p:txBody>
      </p:sp>
      <p:sp>
        <p:nvSpPr>
          <p:cNvPr id="4100"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a:endParaRPr lang="en-US" altLang="en-US" sz="180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5904102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tLang="en-US" dirty="0" smtClean="0"/>
              <a:t>Imagine an </a:t>
            </a:r>
            <a:r>
              <a:rPr lang="en-US" altLang="en-US" i="1" dirty="0" smtClean="0"/>
              <a:t>E. coli </a:t>
            </a:r>
            <a:r>
              <a:rPr lang="en-US" altLang="en-US" dirty="0" smtClean="0"/>
              <a:t>cell in which the </a:t>
            </a:r>
            <a:r>
              <a:rPr lang="en-US" altLang="en-US" i="1" dirty="0" smtClean="0"/>
              <a:t>lac</a:t>
            </a:r>
            <a:r>
              <a:rPr lang="en-US" altLang="en-US" dirty="0" smtClean="0"/>
              <a:t> operator has a mutation that renders it unable to bind the </a:t>
            </a:r>
            <a:r>
              <a:rPr lang="en-US" altLang="en-US" i="1" dirty="0" smtClean="0"/>
              <a:t>lac</a:t>
            </a:r>
            <a:r>
              <a:rPr lang="en-US" altLang="en-US" dirty="0" smtClean="0"/>
              <a:t> repressor.</a:t>
            </a:r>
            <a:br>
              <a:rPr lang="en-US" altLang="en-US" dirty="0" smtClean="0"/>
            </a:br>
            <a:r>
              <a:rPr lang="en-US" altLang="en-US" dirty="0" smtClean="0"/>
              <a:t>When would its </a:t>
            </a:r>
            <a:r>
              <a:rPr lang="en-US" altLang="en-US" i="1" dirty="0" smtClean="0"/>
              <a:t>lac </a:t>
            </a:r>
            <a:r>
              <a:rPr lang="en-US" altLang="en-US" dirty="0" smtClean="0"/>
              <a:t>operon be “ON”?</a:t>
            </a:r>
            <a:br>
              <a:rPr lang="en-US" altLang="en-US" dirty="0" smtClean="0"/>
            </a:br>
            <a:endParaRPr lang="en-US" dirty="0"/>
          </a:p>
        </p:txBody>
      </p:sp>
      <p:sp>
        <p:nvSpPr>
          <p:cNvPr id="11" name="Content Placeholder 10"/>
          <p:cNvSpPr>
            <a:spLocks noGrp="1"/>
          </p:cNvSpPr>
          <p:nvPr>
            <p:ph idx="1"/>
          </p:nvPr>
        </p:nvSpPr>
        <p:spPr/>
        <p:txBody>
          <a:bodyPr/>
          <a:lstStyle/>
          <a:p>
            <a:r>
              <a:rPr lang="en-US" altLang="en-US" dirty="0" smtClean="0"/>
              <a:t>always</a:t>
            </a:r>
          </a:p>
          <a:p>
            <a:r>
              <a:rPr lang="en-US" altLang="en-US" dirty="0" smtClean="0"/>
              <a:t>never</a:t>
            </a:r>
          </a:p>
          <a:p>
            <a:r>
              <a:rPr lang="en-US" altLang="en-US" dirty="0" smtClean="0"/>
              <a:t>when glucose levels are low</a:t>
            </a:r>
          </a:p>
          <a:p>
            <a:r>
              <a:rPr lang="en-US" altLang="en-US" dirty="0" smtClean="0"/>
              <a:t>only when glucose levels are low and lactose levels are high</a:t>
            </a:r>
          </a:p>
          <a:p>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3110782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p:cNvSpPr>
            <a:spLocks noGrp="1"/>
          </p:cNvSpPr>
          <p:nvPr>
            <p:ph type="title"/>
          </p:nvPr>
        </p:nvSpPr>
        <p:spPr/>
        <p:txBody>
          <a:bodyPr/>
          <a:lstStyle/>
          <a:p>
            <a:r>
              <a:rPr lang="en-US" altLang="en-US" dirty="0"/>
              <a:t>Imagine an </a:t>
            </a:r>
            <a:r>
              <a:rPr lang="en-US" altLang="en-US" i="1" dirty="0"/>
              <a:t>E. coli </a:t>
            </a:r>
            <a:r>
              <a:rPr lang="en-US" altLang="en-US" dirty="0"/>
              <a:t>cell in which the </a:t>
            </a:r>
            <a:r>
              <a:rPr lang="en-US" altLang="en-US" i="1" dirty="0"/>
              <a:t>lac</a:t>
            </a:r>
            <a:r>
              <a:rPr lang="en-US" altLang="en-US" dirty="0"/>
              <a:t> operator has a mutation that renders it unable to bind the </a:t>
            </a:r>
            <a:r>
              <a:rPr lang="en-US" altLang="en-US" i="1" dirty="0"/>
              <a:t>lac</a:t>
            </a:r>
            <a:r>
              <a:rPr lang="en-US" altLang="en-US" dirty="0"/>
              <a:t> repressor.</a:t>
            </a:r>
            <a:br>
              <a:rPr lang="en-US" altLang="en-US" dirty="0"/>
            </a:br>
            <a:r>
              <a:rPr lang="en-US" altLang="en-US" dirty="0"/>
              <a:t>When would its </a:t>
            </a:r>
            <a:r>
              <a:rPr lang="en-US" altLang="en-US" i="1" dirty="0"/>
              <a:t>lac </a:t>
            </a:r>
            <a:r>
              <a:rPr lang="en-US" altLang="en-US" dirty="0"/>
              <a:t>operon be “ON”?</a:t>
            </a:r>
            <a:br>
              <a:rPr lang="en-US" altLang="en-US" dirty="0"/>
            </a:br>
            <a:endParaRPr lang="en-US" dirty="0"/>
          </a:p>
        </p:txBody>
      </p:sp>
      <p:sp>
        <p:nvSpPr>
          <p:cNvPr id="9" name="Content Placeholder 10"/>
          <p:cNvSpPr>
            <a:spLocks noGrp="1"/>
          </p:cNvSpPr>
          <p:nvPr>
            <p:ph idx="1"/>
          </p:nvPr>
        </p:nvSpPr>
        <p:spPr/>
        <p:txBody>
          <a:bodyPr/>
          <a:lstStyle/>
          <a:p>
            <a:r>
              <a:rPr lang="en-US" altLang="en-US" dirty="0"/>
              <a:t>always</a:t>
            </a:r>
          </a:p>
          <a:p>
            <a:r>
              <a:rPr lang="en-US" altLang="en-US" dirty="0"/>
              <a:t>never</a:t>
            </a:r>
          </a:p>
          <a:p>
            <a:r>
              <a:rPr lang="en-US" altLang="en-US" b="1" dirty="0"/>
              <a:t>when glucose levels are low</a:t>
            </a:r>
          </a:p>
          <a:p>
            <a:r>
              <a:rPr lang="en-US" altLang="en-US" dirty="0"/>
              <a:t>only when glucose levels are low and lactose levels are </a:t>
            </a:r>
            <a:r>
              <a:rPr lang="en-US" altLang="en-US" dirty="0" smtClean="0"/>
              <a:t>high</a:t>
            </a:r>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0307976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tLang="en-US" dirty="0" smtClean="0"/>
              <a:t>Histone de-</a:t>
            </a:r>
            <a:r>
              <a:rPr lang="en-US" altLang="en-US" dirty="0" err="1" smtClean="0"/>
              <a:t>acetylases</a:t>
            </a:r>
            <a:r>
              <a:rPr lang="en-US" altLang="en-US" dirty="0" smtClean="0"/>
              <a:t> (HDACs) are enzymes that remove acetyl groups from histone proteins. With regard to their effects on transcription, HDACs should do which of the following?</a:t>
            </a:r>
            <a:br>
              <a:rPr lang="en-US" altLang="en-US" dirty="0" smtClean="0"/>
            </a:br>
            <a:endParaRPr lang="en-US" dirty="0"/>
          </a:p>
        </p:txBody>
      </p:sp>
      <p:sp>
        <p:nvSpPr>
          <p:cNvPr id="7" name="Content Placeholder 6"/>
          <p:cNvSpPr>
            <a:spLocks noGrp="1"/>
          </p:cNvSpPr>
          <p:nvPr>
            <p:ph idx="1"/>
          </p:nvPr>
        </p:nvSpPr>
        <p:spPr/>
        <p:txBody>
          <a:bodyPr/>
          <a:lstStyle/>
          <a:p>
            <a:r>
              <a:rPr lang="en-US" altLang="en-US" dirty="0" smtClean="0"/>
              <a:t>activate transcription by opening chromatin</a:t>
            </a:r>
          </a:p>
          <a:p>
            <a:r>
              <a:rPr lang="en-US" altLang="en-US" dirty="0" smtClean="0"/>
              <a:t>activate transcription by condensing chromatin</a:t>
            </a:r>
          </a:p>
          <a:p>
            <a:r>
              <a:rPr lang="en-US" altLang="en-US" dirty="0" smtClean="0"/>
              <a:t>repress transcription by opening chromatin</a:t>
            </a:r>
          </a:p>
          <a:p>
            <a:r>
              <a:rPr lang="en-US" altLang="en-US" dirty="0" smtClean="0"/>
              <a:t>repress transcription by condensing chromatin</a:t>
            </a:r>
          </a:p>
          <a:p>
            <a:endParaRPr lang="en-US" altLang="en-US" dirty="0" smtClean="0"/>
          </a:p>
          <a:p>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5948933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p:cNvSpPr>
            <a:spLocks noGrp="1"/>
          </p:cNvSpPr>
          <p:nvPr>
            <p:ph type="title"/>
          </p:nvPr>
        </p:nvSpPr>
        <p:spPr>
          <a:xfrm>
            <a:off x="182563" y="182563"/>
            <a:ext cx="8775700" cy="1593986"/>
          </a:xfrm>
        </p:spPr>
        <p:txBody>
          <a:bodyPr/>
          <a:lstStyle/>
          <a:p>
            <a:r>
              <a:rPr lang="en-US" altLang="en-US" dirty="0"/>
              <a:t>Histone de-</a:t>
            </a:r>
            <a:r>
              <a:rPr lang="en-US" altLang="en-US" dirty="0" err="1"/>
              <a:t>acetylases</a:t>
            </a:r>
            <a:r>
              <a:rPr lang="en-US" altLang="en-US" dirty="0"/>
              <a:t> (HDACs) are enzymes that remove acetyl groups from histone proteins. With regard to their effects on transcription, HDACs should do which of the following?</a:t>
            </a:r>
            <a:br>
              <a:rPr lang="en-US" altLang="en-US" dirty="0"/>
            </a:br>
            <a:endParaRPr lang="en-US" dirty="0"/>
          </a:p>
        </p:txBody>
      </p:sp>
      <p:sp>
        <p:nvSpPr>
          <p:cNvPr id="9" name="Content Placeholder 6"/>
          <p:cNvSpPr>
            <a:spLocks noGrp="1"/>
          </p:cNvSpPr>
          <p:nvPr>
            <p:ph idx="1"/>
          </p:nvPr>
        </p:nvSpPr>
        <p:spPr>
          <a:xfrm>
            <a:off x="144463" y="1915886"/>
            <a:ext cx="8775700" cy="4437289"/>
          </a:xfrm>
        </p:spPr>
        <p:txBody>
          <a:bodyPr/>
          <a:lstStyle/>
          <a:p>
            <a:r>
              <a:rPr lang="en-US" altLang="en-US" dirty="0"/>
              <a:t>activate transcription by opening chromatin</a:t>
            </a:r>
          </a:p>
          <a:p>
            <a:r>
              <a:rPr lang="en-US" altLang="en-US" dirty="0"/>
              <a:t>activate transcription by condensing chromatin</a:t>
            </a:r>
          </a:p>
          <a:p>
            <a:r>
              <a:rPr lang="en-US" altLang="en-US" dirty="0"/>
              <a:t>repress transcription by opening chromatin</a:t>
            </a:r>
          </a:p>
          <a:p>
            <a:r>
              <a:rPr lang="en-US" altLang="en-US" b="1" dirty="0"/>
              <a:t>repress transcription by condensing chromatin</a:t>
            </a:r>
          </a:p>
          <a:p>
            <a:endParaRPr lang="en-US" altLang="en-US" dirty="0"/>
          </a:p>
          <a:p>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3345932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Why is</a:t>
            </a:r>
            <a:r>
              <a:rPr lang="en-US" altLang="en-US" dirty="0" smtClean="0"/>
              <a:t> </a:t>
            </a:r>
            <a:r>
              <a:rPr lang="en-US" altLang="en-US" dirty="0" smtClean="0"/>
              <a:t>a myosin </a:t>
            </a:r>
            <a:r>
              <a:rPr lang="en-US" altLang="en-US" dirty="0"/>
              <a:t>gene </a:t>
            </a:r>
            <a:r>
              <a:rPr lang="en-US" altLang="en-US" dirty="0" smtClean="0"/>
              <a:t>transcriptionally </a:t>
            </a:r>
            <a:r>
              <a:rPr lang="en-US" altLang="en-US" dirty="0"/>
              <a:t>expressed in muscle cells, but not in </a:t>
            </a:r>
            <a:r>
              <a:rPr lang="en-US" altLang="en-US" dirty="0" smtClean="0"/>
              <a:t>neurons?</a:t>
            </a:r>
            <a:r>
              <a:rPr lang="en-US" altLang="en-US" dirty="0"/>
              <a:t/>
            </a:r>
            <a:br>
              <a:rPr lang="en-US" altLang="en-US" dirty="0"/>
            </a:br>
            <a:endParaRPr lang="en-US" dirty="0"/>
          </a:p>
        </p:txBody>
      </p:sp>
      <p:sp>
        <p:nvSpPr>
          <p:cNvPr id="7" name="Content Placeholder 6"/>
          <p:cNvSpPr>
            <a:spLocks noGrp="1"/>
          </p:cNvSpPr>
          <p:nvPr>
            <p:ph idx="1"/>
          </p:nvPr>
        </p:nvSpPr>
        <p:spPr/>
        <p:txBody>
          <a:bodyPr/>
          <a:lstStyle/>
          <a:p>
            <a:r>
              <a:rPr lang="en-US" altLang="en-US" dirty="0" smtClean="0"/>
              <a:t>Neurons lack an enhancer in the myosin gene.</a:t>
            </a:r>
          </a:p>
          <a:p>
            <a:r>
              <a:rPr lang="en-US" altLang="en-US" dirty="0" smtClean="0"/>
              <a:t>Neurons lack the myosin gene.</a:t>
            </a:r>
          </a:p>
          <a:p>
            <a:r>
              <a:rPr lang="en-US" altLang="en-US" dirty="0" smtClean="0"/>
              <a:t>Muscle cells have an extra enhancer in the myosin gene.</a:t>
            </a:r>
          </a:p>
          <a:p>
            <a:r>
              <a:rPr lang="en-US" altLang="en-US" dirty="0" smtClean="0"/>
              <a:t>Muscle cells express an activator protein that binds the myosin enhancer.</a:t>
            </a:r>
          </a:p>
          <a:p>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5734736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p:cNvSpPr>
            <a:spLocks noGrp="1"/>
          </p:cNvSpPr>
          <p:nvPr>
            <p:ph type="title"/>
          </p:nvPr>
        </p:nvSpPr>
        <p:spPr>
          <a:xfrm>
            <a:off x="182563" y="182563"/>
            <a:ext cx="8775700" cy="822325"/>
          </a:xfrm>
        </p:spPr>
        <p:txBody>
          <a:bodyPr/>
          <a:lstStyle/>
          <a:p>
            <a:r>
              <a:rPr lang="en-US" altLang="en-US" dirty="0" smtClean="0"/>
              <a:t>Why is </a:t>
            </a:r>
            <a:r>
              <a:rPr lang="en-US" altLang="en-US" dirty="0" smtClean="0"/>
              <a:t>a myosin </a:t>
            </a:r>
            <a:r>
              <a:rPr lang="en-US" altLang="en-US" dirty="0" smtClean="0"/>
              <a:t>gene transcriptionally expressed in muscle cells, but not in neurons?</a:t>
            </a:r>
            <a:br>
              <a:rPr lang="en-US" altLang="en-US" dirty="0" smtClean="0"/>
            </a:br>
            <a:endParaRPr lang="en-US" dirty="0"/>
          </a:p>
        </p:txBody>
      </p:sp>
      <p:sp>
        <p:nvSpPr>
          <p:cNvPr id="9" name="Content Placeholder 6"/>
          <p:cNvSpPr>
            <a:spLocks noGrp="1"/>
          </p:cNvSpPr>
          <p:nvPr>
            <p:ph idx="1"/>
          </p:nvPr>
        </p:nvSpPr>
        <p:spPr>
          <a:xfrm>
            <a:off x="144463" y="1123950"/>
            <a:ext cx="8775700" cy="5229225"/>
          </a:xfrm>
        </p:spPr>
        <p:txBody>
          <a:bodyPr/>
          <a:lstStyle/>
          <a:p>
            <a:r>
              <a:rPr lang="en-US" altLang="en-US" dirty="0"/>
              <a:t>Neurons lack an enhancer in the myosin gene.</a:t>
            </a:r>
          </a:p>
          <a:p>
            <a:r>
              <a:rPr lang="en-US" altLang="en-US" dirty="0"/>
              <a:t>Neurons lack the myosin gene.</a:t>
            </a:r>
          </a:p>
          <a:p>
            <a:r>
              <a:rPr lang="en-US" altLang="en-US" dirty="0"/>
              <a:t>Muscle cells have an extra enhancer in the myosin gene.</a:t>
            </a:r>
          </a:p>
          <a:p>
            <a:r>
              <a:rPr lang="en-US" altLang="en-US" b="1" dirty="0"/>
              <a:t>Muscle cells express an activator protein that binds the myosin enhancer.</a:t>
            </a:r>
          </a:p>
          <a:p>
            <a:endParaRPr lang="en-US" b="1"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2558953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ltLang="en-US" dirty="0" smtClean="0"/>
              <a:t>A eukaryotic gene has a pre-mRNA with five exons (1, 2, 3, 4, 5). Which of the following arrangements of exons is </a:t>
            </a:r>
            <a:r>
              <a:rPr lang="en-US" altLang="en-US" u="sng" dirty="0" smtClean="0"/>
              <a:t>not</a:t>
            </a:r>
            <a:r>
              <a:rPr lang="en-US" altLang="en-US" dirty="0" smtClean="0"/>
              <a:t> possible in a mature mRNA due to alternative splicing? </a:t>
            </a:r>
            <a:br>
              <a:rPr lang="en-US" altLang="en-US" dirty="0" smtClean="0"/>
            </a:br>
            <a:endParaRPr lang="en-US" dirty="0"/>
          </a:p>
        </p:txBody>
      </p:sp>
      <p:sp>
        <p:nvSpPr>
          <p:cNvPr id="9" name="Content Placeholder 8"/>
          <p:cNvSpPr>
            <a:spLocks noGrp="1"/>
          </p:cNvSpPr>
          <p:nvPr>
            <p:ph idx="1"/>
          </p:nvPr>
        </p:nvSpPr>
        <p:spPr/>
        <p:txBody>
          <a:bodyPr/>
          <a:lstStyle/>
          <a:p>
            <a:r>
              <a:rPr lang="en-US" altLang="en-US" dirty="0" smtClean="0"/>
              <a:t>1, 2, 5</a:t>
            </a:r>
          </a:p>
          <a:p>
            <a:r>
              <a:rPr lang="en-US" altLang="en-US" dirty="0" smtClean="0"/>
              <a:t>1, 3, 4, 5</a:t>
            </a:r>
          </a:p>
          <a:p>
            <a:r>
              <a:rPr lang="en-US" altLang="en-US" dirty="0" smtClean="0"/>
              <a:t>1, 3, 2, 4, 5</a:t>
            </a:r>
          </a:p>
          <a:p>
            <a:r>
              <a:rPr lang="en-US" altLang="en-US" dirty="0" smtClean="0"/>
              <a:t>1, 3, 3, 5</a:t>
            </a:r>
          </a:p>
          <a:p>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3943030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7"/>
          <p:cNvSpPr>
            <a:spLocks noGrp="1"/>
          </p:cNvSpPr>
          <p:nvPr>
            <p:ph type="title"/>
          </p:nvPr>
        </p:nvSpPr>
        <p:spPr>
          <a:xfrm>
            <a:off x="182563" y="182563"/>
            <a:ext cx="8775700" cy="1593986"/>
          </a:xfrm>
        </p:spPr>
        <p:txBody>
          <a:bodyPr/>
          <a:lstStyle/>
          <a:p>
            <a:r>
              <a:rPr lang="en-US" altLang="en-US" dirty="0" smtClean="0"/>
              <a:t>A eukaryotic gene has a pre-mRNA with five exons (1, 2, 3, 4, 5). Which of the following arrangements of exons is </a:t>
            </a:r>
            <a:r>
              <a:rPr lang="en-US" altLang="en-US" u="sng" dirty="0" smtClean="0"/>
              <a:t>not</a:t>
            </a:r>
            <a:r>
              <a:rPr lang="en-US" altLang="en-US" dirty="0" smtClean="0"/>
              <a:t> possible in a mature mRNA due to alternative splicing? </a:t>
            </a:r>
            <a:br>
              <a:rPr lang="en-US" altLang="en-US" dirty="0" smtClean="0"/>
            </a:br>
            <a:endParaRPr lang="en-US" dirty="0"/>
          </a:p>
        </p:txBody>
      </p:sp>
      <p:sp>
        <p:nvSpPr>
          <p:cNvPr id="7" name="Content Placeholder 8"/>
          <p:cNvSpPr>
            <a:spLocks noGrp="1"/>
          </p:cNvSpPr>
          <p:nvPr>
            <p:ph idx="1"/>
          </p:nvPr>
        </p:nvSpPr>
        <p:spPr>
          <a:xfrm>
            <a:off x="144463" y="1915886"/>
            <a:ext cx="8775700" cy="4437289"/>
          </a:xfrm>
        </p:spPr>
        <p:txBody>
          <a:bodyPr/>
          <a:lstStyle/>
          <a:p>
            <a:r>
              <a:rPr lang="en-US" altLang="en-US" dirty="0" smtClean="0"/>
              <a:t>1, 2, 5</a:t>
            </a:r>
          </a:p>
          <a:p>
            <a:r>
              <a:rPr lang="en-US" altLang="en-US" dirty="0" smtClean="0"/>
              <a:t>1, 3, 4, 5</a:t>
            </a:r>
          </a:p>
          <a:p>
            <a:r>
              <a:rPr lang="en-US" altLang="en-US" b="1" dirty="0" smtClean="0"/>
              <a:t>1, 3, 2, 4, 5</a:t>
            </a:r>
          </a:p>
          <a:p>
            <a:r>
              <a:rPr lang="en-US" altLang="en-US" b="1" dirty="0" smtClean="0"/>
              <a:t>1, 3, 3, 5</a:t>
            </a:r>
          </a:p>
          <a:p>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9280533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tLang="en-US" dirty="0" smtClean="0"/>
              <a:t>A mi-RNA binds with perfect complementarity to a target mRNA of gene X. What is/are the outcome(s) for gene X in terms of gene regulation?</a:t>
            </a:r>
            <a:br>
              <a:rPr lang="en-US" altLang="en-US" dirty="0" smtClean="0"/>
            </a:br>
            <a:endParaRPr lang="en-US" dirty="0"/>
          </a:p>
        </p:txBody>
      </p:sp>
      <p:sp>
        <p:nvSpPr>
          <p:cNvPr id="7" name="Content Placeholder 6"/>
          <p:cNvSpPr>
            <a:spLocks noGrp="1"/>
          </p:cNvSpPr>
          <p:nvPr>
            <p:ph idx="1"/>
          </p:nvPr>
        </p:nvSpPr>
        <p:spPr/>
        <p:txBody>
          <a:bodyPr/>
          <a:lstStyle/>
          <a:p>
            <a:r>
              <a:rPr lang="en-US" altLang="en-US" dirty="0" smtClean="0"/>
              <a:t>less gene X</a:t>
            </a:r>
          </a:p>
          <a:p>
            <a:r>
              <a:rPr lang="en-US" altLang="en-US" dirty="0" smtClean="0"/>
              <a:t>less pre-mRNA of gene X</a:t>
            </a:r>
          </a:p>
          <a:p>
            <a:r>
              <a:rPr lang="en-US" altLang="en-US" dirty="0" smtClean="0"/>
              <a:t>less mRNA of gene X</a:t>
            </a:r>
          </a:p>
          <a:p>
            <a:r>
              <a:rPr lang="en-US" altLang="en-US" dirty="0" smtClean="0"/>
              <a:t>less protein of gene X </a:t>
            </a:r>
          </a:p>
          <a:p>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3382745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p:cNvSpPr>
            <a:spLocks noGrp="1"/>
          </p:cNvSpPr>
          <p:nvPr>
            <p:ph type="title"/>
          </p:nvPr>
        </p:nvSpPr>
        <p:spPr>
          <a:xfrm>
            <a:off x="182563" y="182563"/>
            <a:ext cx="8775700" cy="1202100"/>
          </a:xfrm>
        </p:spPr>
        <p:txBody>
          <a:bodyPr/>
          <a:lstStyle/>
          <a:p>
            <a:r>
              <a:rPr lang="en-US" altLang="en-US" dirty="0" smtClean="0"/>
              <a:t>A mi-RNA binds with perfect complementarity to a target mRNA of gene X. What is/are the outcome(s) for gene X in terms of gene regulation?</a:t>
            </a:r>
            <a:br>
              <a:rPr lang="en-US" altLang="en-US" dirty="0" smtClean="0"/>
            </a:br>
            <a:endParaRPr lang="en-US" dirty="0"/>
          </a:p>
        </p:txBody>
      </p:sp>
      <p:sp>
        <p:nvSpPr>
          <p:cNvPr id="9" name="Content Placeholder 6"/>
          <p:cNvSpPr>
            <a:spLocks noGrp="1"/>
          </p:cNvSpPr>
          <p:nvPr>
            <p:ph idx="1"/>
          </p:nvPr>
        </p:nvSpPr>
        <p:spPr>
          <a:xfrm>
            <a:off x="144463" y="1550126"/>
            <a:ext cx="8775700" cy="4803049"/>
          </a:xfrm>
        </p:spPr>
        <p:txBody>
          <a:bodyPr/>
          <a:lstStyle/>
          <a:p>
            <a:r>
              <a:rPr lang="en-US" altLang="en-US" dirty="0" smtClean="0"/>
              <a:t>less gene X</a:t>
            </a:r>
          </a:p>
          <a:p>
            <a:r>
              <a:rPr lang="en-US" altLang="en-US" dirty="0" smtClean="0"/>
              <a:t>less pre-mRNA of gene X</a:t>
            </a:r>
          </a:p>
          <a:p>
            <a:r>
              <a:rPr lang="en-US" altLang="en-US" b="1" dirty="0" smtClean="0"/>
              <a:t>less mRNA of gene X</a:t>
            </a:r>
          </a:p>
          <a:p>
            <a:r>
              <a:rPr lang="en-US" altLang="en-US" b="1" dirty="0" smtClean="0"/>
              <a:t>less protein of gene X </a:t>
            </a:r>
          </a:p>
          <a:p>
            <a:endParaRPr lang="en-US" b="1"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444253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ltLang="en-US" smtClean="0"/>
              <a:t>What does the operon model attempt to explain?</a:t>
            </a:r>
          </a:p>
        </p:txBody>
      </p:sp>
      <p:sp>
        <p:nvSpPr>
          <p:cNvPr id="5123" name="Rectangle 3"/>
          <p:cNvSpPr>
            <a:spLocks noGrp="1" noChangeArrowheads="1"/>
          </p:cNvSpPr>
          <p:nvPr>
            <p:ph idx="1"/>
          </p:nvPr>
        </p:nvSpPr>
        <p:spPr/>
        <p:txBody>
          <a:bodyPr/>
          <a:lstStyle/>
          <a:p>
            <a:r>
              <a:rPr lang="en-US" altLang="en-US" b="1" smtClean="0"/>
              <a:t>the </a:t>
            </a:r>
            <a:r>
              <a:rPr lang="en-US" altLang="en-US" b="1" dirty="0" smtClean="0"/>
              <a:t>coordinated control of gene expression </a:t>
            </a:r>
            <a:br>
              <a:rPr lang="en-US" altLang="en-US" b="1" dirty="0" smtClean="0"/>
            </a:br>
            <a:r>
              <a:rPr lang="en-US" altLang="en-US" b="1" smtClean="0"/>
              <a:t>in bacteria</a:t>
            </a:r>
            <a:endParaRPr lang="en-US" altLang="en-US" b="1" dirty="0" smtClean="0"/>
          </a:p>
          <a:p>
            <a:r>
              <a:rPr lang="en-US" altLang="en-US" dirty="0" smtClean="0"/>
              <a:t>bacterial resistance to antibiotics</a:t>
            </a:r>
          </a:p>
          <a:p>
            <a:r>
              <a:rPr lang="en-US" altLang="en-US" dirty="0" smtClean="0"/>
              <a:t>how genes move between homologous regions of DNA</a:t>
            </a:r>
          </a:p>
          <a:p>
            <a:r>
              <a:rPr lang="en-US" altLang="en-US" dirty="0" smtClean="0"/>
              <a:t>the mechanism of viral attachment to a host cell</a:t>
            </a:r>
          </a:p>
          <a:p>
            <a:r>
              <a:rPr lang="en-US" altLang="en-US" dirty="0" smtClean="0"/>
              <a:t>horizontal transmission of plant viruses</a:t>
            </a:r>
          </a:p>
        </p:txBody>
      </p:sp>
      <p:sp>
        <p:nvSpPr>
          <p:cNvPr id="5124"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a:endParaRPr lang="en-US" altLang="en-US" sz="180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40025906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tLang="en-US" dirty="0" smtClean="0"/>
              <a:t>A particular oncogene with the partial mRNA sequence of  </a:t>
            </a:r>
            <a:r>
              <a:rPr lang="en-US" altLang="en-US" dirty="0" smtClean="0"/>
              <a:t>5</a:t>
            </a:r>
            <a:r>
              <a:rPr lang="en-US" altLang="en-US" dirty="0" smtClean="0">
                <a:latin typeface="Arial" panose="020B0604020202020204" pitchFamily="34" charset="0"/>
                <a:cs typeface="Arial" panose="020B0604020202020204" pitchFamily="34" charset="0"/>
              </a:rPr>
              <a:t>ʹ</a:t>
            </a:r>
            <a:r>
              <a:rPr lang="en-US" altLang="en-US" dirty="0" smtClean="0"/>
              <a:t> </a:t>
            </a:r>
            <a:r>
              <a:rPr lang="en-US" altLang="en-US" dirty="0" smtClean="0"/>
              <a:t>AUG GAU GGG is expressed in certain cancer cells. What partial DNA sequence would be part of an effective probe to determine if this oncogene were being expressed in cells?</a:t>
            </a:r>
            <a:br>
              <a:rPr lang="en-US" altLang="en-US" dirty="0" smtClean="0"/>
            </a:br>
            <a:endParaRPr lang="en-US" dirty="0"/>
          </a:p>
        </p:txBody>
      </p:sp>
      <p:sp>
        <p:nvSpPr>
          <p:cNvPr id="9" name="Content Placeholder 8"/>
          <p:cNvSpPr>
            <a:spLocks noGrp="1"/>
          </p:cNvSpPr>
          <p:nvPr>
            <p:ph idx="1"/>
          </p:nvPr>
        </p:nvSpPr>
        <p:spPr/>
        <p:txBody>
          <a:bodyPr/>
          <a:lstStyle/>
          <a:p>
            <a:r>
              <a:rPr lang="en-US" altLang="en-US" dirty="0" smtClean="0"/>
              <a:t>5</a:t>
            </a:r>
            <a:r>
              <a:rPr lang="en-US" altLang="en-US" dirty="0" smtClean="0">
                <a:latin typeface="Arial" panose="020B0604020202020204" pitchFamily="34" charset="0"/>
                <a:cs typeface="Arial" panose="020B0604020202020204" pitchFamily="34" charset="0"/>
              </a:rPr>
              <a:t>ʹ</a:t>
            </a:r>
            <a:r>
              <a:rPr lang="en-US" altLang="en-US" dirty="0" smtClean="0"/>
              <a:t> </a:t>
            </a:r>
            <a:r>
              <a:rPr lang="en-US" altLang="en-US" dirty="0" smtClean="0"/>
              <a:t>ATG GAT GGG</a:t>
            </a:r>
          </a:p>
          <a:p>
            <a:r>
              <a:rPr lang="en-US" altLang="en-US" dirty="0" smtClean="0"/>
              <a:t>5</a:t>
            </a:r>
            <a:r>
              <a:rPr lang="en-US" altLang="en-US" dirty="0" smtClean="0">
                <a:latin typeface="Arial" panose="020B0604020202020204" pitchFamily="34" charset="0"/>
                <a:cs typeface="Arial" panose="020B0604020202020204" pitchFamily="34" charset="0"/>
              </a:rPr>
              <a:t>ʹ</a:t>
            </a:r>
            <a:r>
              <a:rPr lang="en-US" altLang="en-US" dirty="0" smtClean="0"/>
              <a:t> </a:t>
            </a:r>
            <a:r>
              <a:rPr lang="en-US" altLang="en-US" dirty="0" smtClean="0"/>
              <a:t>GGG TAG GTA</a:t>
            </a:r>
          </a:p>
          <a:p>
            <a:r>
              <a:rPr lang="en-US" altLang="en-US" dirty="0" smtClean="0"/>
              <a:t>5</a:t>
            </a:r>
            <a:r>
              <a:rPr lang="en-US" altLang="en-US" dirty="0" smtClean="0">
                <a:latin typeface="Arial" panose="020B0604020202020204" pitchFamily="34" charset="0"/>
                <a:cs typeface="Arial" panose="020B0604020202020204" pitchFamily="34" charset="0"/>
              </a:rPr>
              <a:t>ʹ</a:t>
            </a:r>
            <a:r>
              <a:rPr lang="en-US" altLang="en-US" dirty="0" smtClean="0"/>
              <a:t> </a:t>
            </a:r>
            <a:r>
              <a:rPr lang="en-US" altLang="en-US" dirty="0" smtClean="0"/>
              <a:t>CCC ATC CAT</a:t>
            </a:r>
          </a:p>
          <a:p>
            <a:r>
              <a:rPr lang="en-US" altLang="en-US" dirty="0" smtClean="0"/>
              <a:t>5</a:t>
            </a:r>
            <a:r>
              <a:rPr lang="en-US" altLang="en-US" dirty="0" smtClean="0">
                <a:latin typeface="Arial" panose="020B0604020202020204" pitchFamily="34" charset="0"/>
                <a:cs typeface="Arial" panose="020B0604020202020204" pitchFamily="34" charset="0"/>
              </a:rPr>
              <a:t>ʹ</a:t>
            </a:r>
            <a:r>
              <a:rPr lang="en-US" altLang="en-US" dirty="0" smtClean="0"/>
              <a:t> </a:t>
            </a:r>
            <a:r>
              <a:rPr lang="en-US" altLang="en-US" dirty="0" smtClean="0"/>
              <a:t>TAC CTA CCC</a:t>
            </a:r>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0489941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82563" y="182562"/>
            <a:ext cx="8775700" cy="1985871"/>
          </a:xfrm>
        </p:spPr>
        <p:txBody>
          <a:bodyPr/>
          <a:lstStyle/>
          <a:p>
            <a:r>
              <a:rPr lang="en-US" altLang="en-US" dirty="0" smtClean="0"/>
              <a:t>A particular oncogene with the partial mRNA sequence of  </a:t>
            </a:r>
            <a:r>
              <a:rPr lang="en-US" altLang="en-US" dirty="0" smtClean="0"/>
              <a:t>5</a:t>
            </a:r>
            <a:r>
              <a:rPr lang="en-US" altLang="en-US" dirty="0" smtClean="0">
                <a:latin typeface="Arial" panose="020B0604020202020204" pitchFamily="34" charset="0"/>
                <a:cs typeface="Arial" panose="020B0604020202020204" pitchFamily="34" charset="0"/>
              </a:rPr>
              <a:t>ʹ</a:t>
            </a:r>
            <a:r>
              <a:rPr lang="en-US" altLang="en-US" dirty="0" smtClean="0"/>
              <a:t> </a:t>
            </a:r>
            <a:r>
              <a:rPr lang="en-US" altLang="en-US" dirty="0" smtClean="0"/>
              <a:t>AUG GAU GGG is expressed in certain cancer cells. What partial DNA sequence would be part of an effective probe to determine if this oncogene were being expressed in cells?</a:t>
            </a:r>
            <a:br>
              <a:rPr lang="en-US" altLang="en-US" dirty="0" smtClean="0"/>
            </a:br>
            <a:endParaRPr lang="en-US" dirty="0"/>
          </a:p>
        </p:txBody>
      </p:sp>
      <p:sp>
        <p:nvSpPr>
          <p:cNvPr id="7" name="Content Placeholder 8"/>
          <p:cNvSpPr>
            <a:spLocks noGrp="1"/>
          </p:cNvSpPr>
          <p:nvPr>
            <p:ph idx="1"/>
          </p:nvPr>
        </p:nvSpPr>
        <p:spPr>
          <a:xfrm>
            <a:off x="144463" y="2307771"/>
            <a:ext cx="8775700" cy="4045404"/>
          </a:xfrm>
        </p:spPr>
        <p:txBody>
          <a:bodyPr/>
          <a:lstStyle/>
          <a:p>
            <a:r>
              <a:rPr lang="en-US" altLang="en-US" dirty="0"/>
              <a:t>5</a:t>
            </a:r>
            <a:r>
              <a:rPr lang="en-US" altLang="en-US" dirty="0">
                <a:latin typeface="Arial" panose="020B0604020202020204" pitchFamily="34" charset="0"/>
                <a:cs typeface="Arial" panose="020B0604020202020204" pitchFamily="34" charset="0"/>
              </a:rPr>
              <a:t>ʹ</a:t>
            </a:r>
            <a:r>
              <a:rPr lang="en-US" altLang="en-US" dirty="0"/>
              <a:t> ATG GAT GGG</a:t>
            </a:r>
          </a:p>
          <a:p>
            <a:r>
              <a:rPr lang="en-US" altLang="en-US" dirty="0"/>
              <a:t>5</a:t>
            </a:r>
            <a:r>
              <a:rPr lang="en-US" altLang="en-US" dirty="0">
                <a:latin typeface="Arial" panose="020B0604020202020204" pitchFamily="34" charset="0"/>
                <a:cs typeface="Arial" panose="020B0604020202020204" pitchFamily="34" charset="0"/>
              </a:rPr>
              <a:t>ʹ</a:t>
            </a:r>
            <a:r>
              <a:rPr lang="en-US" altLang="en-US" dirty="0"/>
              <a:t> GGG TAG GTA</a:t>
            </a:r>
          </a:p>
          <a:p>
            <a:r>
              <a:rPr lang="en-US" altLang="en-US" b="1" dirty="0"/>
              <a:t>5</a:t>
            </a:r>
            <a:r>
              <a:rPr lang="en-US" altLang="en-US" b="1" dirty="0">
                <a:latin typeface="Arial" panose="020B0604020202020204" pitchFamily="34" charset="0"/>
                <a:cs typeface="Arial" panose="020B0604020202020204" pitchFamily="34" charset="0"/>
              </a:rPr>
              <a:t>ʹ</a:t>
            </a:r>
            <a:r>
              <a:rPr lang="en-US" altLang="en-US" b="1" dirty="0"/>
              <a:t> CCC ATC CAT</a:t>
            </a:r>
          </a:p>
          <a:p>
            <a:r>
              <a:rPr lang="en-US" altLang="en-US" dirty="0"/>
              <a:t>5</a:t>
            </a:r>
            <a:r>
              <a:rPr lang="en-US" altLang="en-US" dirty="0">
                <a:latin typeface="Arial" panose="020B0604020202020204" pitchFamily="34" charset="0"/>
                <a:cs typeface="Arial" panose="020B0604020202020204" pitchFamily="34" charset="0"/>
              </a:rPr>
              <a:t>ʹ</a:t>
            </a:r>
            <a:r>
              <a:rPr lang="en-US" altLang="en-US" dirty="0"/>
              <a:t> TAC CTA CCC</a:t>
            </a:r>
            <a:endParaRPr lang="en-US" dirty="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528746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dirty="0" smtClean="0"/>
              <a:t>When tryptophan (an amino acid) is present in the external medium, </a:t>
            </a:r>
            <a:r>
              <a:rPr lang="en-US" altLang="en-US" smtClean="0"/>
              <a:t>the </a:t>
            </a:r>
            <a:r>
              <a:rPr lang="en-US" altLang="en-US" i="1" smtClean="0"/>
              <a:t>E</a:t>
            </a:r>
            <a:r>
              <a:rPr lang="en-US" altLang="en-US" i="1" dirty="0" smtClean="0"/>
              <a:t>. </a:t>
            </a:r>
            <a:r>
              <a:rPr lang="en-US" altLang="en-US" i="1" smtClean="0"/>
              <a:t>coli </a:t>
            </a:r>
            <a:r>
              <a:rPr lang="en-US" altLang="en-US" smtClean="0"/>
              <a:t>bacterium </a:t>
            </a:r>
            <a:r>
              <a:rPr lang="en-US" altLang="en-US" dirty="0" smtClean="0"/>
              <a:t>brings in the tryptophan and does not need to make this amino acid. Which is true when there is no tryptophan in the medium?</a:t>
            </a:r>
          </a:p>
        </p:txBody>
      </p:sp>
      <p:sp>
        <p:nvSpPr>
          <p:cNvPr id="6147" name="Rectangle 3"/>
          <p:cNvSpPr>
            <a:spLocks noGrp="1" noChangeArrowheads="1"/>
          </p:cNvSpPr>
          <p:nvPr>
            <p:ph idx="1"/>
          </p:nvPr>
        </p:nvSpPr>
        <p:spPr/>
        <p:txBody>
          <a:bodyPr/>
          <a:lstStyle/>
          <a:p>
            <a:r>
              <a:rPr lang="en-US" altLang="en-US" smtClean="0"/>
              <a:t>The repressor is active and binds to the operator.</a:t>
            </a:r>
          </a:p>
          <a:p>
            <a:r>
              <a:rPr lang="en-US" altLang="en-US" smtClean="0"/>
              <a:t>The repressor is inactive, and RNA polymerase moves through the operator.</a:t>
            </a:r>
          </a:p>
          <a:p>
            <a:r>
              <a:rPr lang="en-US" altLang="en-US" smtClean="0"/>
              <a:t>The operator is bound, and mRNA is made.</a:t>
            </a:r>
          </a:p>
          <a:p>
            <a:r>
              <a:rPr lang="en-US" altLang="en-US" smtClean="0"/>
              <a:t>Genes are inactive.</a:t>
            </a:r>
          </a:p>
          <a:p>
            <a:r>
              <a:rPr lang="en-US" altLang="en-US" smtClean="0"/>
              <a:t>The corepressor binds to the repressor.</a:t>
            </a:r>
          </a:p>
        </p:txBody>
      </p:sp>
      <p:sp>
        <p:nvSpPr>
          <p:cNvPr id="614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a:endParaRPr lang="en-US" altLang="en-US" sz="180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9616850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dirty="0" smtClean="0"/>
              <a:t>When tryptophan (an amino acid) is present in the external medium, </a:t>
            </a:r>
            <a:r>
              <a:rPr lang="en-US" altLang="en-US" smtClean="0"/>
              <a:t>the </a:t>
            </a:r>
            <a:r>
              <a:rPr lang="en-US" altLang="en-US" i="1" smtClean="0"/>
              <a:t>E</a:t>
            </a:r>
            <a:r>
              <a:rPr lang="en-US" altLang="en-US" i="1" dirty="0" smtClean="0"/>
              <a:t>. </a:t>
            </a:r>
            <a:r>
              <a:rPr lang="en-US" altLang="en-US" i="1" smtClean="0"/>
              <a:t>coli </a:t>
            </a:r>
            <a:r>
              <a:rPr lang="en-US" altLang="en-US" smtClean="0"/>
              <a:t>bacterium </a:t>
            </a:r>
            <a:r>
              <a:rPr lang="en-US" altLang="en-US" dirty="0" smtClean="0"/>
              <a:t>brings in the tryptophan and does not need to make this amino acid. Which is true when there is no tryptophan in the medium?</a:t>
            </a:r>
          </a:p>
        </p:txBody>
      </p:sp>
      <p:sp>
        <p:nvSpPr>
          <p:cNvPr id="7171" name="Rectangle 3"/>
          <p:cNvSpPr>
            <a:spLocks noGrp="1" noChangeArrowheads="1"/>
          </p:cNvSpPr>
          <p:nvPr>
            <p:ph idx="1"/>
          </p:nvPr>
        </p:nvSpPr>
        <p:spPr/>
        <p:txBody>
          <a:bodyPr/>
          <a:lstStyle/>
          <a:p>
            <a:r>
              <a:rPr lang="en-US" altLang="en-US" dirty="0" smtClean="0"/>
              <a:t>The repressor is active and binds to the operator.</a:t>
            </a:r>
          </a:p>
          <a:p>
            <a:r>
              <a:rPr lang="en-US" altLang="en-US" b="1" smtClean="0"/>
              <a:t>The </a:t>
            </a:r>
            <a:r>
              <a:rPr lang="en-US" altLang="en-US" b="1" dirty="0" smtClean="0"/>
              <a:t>repressor is inactive, and RNA polymerase moves through the </a:t>
            </a:r>
            <a:r>
              <a:rPr lang="en-US" altLang="en-US" b="1" smtClean="0"/>
              <a:t>operator.</a:t>
            </a:r>
            <a:endParaRPr lang="en-US" altLang="en-US" b="1" dirty="0" smtClean="0"/>
          </a:p>
          <a:p>
            <a:r>
              <a:rPr lang="en-US" altLang="en-US" dirty="0" smtClean="0"/>
              <a:t>The operator is bound, and mRNA is made.</a:t>
            </a:r>
          </a:p>
          <a:p>
            <a:r>
              <a:rPr lang="en-US" altLang="en-US" dirty="0" smtClean="0"/>
              <a:t>Genes are inactive.</a:t>
            </a:r>
          </a:p>
          <a:p>
            <a:r>
              <a:rPr lang="en-US" altLang="en-US" dirty="0" smtClean="0"/>
              <a:t>The </a:t>
            </a:r>
            <a:r>
              <a:rPr lang="en-US" altLang="en-US" dirty="0" err="1" smtClean="0"/>
              <a:t>corepressor</a:t>
            </a:r>
            <a:r>
              <a:rPr lang="en-US" altLang="en-US" dirty="0" smtClean="0"/>
              <a:t> binds to the repressor.</a:t>
            </a:r>
          </a:p>
        </p:txBody>
      </p:sp>
      <p:sp>
        <p:nvSpPr>
          <p:cNvPr id="7172"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a:endParaRPr lang="en-US" altLang="en-US" sz="180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6686789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dirty="0" smtClean="0"/>
              <a:t>Each of a group </a:t>
            </a:r>
            <a:r>
              <a:rPr lang="en-US" altLang="en-US" smtClean="0"/>
              <a:t>of </a:t>
            </a:r>
            <a:r>
              <a:rPr lang="en-US" altLang="en-US" i="1" smtClean="0"/>
              <a:t>E</a:t>
            </a:r>
            <a:r>
              <a:rPr lang="en-US" altLang="en-US" i="1" dirty="0" smtClean="0"/>
              <a:t>. </a:t>
            </a:r>
            <a:r>
              <a:rPr lang="en-US" altLang="en-US" i="1" smtClean="0"/>
              <a:t>coli </a:t>
            </a:r>
            <a:r>
              <a:rPr lang="en-US" altLang="en-US" smtClean="0"/>
              <a:t>bacterial </a:t>
            </a:r>
            <a:r>
              <a:rPr lang="en-US" altLang="en-US" dirty="0" smtClean="0"/>
              <a:t>cells has a mutation in </a:t>
            </a:r>
            <a:r>
              <a:rPr lang="en-US" altLang="en-US" smtClean="0"/>
              <a:t>its </a:t>
            </a:r>
            <a:r>
              <a:rPr lang="en-US" altLang="en-US" i="1" smtClean="0"/>
              <a:t>lac</a:t>
            </a:r>
            <a:r>
              <a:rPr lang="en-US" altLang="en-US" smtClean="0"/>
              <a:t> </a:t>
            </a:r>
            <a:r>
              <a:rPr lang="en-US" altLang="en-US" dirty="0" smtClean="0"/>
              <a:t>operon. Which of these will make </a:t>
            </a:r>
            <a:r>
              <a:rPr lang="en-US" altLang="en-US" smtClean="0"/>
              <a:t>it </a:t>
            </a:r>
            <a:r>
              <a:rPr lang="en-US" altLang="en-US" i="1" smtClean="0"/>
              <a:t>impossible</a:t>
            </a:r>
            <a:r>
              <a:rPr lang="en-US" altLang="en-US" smtClean="0"/>
              <a:t> </a:t>
            </a:r>
            <a:r>
              <a:rPr lang="en-US" altLang="en-US" dirty="0" smtClean="0"/>
              <a:t>for the cell to metabolize lactose?</a:t>
            </a:r>
          </a:p>
        </p:txBody>
      </p:sp>
      <p:sp>
        <p:nvSpPr>
          <p:cNvPr id="8195" name="Rectangle 3"/>
          <p:cNvSpPr>
            <a:spLocks noGrp="1" noChangeArrowheads="1"/>
          </p:cNvSpPr>
          <p:nvPr>
            <p:ph idx="1"/>
          </p:nvPr>
        </p:nvSpPr>
        <p:spPr/>
        <p:txBody>
          <a:bodyPr/>
          <a:lstStyle/>
          <a:p>
            <a:r>
              <a:rPr lang="en-US" altLang="en-US" dirty="0" smtClean="0"/>
              <a:t>mutation </a:t>
            </a:r>
            <a:r>
              <a:rPr lang="en-US" altLang="en-US" smtClean="0"/>
              <a:t>in </a:t>
            </a:r>
            <a:r>
              <a:rPr lang="en-US" altLang="en-US" i="1" smtClean="0"/>
              <a:t>lac</a:t>
            </a:r>
            <a:r>
              <a:rPr lang="en-US" altLang="en-US" i="1" smtClean="0">
                <a:sym typeface="Symbol" pitchFamily="18" charset="2"/>
              </a:rPr>
              <a:t></a:t>
            </a:r>
            <a:r>
              <a:rPr lang="en-US" altLang="en-US" smtClean="0"/>
              <a:t> </a:t>
            </a:r>
            <a:r>
              <a:rPr lang="en-US" altLang="en-US" dirty="0" smtClean="0"/>
              <a:t>(</a:t>
            </a:r>
            <a:r>
              <a:rPr lang="en-US" altLang="en-US" dirty="0" smtClean="0">
                <a:sym typeface="Symbol" pitchFamily="18" charset="2"/>
              </a:rPr>
              <a:t></a:t>
            </a:r>
            <a:r>
              <a:rPr lang="en-US" altLang="en-US" dirty="0" smtClean="0"/>
              <a:t>-</a:t>
            </a:r>
            <a:r>
              <a:rPr lang="en-US" altLang="en-US" dirty="0" err="1" smtClean="0"/>
              <a:t>galactosidase</a:t>
            </a:r>
            <a:r>
              <a:rPr lang="en-US" altLang="en-US" dirty="0" smtClean="0"/>
              <a:t> gene)</a:t>
            </a:r>
          </a:p>
          <a:p>
            <a:r>
              <a:rPr lang="en-US" altLang="en-US" dirty="0" smtClean="0"/>
              <a:t>mutation </a:t>
            </a:r>
            <a:r>
              <a:rPr lang="en-US" altLang="en-US" smtClean="0"/>
              <a:t>in </a:t>
            </a:r>
            <a:r>
              <a:rPr lang="en-US" altLang="en-US" i="1" smtClean="0"/>
              <a:t>lac</a:t>
            </a:r>
            <a:r>
              <a:rPr lang="en-US" altLang="en-US" i="1" smtClean="0">
                <a:sym typeface="Symbol" pitchFamily="18" charset="2"/>
              </a:rPr>
              <a:t></a:t>
            </a:r>
            <a:r>
              <a:rPr lang="en-US" altLang="en-US" smtClean="0"/>
              <a:t> </a:t>
            </a:r>
            <a:r>
              <a:rPr lang="en-US" altLang="en-US" dirty="0" smtClean="0"/>
              <a:t>(cannot bind to operator)</a:t>
            </a:r>
          </a:p>
          <a:p>
            <a:r>
              <a:rPr lang="en-US" altLang="en-US" dirty="0" smtClean="0"/>
              <a:t>mutation in operator (cannot bind to repressor)</a:t>
            </a:r>
          </a:p>
          <a:p>
            <a:r>
              <a:rPr lang="en-US" altLang="en-US" dirty="0" smtClean="0"/>
              <a:t>mutation </a:t>
            </a:r>
            <a:r>
              <a:rPr lang="en-US" altLang="en-US" smtClean="0"/>
              <a:t>in </a:t>
            </a:r>
            <a:r>
              <a:rPr lang="en-US" altLang="en-US" i="1" smtClean="0"/>
              <a:t>lac</a:t>
            </a:r>
            <a:r>
              <a:rPr lang="en-US" altLang="en-US" i="1" smtClean="0">
                <a:sym typeface="Symbol" pitchFamily="18" charset="2"/>
              </a:rPr>
              <a:t></a:t>
            </a:r>
            <a:r>
              <a:rPr lang="en-US" altLang="en-US" smtClean="0"/>
              <a:t> </a:t>
            </a:r>
            <a:r>
              <a:rPr lang="en-US" altLang="en-US" dirty="0" smtClean="0"/>
              <a:t>(cannot bind to inducer)</a:t>
            </a:r>
          </a:p>
        </p:txBody>
      </p:sp>
      <p:sp>
        <p:nvSpPr>
          <p:cNvPr id="8196"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a:endParaRPr lang="en-US" altLang="en-US" sz="180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0239030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dirty="0" smtClean="0"/>
              <a:t>Each of a group </a:t>
            </a:r>
            <a:r>
              <a:rPr lang="en-US" altLang="en-US" smtClean="0"/>
              <a:t>of </a:t>
            </a:r>
            <a:r>
              <a:rPr lang="en-US" altLang="en-US" i="1" smtClean="0"/>
              <a:t>E</a:t>
            </a:r>
            <a:r>
              <a:rPr lang="en-US" altLang="en-US" i="1" dirty="0" smtClean="0"/>
              <a:t>. </a:t>
            </a:r>
            <a:r>
              <a:rPr lang="en-US" altLang="en-US" i="1" smtClean="0"/>
              <a:t>coli </a:t>
            </a:r>
            <a:r>
              <a:rPr lang="en-US" altLang="en-US" smtClean="0"/>
              <a:t>bacterial </a:t>
            </a:r>
            <a:r>
              <a:rPr lang="en-US" altLang="en-US" dirty="0" smtClean="0"/>
              <a:t>cells has a mutation in </a:t>
            </a:r>
            <a:r>
              <a:rPr lang="en-US" altLang="en-US" smtClean="0"/>
              <a:t>its </a:t>
            </a:r>
            <a:r>
              <a:rPr lang="en-US" altLang="en-US" i="1" smtClean="0"/>
              <a:t>lac</a:t>
            </a:r>
            <a:r>
              <a:rPr lang="en-US" altLang="en-US" smtClean="0"/>
              <a:t> </a:t>
            </a:r>
            <a:r>
              <a:rPr lang="en-US" altLang="en-US" dirty="0" smtClean="0"/>
              <a:t>operon. Which of these will make </a:t>
            </a:r>
            <a:r>
              <a:rPr lang="en-US" altLang="en-US" smtClean="0"/>
              <a:t>it </a:t>
            </a:r>
            <a:r>
              <a:rPr lang="en-US" altLang="en-US" i="1" smtClean="0"/>
              <a:t>impossible</a:t>
            </a:r>
            <a:r>
              <a:rPr lang="en-US" altLang="en-US" smtClean="0"/>
              <a:t> </a:t>
            </a:r>
            <a:r>
              <a:rPr lang="en-US" altLang="en-US" dirty="0" smtClean="0"/>
              <a:t>for the cell to metabolize lactose?</a:t>
            </a:r>
          </a:p>
        </p:txBody>
      </p:sp>
      <p:sp>
        <p:nvSpPr>
          <p:cNvPr id="9219" name="Rectangle 3"/>
          <p:cNvSpPr>
            <a:spLocks noGrp="1" noChangeArrowheads="1"/>
          </p:cNvSpPr>
          <p:nvPr>
            <p:ph idx="1"/>
          </p:nvPr>
        </p:nvSpPr>
        <p:spPr/>
        <p:txBody>
          <a:bodyPr/>
          <a:lstStyle/>
          <a:p>
            <a:r>
              <a:rPr lang="en-US" altLang="en-US" b="1" smtClean="0"/>
              <a:t>mutation in </a:t>
            </a:r>
            <a:r>
              <a:rPr lang="en-US" altLang="en-US" b="1" i="1" smtClean="0"/>
              <a:t>lac</a:t>
            </a:r>
            <a:r>
              <a:rPr lang="en-US" altLang="en-US" b="1" i="1" smtClean="0">
                <a:sym typeface="Symbol" pitchFamily="18" charset="2"/>
              </a:rPr>
              <a:t></a:t>
            </a:r>
            <a:r>
              <a:rPr lang="en-US" altLang="en-US" b="1" smtClean="0"/>
              <a:t> </a:t>
            </a:r>
            <a:r>
              <a:rPr lang="en-US" altLang="en-US" b="1" dirty="0" smtClean="0"/>
              <a:t>(</a:t>
            </a:r>
            <a:r>
              <a:rPr lang="en-US" altLang="en-US" b="1" dirty="0" smtClean="0">
                <a:sym typeface="Symbol" pitchFamily="18" charset="2"/>
              </a:rPr>
              <a:t></a:t>
            </a:r>
            <a:r>
              <a:rPr lang="en-US" altLang="en-US" b="1" dirty="0" smtClean="0"/>
              <a:t>-</a:t>
            </a:r>
            <a:r>
              <a:rPr lang="en-US" altLang="en-US" b="1" dirty="0" err="1" smtClean="0"/>
              <a:t>galactosidase</a:t>
            </a:r>
            <a:r>
              <a:rPr lang="en-US" altLang="en-US" b="1" dirty="0" smtClean="0"/>
              <a:t> </a:t>
            </a:r>
            <a:r>
              <a:rPr lang="en-US" altLang="en-US" b="1" smtClean="0"/>
              <a:t>gene)</a:t>
            </a:r>
            <a:endParaRPr lang="en-US" altLang="en-US" b="1" dirty="0" smtClean="0"/>
          </a:p>
          <a:p>
            <a:r>
              <a:rPr lang="en-US" altLang="en-US" dirty="0" smtClean="0"/>
              <a:t>mutation </a:t>
            </a:r>
            <a:r>
              <a:rPr lang="en-US" altLang="en-US" smtClean="0"/>
              <a:t>in </a:t>
            </a:r>
            <a:r>
              <a:rPr lang="en-US" altLang="en-US" i="1" smtClean="0"/>
              <a:t>lac</a:t>
            </a:r>
            <a:r>
              <a:rPr lang="en-US" altLang="en-US" i="1" smtClean="0">
                <a:sym typeface="Symbol" pitchFamily="18" charset="2"/>
              </a:rPr>
              <a:t></a:t>
            </a:r>
            <a:r>
              <a:rPr lang="en-US" altLang="en-US" smtClean="0"/>
              <a:t> </a:t>
            </a:r>
            <a:r>
              <a:rPr lang="en-US" altLang="en-US" dirty="0" smtClean="0"/>
              <a:t>(cannot bind to operator)</a:t>
            </a:r>
          </a:p>
          <a:p>
            <a:r>
              <a:rPr lang="en-US" altLang="en-US" dirty="0" smtClean="0"/>
              <a:t>mutation in operator (cannot bind to repressor)</a:t>
            </a:r>
          </a:p>
          <a:p>
            <a:r>
              <a:rPr lang="en-US" altLang="en-US" dirty="0" smtClean="0"/>
              <a:t>mutation </a:t>
            </a:r>
            <a:r>
              <a:rPr lang="en-US" altLang="en-US" smtClean="0"/>
              <a:t>in </a:t>
            </a:r>
            <a:r>
              <a:rPr lang="en-US" altLang="en-US" i="1" smtClean="0"/>
              <a:t>lac</a:t>
            </a:r>
            <a:r>
              <a:rPr lang="en-US" altLang="en-US" i="1" smtClean="0">
                <a:sym typeface="Symbol" pitchFamily="18" charset="2"/>
              </a:rPr>
              <a:t></a:t>
            </a:r>
            <a:r>
              <a:rPr lang="en-US" altLang="en-US" smtClean="0"/>
              <a:t> </a:t>
            </a:r>
            <a:r>
              <a:rPr lang="en-US" altLang="en-US" dirty="0" smtClean="0"/>
              <a:t>(cannot bind to inducer)</a:t>
            </a:r>
          </a:p>
        </p:txBody>
      </p:sp>
      <p:sp>
        <p:nvSpPr>
          <p:cNvPr id="9220"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a:endParaRPr lang="en-US" altLang="en-US" sz="180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9283893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dirty="0" smtClean="0"/>
              <a:t>A specific gene is known to code for three different but related proteins. This could be due to which of the following?</a:t>
            </a:r>
          </a:p>
        </p:txBody>
      </p:sp>
      <p:sp>
        <p:nvSpPr>
          <p:cNvPr id="10243" name="Rectangle 3"/>
          <p:cNvSpPr>
            <a:spLocks noGrp="1" noChangeArrowheads="1"/>
          </p:cNvSpPr>
          <p:nvPr>
            <p:ph idx="1"/>
          </p:nvPr>
        </p:nvSpPr>
        <p:spPr/>
        <p:txBody>
          <a:bodyPr/>
          <a:lstStyle/>
          <a:p>
            <a:r>
              <a:rPr lang="en-US" altLang="en-US" smtClean="0"/>
              <a:t>premature mRNA degradation</a:t>
            </a:r>
          </a:p>
          <a:p>
            <a:r>
              <a:rPr lang="en-US" altLang="en-US" smtClean="0"/>
              <a:t>alternative RNA splicing</a:t>
            </a:r>
          </a:p>
          <a:p>
            <a:r>
              <a:rPr lang="en-US" altLang="en-US" smtClean="0"/>
              <a:t>use of different enhancers</a:t>
            </a:r>
          </a:p>
          <a:p>
            <a:r>
              <a:rPr lang="en-US" altLang="en-US" smtClean="0"/>
              <a:t>protein degradation</a:t>
            </a:r>
          </a:p>
          <a:p>
            <a:r>
              <a:rPr lang="en-US" altLang="en-US" smtClean="0"/>
              <a:t>differential transport</a:t>
            </a:r>
          </a:p>
        </p:txBody>
      </p:sp>
      <p:sp>
        <p:nvSpPr>
          <p:cNvPr id="10244"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a:endParaRPr lang="en-US" altLang="en-US" sz="180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975844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dirty="0" smtClean="0"/>
              <a:t>A specific gene is known to code for three different but related proteins. This could be due to which of the following?</a:t>
            </a:r>
          </a:p>
        </p:txBody>
      </p:sp>
      <p:sp>
        <p:nvSpPr>
          <p:cNvPr id="11267" name="Rectangle 3"/>
          <p:cNvSpPr>
            <a:spLocks noGrp="1" noChangeArrowheads="1"/>
          </p:cNvSpPr>
          <p:nvPr>
            <p:ph idx="1"/>
          </p:nvPr>
        </p:nvSpPr>
        <p:spPr/>
        <p:txBody>
          <a:bodyPr/>
          <a:lstStyle/>
          <a:p>
            <a:r>
              <a:rPr lang="en-US" altLang="en-US" dirty="0" smtClean="0"/>
              <a:t>premature mRNA degradation</a:t>
            </a:r>
          </a:p>
          <a:p>
            <a:r>
              <a:rPr lang="en-US" altLang="en-US" b="1" smtClean="0"/>
              <a:t>alternative RNA splicing</a:t>
            </a:r>
            <a:endParaRPr lang="en-US" altLang="en-US" b="1" dirty="0" smtClean="0"/>
          </a:p>
          <a:p>
            <a:r>
              <a:rPr lang="en-US" altLang="en-US" dirty="0" smtClean="0"/>
              <a:t>use of different enhancers</a:t>
            </a:r>
          </a:p>
          <a:p>
            <a:r>
              <a:rPr lang="en-US" altLang="en-US" dirty="0" smtClean="0"/>
              <a:t>protein degradation</a:t>
            </a:r>
          </a:p>
          <a:p>
            <a:r>
              <a:rPr lang="en-US" altLang="en-US" dirty="0" smtClean="0"/>
              <a:t>differential transport</a:t>
            </a:r>
          </a:p>
        </p:txBody>
      </p:sp>
      <p:sp>
        <p:nvSpPr>
          <p:cNvPr id="1126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a:endParaRPr lang="en-US" altLang="en-US" sz="180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12506720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GAMESHOW" val="False"/>
  <p:tag name="PPTVERSION" val="XP"/>
</p:tagLst>
</file>

<file path=ppt/theme/theme1.xml><?xml version="1.0" encoding="utf-8"?>
<a:theme xmlns:a="http://schemas.openxmlformats.org/drawingml/2006/main" name="BIF2e_Clicker_Template">
  <a:themeElements>
    <a:clrScheme name="1_CC4eActiveLectureQuestions 15">
      <a:dk1>
        <a:srgbClr val="000000"/>
      </a:dk1>
      <a:lt1>
        <a:srgbClr val="FFFFFF"/>
      </a:lt1>
      <a:dk2>
        <a:srgbClr val="0060AF"/>
      </a:dk2>
      <a:lt2>
        <a:srgbClr val="000000"/>
      </a:lt2>
      <a:accent1>
        <a:srgbClr val="F7955A"/>
      </a:accent1>
      <a:accent2>
        <a:srgbClr val="009247"/>
      </a:accent2>
      <a:accent3>
        <a:srgbClr val="FFFFFF"/>
      </a:accent3>
      <a:accent4>
        <a:srgbClr val="000000"/>
      </a:accent4>
      <a:accent5>
        <a:srgbClr val="FAC8B5"/>
      </a:accent5>
      <a:accent6>
        <a:srgbClr val="00843F"/>
      </a:accent6>
      <a:hlink>
        <a:srgbClr val="009999"/>
      </a:hlink>
      <a:folHlink>
        <a:srgbClr val="99CC00"/>
      </a:folHlink>
    </a:clrScheme>
    <a:fontScheme name="Custom 2">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lnDef>
  </a:objectDefaults>
  <a:extraClrSchemeLst>
    <a:extraClrScheme>
      <a:clrScheme name="1_CC4eActiveLectureQuestion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C4eActiveLectureQuestion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C4eActiveLectureQuestion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C4eActiveLectureQuestion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C4eActiveLectureQuestion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C4eActiveLectureQuestions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C4eActiveLectureQuestion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C4eActiveLectureQuestion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C4eActiveLectureQuestion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C4eActiveLectureQuestion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C4eActiveLectureQuestion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C4eActiveLectureQuestions 13">
        <a:dk1>
          <a:srgbClr val="000000"/>
        </a:dk1>
        <a:lt1>
          <a:srgbClr val="FFFFFF"/>
        </a:lt1>
        <a:dk2>
          <a:srgbClr val="005472"/>
        </a:dk2>
        <a:lt2>
          <a:srgbClr val="00000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14">
        <a:dk1>
          <a:srgbClr val="000000"/>
        </a:dk1>
        <a:lt1>
          <a:srgbClr val="FFFFFF"/>
        </a:lt1>
        <a:dk2>
          <a:srgbClr val="333399"/>
        </a:dk2>
        <a:lt2>
          <a:srgbClr val="000000"/>
        </a:lt2>
        <a:accent1>
          <a:srgbClr val="B7DAB8"/>
        </a:accent1>
        <a:accent2>
          <a:srgbClr val="005472"/>
        </a:accent2>
        <a:accent3>
          <a:srgbClr val="FFFFFF"/>
        </a:accent3>
        <a:accent4>
          <a:srgbClr val="000000"/>
        </a:accent4>
        <a:accent5>
          <a:srgbClr val="D8EAD8"/>
        </a:accent5>
        <a:accent6>
          <a:srgbClr val="004B67"/>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15">
        <a:dk1>
          <a:srgbClr val="000000"/>
        </a:dk1>
        <a:lt1>
          <a:srgbClr val="FFFFFF"/>
        </a:lt1>
        <a:dk2>
          <a:srgbClr val="0060AF"/>
        </a:dk2>
        <a:lt2>
          <a:srgbClr val="000000"/>
        </a:lt2>
        <a:accent1>
          <a:srgbClr val="F7955A"/>
        </a:accent1>
        <a:accent2>
          <a:srgbClr val="009247"/>
        </a:accent2>
        <a:accent3>
          <a:srgbClr val="FFFFFF"/>
        </a:accent3>
        <a:accent4>
          <a:srgbClr val="000000"/>
        </a:accent4>
        <a:accent5>
          <a:srgbClr val="FAC8B5"/>
        </a:accent5>
        <a:accent6>
          <a:srgbClr val="00843F"/>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IF2e_Clicker_Template" id="{E27C271B-F905-4E53-9637-7F905E2639B8}" vid="{9B04F184-6B16-4A18-A4BB-2C00D305D9A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BIF2e_Clicker_Template</Template>
  <TotalTime>14127</TotalTime>
  <Words>2004</Words>
  <Application>Microsoft Office PowerPoint</Application>
  <PresentationFormat>On-screen Show (4:3)</PresentationFormat>
  <Paragraphs>234</Paragraphs>
  <Slides>31</Slides>
  <Notes>31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ＭＳ Ｐゴシック</vt:lpstr>
      <vt:lpstr>Arial</vt:lpstr>
      <vt:lpstr>Symbol</vt:lpstr>
      <vt:lpstr>Times New Roman</vt:lpstr>
      <vt:lpstr>Wingdings</vt:lpstr>
      <vt:lpstr>BIF2e_Clicker_Template</vt:lpstr>
      <vt:lpstr>PowerPoint Presentation</vt:lpstr>
      <vt:lpstr>What does the operon model attempt to explain?</vt:lpstr>
      <vt:lpstr>What does the operon model attempt to explain?</vt:lpstr>
      <vt:lpstr>When tryptophan (an amino acid) is present in the external medium, the E. coli bacterium brings in the tryptophan and does not need to make this amino acid. Which is true when there is no tryptophan in the medium?</vt:lpstr>
      <vt:lpstr>When tryptophan (an amino acid) is present in the external medium, the E. coli bacterium brings in the tryptophan and does not need to make this amino acid. Which is true when there is no tryptophan in the medium?</vt:lpstr>
      <vt:lpstr>Each of a group of E. coli bacterial cells has a mutation in its lac operon. Which of these will make it impossible for the cell to metabolize lactose?</vt:lpstr>
      <vt:lpstr>Each of a group of E. coli bacterial cells has a mutation in its lac operon. Which of these will make it impossible for the cell to metabolize lactose?</vt:lpstr>
      <vt:lpstr>A specific gene is known to code for three different but related proteins. This could be due to which of the following?</vt:lpstr>
      <vt:lpstr>A specific gene is known to code for three different but related proteins. This could be due to which of the following?</vt:lpstr>
      <vt:lpstr>Which methods would determine which genes are turned on in a certain cell in an organism? (Choose more than one answer.)</vt:lpstr>
      <vt:lpstr>Which methods would determine which genes are turned on in a certain cell in an organism? (Choose more than one answer.)</vt:lpstr>
      <vt:lpstr>Pair the following terms by their physical binding with each other: promoter, operator, RNA polymerase, repressor protein.  </vt:lpstr>
      <vt:lpstr>Pair the following terms by their physical binding with each other: promoter, operator, RNA polymerase, repressor protein.  </vt:lpstr>
      <vt:lpstr>Imagine an E. coli cell with a mutation that renders its trp repressor protein completely inactive. Which of the following would be true of that cell?  </vt:lpstr>
      <vt:lpstr>Imagine an E. coli cell with a mutation that renders its trp repressor protein completely inactive. Which of the following would be true of that cell?  </vt:lpstr>
      <vt:lpstr>In normal E. coli cells, under which of the following conditions is the lac operon “ON”? </vt:lpstr>
      <vt:lpstr>In normal E. coli cells, under which of the following conditions is the lac operon “ON”? </vt:lpstr>
      <vt:lpstr>In normal E. coli cells, in which the lac operon is “ON,” which combination of CAP and lac repressor proteins is bound to the lac operon? </vt:lpstr>
      <vt:lpstr>In normal E. coli cells, in which the lac operon is “ON,” which combination of CAP and lac repressor proteins is bound to the lac operon? </vt:lpstr>
      <vt:lpstr>Imagine an E. coli cell in which the lac operator has a mutation that renders it unable to bind the lac repressor. When would its lac operon be “ON”? </vt:lpstr>
      <vt:lpstr>Imagine an E. coli cell in which the lac operator has a mutation that renders it unable to bind the lac repressor. When would its lac operon be “ON”? </vt:lpstr>
      <vt:lpstr>Histone de-acetylases (HDACs) are enzymes that remove acetyl groups from histone proteins. With regard to their effects on transcription, HDACs should do which of the following? </vt:lpstr>
      <vt:lpstr>Histone de-acetylases (HDACs) are enzymes that remove acetyl groups from histone proteins. With regard to their effects on transcription, HDACs should do which of the following? </vt:lpstr>
      <vt:lpstr>Why is a myosin gene transcriptionally expressed in muscle cells, but not in neurons? </vt:lpstr>
      <vt:lpstr>Why is a myosin gene transcriptionally expressed in muscle cells, but not in neurons? </vt:lpstr>
      <vt:lpstr>A eukaryotic gene has a pre-mRNA with five exons (1, 2, 3, 4, 5). Which of the following arrangements of exons is not possible in a mature mRNA due to alternative splicing?  </vt:lpstr>
      <vt:lpstr>A eukaryotic gene has a pre-mRNA with five exons (1, 2, 3, 4, 5). Which of the following arrangements of exons is not possible in a mature mRNA due to alternative splicing?  </vt:lpstr>
      <vt:lpstr>A mi-RNA binds with perfect complementarity to a target mRNA of gene X. What is/are the outcome(s) for gene X in terms of gene regulation? </vt:lpstr>
      <vt:lpstr>A mi-RNA binds with perfect complementarity to a target mRNA of gene X. What is/are the outcome(s) for gene X in terms of gene regulation? </vt:lpstr>
      <vt:lpstr>A particular oncogene with the partial mRNA sequence of  5ʹ AUG GAU GGG is expressed in certain cancer cells. What partial DNA sequence would be part of an effective probe to determine if this oncogene were being expressed in cells? </vt:lpstr>
      <vt:lpstr>A particular oncogene with the partial mRNA sequence of  5ʹ AUG GAU GGG is expressed in certain cancer cells. What partial DNA sequence would be part of an effective probe to determine if this oncogene were being expressed in cells? </vt:lpstr>
    </vt:vector>
  </TitlesOfParts>
  <Manager/>
  <Company>Pearson</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Christopher Delgado</dc:creator>
  <cp:keywords/>
  <dc:description/>
  <cp:lastModifiedBy>Jennifer Hastings</cp:lastModifiedBy>
  <cp:revision>686</cp:revision>
  <cp:lastPrinted>2005-03-24T12:52:04Z</cp:lastPrinted>
  <dcterms:created xsi:type="dcterms:W3CDTF">2010-10-31T21:38:30Z</dcterms:created>
  <dcterms:modified xsi:type="dcterms:W3CDTF">2015-11-04T16:13:44Z</dcterms:modified>
  <cp:category/>
</cp:coreProperties>
</file>