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98" r:id="rId1"/>
  </p:sldMasterIdLst>
  <p:notesMasterIdLst>
    <p:notesMasterId r:id="rId37"/>
  </p:notesMasterIdLst>
  <p:handoutMasterIdLst>
    <p:handoutMasterId r:id="rId38"/>
  </p:handoutMasterIdLst>
  <p:sldIdLst>
    <p:sldId id="411" r:id="rId2"/>
    <p:sldId id="412" r:id="rId3"/>
    <p:sldId id="445" r:id="rId4"/>
    <p:sldId id="414" r:id="rId5"/>
    <p:sldId id="446" r:id="rId6"/>
    <p:sldId id="416" r:id="rId7"/>
    <p:sldId id="447" r:id="rId8"/>
    <p:sldId id="418" r:id="rId9"/>
    <p:sldId id="448" r:id="rId10"/>
    <p:sldId id="449" r:id="rId11"/>
    <p:sldId id="420" r:id="rId12"/>
    <p:sldId id="422" r:id="rId13"/>
    <p:sldId id="450" r:id="rId14"/>
    <p:sldId id="424" r:id="rId15"/>
    <p:sldId id="451" r:id="rId16"/>
    <p:sldId id="426" r:id="rId17"/>
    <p:sldId id="452" r:id="rId18"/>
    <p:sldId id="428" r:id="rId19"/>
    <p:sldId id="453" r:id="rId20"/>
    <p:sldId id="430" r:id="rId21"/>
    <p:sldId id="454" r:id="rId22"/>
    <p:sldId id="432" r:id="rId23"/>
    <p:sldId id="455" r:id="rId24"/>
    <p:sldId id="434" r:id="rId25"/>
    <p:sldId id="456" r:id="rId26"/>
    <p:sldId id="436" r:id="rId27"/>
    <p:sldId id="457" r:id="rId28"/>
    <p:sldId id="438" r:id="rId29"/>
    <p:sldId id="458" r:id="rId30"/>
    <p:sldId id="440" r:id="rId31"/>
    <p:sldId id="459" r:id="rId32"/>
    <p:sldId id="442" r:id="rId33"/>
    <p:sldId id="460" r:id="rId34"/>
    <p:sldId id="444" r:id="rId35"/>
    <p:sldId id="461" r:id="rId36"/>
  </p:sldIdLst>
  <p:sldSz cx="9144000" cy="6858000" type="screen4x3"/>
  <p:notesSz cx="6858000" cy="9144000"/>
  <p:custDataLst>
    <p:tags r:id="rId39"/>
  </p:custDataLst>
  <p:defaultTextStyle>
    <a:defPPr>
      <a:defRPr lang="en-US"/>
    </a:defPPr>
    <a:lvl1pPr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5" pos="2880">
          <p15:clr>
            <a:srgbClr val="A4A3A4"/>
          </p15:clr>
        </p15:guide>
        <p15:guide id="6" orient="horz" pos="744">
          <p15:clr>
            <a:srgbClr val="A4A3A4"/>
          </p15:clr>
        </p15:guide>
        <p15:guide id="7" pos="2994">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209"/>
    <a:srgbClr val="990066"/>
    <a:srgbClr val="0051A2"/>
    <a:srgbClr val="9D0016"/>
    <a:srgbClr val="F9E33B"/>
    <a:srgbClr val="ABA49A"/>
    <a:srgbClr val="F6C932"/>
    <a:srgbClr val="4747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00" autoAdjust="0"/>
    <p:restoredTop sz="90504" autoAdjust="0"/>
  </p:normalViewPr>
  <p:slideViewPr>
    <p:cSldViewPr snapToGrid="0">
      <p:cViewPr varScale="1">
        <p:scale>
          <a:sx n="99" d="100"/>
          <a:sy n="99" d="100"/>
        </p:scale>
        <p:origin x="240" y="84"/>
      </p:cViewPr>
      <p:guideLst>
        <p:guide orient="horz" pos="2160"/>
        <p:guide pos="2880"/>
        <p:guide orient="horz" pos="744"/>
        <p:guide pos="299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4" d="100"/>
          <a:sy n="54" d="100"/>
        </p:scale>
        <p:origin x="-2538"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28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Times New Roman" charset="0"/>
                <a:cs typeface="+mn-cs"/>
              </a:defRPr>
            </a:lvl1pPr>
          </a:lstStyle>
          <a:p>
            <a:pPr>
              <a:defRPr/>
            </a:pPr>
            <a:endParaRPr lang="en-US"/>
          </a:p>
        </p:txBody>
      </p:sp>
      <p:sp>
        <p:nvSpPr>
          <p:cNvPr id="46285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charset="0"/>
                <a:cs typeface="+mn-cs"/>
              </a:defRPr>
            </a:lvl1pPr>
          </a:lstStyle>
          <a:p>
            <a:pPr>
              <a:defRPr/>
            </a:pPr>
            <a:endParaRPr lang="en-US"/>
          </a:p>
        </p:txBody>
      </p:sp>
      <p:sp>
        <p:nvSpPr>
          <p:cNvPr id="46285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Times New Roman" charset="0"/>
                <a:cs typeface="+mn-cs"/>
              </a:defRPr>
            </a:lvl1pPr>
          </a:lstStyle>
          <a:p>
            <a:pPr>
              <a:defRPr/>
            </a:pPr>
            <a:endParaRPr lang="en-US"/>
          </a:p>
        </p:txBody>
      </p:sp>
      <p:sp>
        <p:nvSpPr>
          <p:cNvPr id="46285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anose="02020603050405020304" pitchFamily="18" charset="0"/>
              </a:defRPr>
            </a:lvl1pPr>
          </a:lstStyle>
          <a:p>
            <a:fld id="{250F4C01-04A6-4224-BA79-280EE4A08F45}" type="slidenum">
              <a:rPr lang="en-US" altLang="en-US"/>
              <a:pPr/>
              <a:t>‹#›</a:t>
            </a:fld>
            <a:endParaRPr lang="en-US" altLang="en-US"/>
          </a:p>
        </p:txBody>
      </p:sp>
    </p:spTree>
    <p:extLst>
      <p:ext uri="{BB962C8B-B14F-4D97-AF65-F5344CB8AC3E}">
        <p14:creationId xmlns:p14="http://schemas.microsoft.com/office/powerpoint/2010/main" val="31312556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8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Times New Roman" charset="0"/>
                <a:cs typeface="+mn-cs"/>
              </a:defRPr>
            </a:lvl1pPr>
          </a:lstStyle>
          <a:p>
            <a:pPr>
              <a:defRPr/>
            </a:pPr>
            <a:endParaRPr lang="en-US"/>
          </a:p>
        </p:txBody>
      </p:sp>
      <p:sp>
        <p:nvSpPr>
          <p:cNvPr id="518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charset="0"/>
                <a:cs typeface="+mn-cs"/>
              </a:defRPr>
            </a:lvl1pPr>
          </a:lstStyle>
          <a:p>
            <a:pPr>
              <a:defRPr/>
            </a:pPr>
            <a:endParaRPr lang="en-US"/>
          </a:p>
        </p:txBody>
      </p:sp>
      <p:sp>
        <p:nvSpPr>
          <p:cNvPr id="553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8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8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Times New Roman" charset="0"/>
                <a:cs typeface="+mn-cs"/>
              </a:defRPr>
            </a:lvl1pPr>
          </a:lstStyle>
          <a:p>
            <a:pPr>
              <a:defRPr/>
            </a:pPr>
            <a:endParaRPr lang="en-US"/>
          </a:p>
        </p:txBody>
      </p:sp>
      <p:sp>
        <p:nvSpPr>
          <p:cNvPr id="518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anose="02020603050405020304" pitchFamily="18" charset="0"/>
              </a:defRPr>
            </a:lvl1pPr>
          </a:lstStyle>
          <a:p>
            <a:fld id="{F41C6CE0-6459-4002-B0FC-B0226444FE77}" type="slidenum">
              <a:rPr lang="en-US" altLang="en-US"/>
              <a:pPr/>
              <a:t>‹#›</a:t>
            </a:fld>
            <a:endParaRPr lang="en-US" altLang="en-US"/>
          </a:p>
        </p:txBody>
      </p:sp>
    </p:spTree>
    <p:extLst>
      <p:ext uri="{BB962C8B-B14F-4D97-AF65-F5344CB8AC3E}">
        <p14:creationId xmlns:p14="http://schemas.microsoft.com/office/powerpoint/2010/main" val="17105715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F41C6CE0-6459-4002-B0FC-B0226444FE77}" type="slidenum">
              <a:rPr lang="en-US" altLang="en-US" smtClean="0"/>
              <a:pPr/>
              <a:t>1</a:t>
            </a:fld>
            <a:endParaRPr lang="en-US" altLang="en-US"/>
          </a:p>
        </p:txBody>
      </p:sp>
    </p:spTree>
    <p:extLst>
      <p:ext uri="{BB962C8B-B14F-4D97-AF65-F5344CB8AC3E}">
        <p14:creationId xmlns:p14="http://schemas.microsoft.com/office/powerpoint/2010/main" val="11252792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7D76C205-8023-45B4-BF8A-36C741A7CBF6}" type="slidenum">
              <a:rPr lang="en-US" altLang="en-US">
                <a:cs typeface="Arial" charset="0"/>
              </a:rPr>
              <a:pPr algn="r" eaLnBrk="0" hangingPunct="0"/>
              <a:t>10</a:t>
            </a:fld>
            <a:endParaRPr lang="en-US" altLang="en-US">
              <a:cs typeface="Arial"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18" charset="0"/>
                <a:ea typeface="ＭＳ Ｐゴシック" pitchFamily="34" charset="-128"/>
              </a:rPr>
              <a:t>Answers: A, C, D.</a:t>
            </a:r>
          </a:p>
          <a:p>
            <a:endParaRPr lang="en-US" altLang="en-US" dirty="0"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24362801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7D76C205-8023-45B4-BF8A-36C741A7CBF6}" type="slidenum">
              <a:rPr lang="en-US" altLang="en-US">
                <a:cs typeface="Arial" charset="0"/>
              </a:rPr>
              <a:pPr algn="r" eaLnBrk="0" hangingPunct="0"/>
              <a:t>11</a:t>
            </a:fld>
            <a:endParaRPr lang="en-US" altLang="en-US">
              <a:cs typeface="Arial"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2660932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F9B4DE00-C6D9-4B91-BD40-84D9F9B87BE2}" type="slidenum">
              <a:rPr lang="en-US" altLang="en-US">
                <a:cs typeface="Arial" charset="0"/>
              </a:rPr>
              <a:pPr algn="r" eaLnBrk="0" hangingPunct="0"/>
              <a:t>12</a:t>
            </a:fld>
            <a:endParaRPr lang="en-US" altLang="en-US">
              <a:cs typeface="Arial"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itchFamily="18" charset="0"/>
                <a:ea typeface="ＭＳ Ｐゴシック" pitchFamily="34" charset="-128"/>
              </a:rPr>
              <a:t>Answer: B. Students will need to recognize that influenza viruses have an envelope, but adenoviruses do not. Refer to Figure 17.2. </a:t>
            </a:r>
          </a:p>
          <a:p>
            <a:endParaRPr lang="en-US" alt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18945800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F9B4DE00-C6D9-4B91-BD40-84D9F9B87BE2}" type="slidenum">
              <a:rPr lang="en-US" altLang="en-US">
                <a:cs typeface="Arial" charset="0"/>
              </a:rPr>
              <a:pPr algn="r" eaLnBrk="0" hangingPunct="0"/>
              <a:t>13</a:t>
            </a:fld>
            <a:endParaRPr lang="en-US" altLang="en-US">
              <a:cs typeface="Arial"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19763939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D8939D24-8835-40DD-BDCD-30B3660BF1AD}" type="slidenum">
              <a:rPr lang="en-US" altLang="en-US">
                <a:cs typeface="Arial" charset="0"/>
              </a:rPr>
              <a:pPr algn="r" eaLnBrk="0" hangingPunct="0"/>
              <a:t>14</a:t>
            </a:fld>
            <a:endParaRPr lang="en-US" altLang="en-US">
              <a:cs typeface="Arial"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itchFamily="18" charset="0"/>
                <a:ea typeface="ＭＳ Ｐゴシック" pitchFamily="34" charset="-128"/>
              </a:rPr>
              <a:t>Answer: A.  Concept 17.2. This question examines the concept that viruses are able to recognize and attach to host cells via receptor proteins and recognition molecules on the plasma membrane.</a:t>
            </a:r>
          </a:p>
          <a:p>
            <a:endParaRPr lang="en-US" altLang="en-US" smtClean="0">
              <a:latin typeface="Times New Roman" pitchFamily="18" charset="0"/>
              <a:ea typeface="ＭＳ Ｐゴシック" pitchFamily="34" charset="-128"/>
            </a:endParaRPr>
          </a:p>
          <a:p>
            <a:endParaRPr lang="en-US" alt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37308541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D8939D24-8835-40DD-BDCD-30B3660BF1AD}" type="slidenum">
              <a:rPr lang="en-US" altLang="en-US">
                <a:cs typeface="Arial" charset="0"/>
              </a:rPr>
              <a:pPr algn="r" eaLnBrk="0" hangingPunct="0"/>
              <a:t>15</a:t>
            </a:fld>
            <a:endParaRPr lang="en-US" altLang="en-US">
              <a:cs typeface="Arial"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16505933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1453EDDA-8C04-4A78-B8AB-696F24B8BBB7}" type="slidenum">
              <a:rPr lang="en-US" altLang="en-US">
                <a:cs typeface="Arial" charset="0"/>
              </a:rPr>
              <a:pPr algn="r" eaLnBrk="0" hangingPunct="0"/>
              <a:t>16</a:t>
            </a:fld>
            <a:endParaRPr lang="en-US" altLang="en-US">
              <a:cs typeface="Arial"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itchFamily="18" charset="0"/>
                <a:ea typeface="ＭＳ Ｐゴシック" pitchFamily="34" charset="-128"/>
              </a:rPr>
              <a:t>Answer: B. This question relates to the Hershey and Chase experiment. Students should be able to apply the results to viral reproduction. The textbook covers this in a prior chapter, so the student is expected to recall the information with the new viral information in this chapter. </a:t>
            </a:r>
          </a:p>
          <a:p>
            <a:endParaRPr lang="en-US" alt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39490158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1453EDDA-8C04-4A78-B8AB-696F24B8BBB7}" type="slidenum">
              <a:rPr lang="en-US" altLang="en-US">
                <a:cs typeface="Arial" charset="0"/>
              </a:rPr>
              <a:pPr algn="r" eaLnBrk="0" hangingPunct="0"/>
              <a:t>17</a:t>
            </a:fld>
            <a:endParaRPr lang="en-US" altLang="en-US">
              <a:cs typeface="Arial"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34712348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B8253161-CD3E-412F-92E4-6474FD745F5E}" type="slidenum">
              <a:rPr lang="en-US" altLang="en-US">
                <a:cs typeface="Arial" charset="0"/>
              </a:rPr>
              <a:pPr algn="r" eaLnBrk="0" hangingPunct="0"/>
              <a:t>18</a:t>
            </a:fld>
            <a:endParaRPr lang="en-US" altLang="en-US">
              <a:cs typeface="Arial"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itchFamily="18" charset="0"/>
                <a:ea typeface="ＭＳ Ｐゴシック" pitchFamily="34" charset="-128"/>
              </a:rPr>
              <a:t>Answer: B. Concept 17.3. Because AZT is a thymine nucleoside, it will specifically block reverse transcription from RNA to DNA. </a:t>
            </a:r>
          </a:p>
          <a:p>
            <a:endParaRPr lang="en-US" alt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27400331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B8253161-CD3E-412F-92E4-6474FD745F5E}" type="slidenum">
              <a:rPr lang="en-US" altLang="en-US">
                <a:cs typeface="Arial" charset="0"/>
              </a:rPr>
              <a:pPr algn="r" eaLnBrk="0" hangingPunct="0"/>
              <a:t>19</a:t>
            </a:fld>
            <a:endParaRPr lang="en-US" altLang="en-US">
              <a:cs typeface="Arial"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96470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fld id="{84B93A53-0F98-4BB6-95A7-E95C5ACDDA22}" type="slidenum">
              <a:rPr lang="en-US" altLang="en-US" smtClean="0">
                <a:cs typeface="Arial" charset="0"/>
              </a:rPr>
              <a:pPr/>
              <a:t>2</a:t>
            </a:fld>
            <a:endParaRPr lang="en-US" altLang="en-US" smtClean="0">
              <a:cs typeface="Arial"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itchFamily="18" charset="0"/>
                <a:ea typeface="ＭＳ Ｐゴシック" pitchFamily="34" charset="-128"/>
              </a:rPr>
              <a:t>Answer: C. This question covers information in Concept 17.2 and can be used to start the lecture.</a:t>
            </a:r>
          </a:p>
        </p:txBody>
      </p:sp>
    </p:spTree>
    <p:extLst>
      <p:ext uri="{BB962C8B-B14F-4D97-AF65-F5344CB8AC3E}">
        <p14:creationId xmlns:p14="http://schemas.microsoft.com/office/powerpoint/2010/main" val="40639026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22615B4F-5F5C-4F7E-84C3-F2C9BEA8DC5E}" type="slidenum">
              <a:rPr lang="en-US" altLang="en-US">
                <a:cs typeface="Arial" charset="0"/>
              </a:rPr>
              <a:pPr algn="r" eaLnBrk="0" hangingPunct="0"/>
              <a:t>20</a:t>
            </a:fld>
            <a:endParaRPr lang="en-US" altLang="en-US">
              <a:cs typeface="Arial"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18" charset="0"/>
                <a:ea typeface="ＭＳ Ｐゴシック" pitchFamily="34" charset="-128"/>
              </a:rPr>
              <a:t>Answer: C. Concept 17.3. Students will need to distinguish between horizontal transmission and vertical transmission of disease. </a:t>
            </a:r>
          </a:p>
          <a:p>
            <a:endParaRPr lang="en-US" altLang="en-US" dirty="0"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12504503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22615B4F-5F5C-4F7E-84C3-F2C9BEA8DC5E}" type="slidenum">
              <a:rPr lang="en-US" altLang="en-US">
                <a:cs typeface="Arial" charset="0"/>
              </a:rPr>
              <a:pPr algn="r" eaLnBrk="0" hangingPunct="0"/>
              <a:t>21</a:t>
            </a:fld>
            <a:endParaRPr lang="en-US" altLang="en-US">
              <a:cs typeface="Arial"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20117063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18" charset="0"/>
                <a:ea typeface="ＭＳ Ｐゴシック" pitchFamily="34" charset="-128"/>
              </a:rPr>
              <a:t>Answer: D.</a:t>
            </a:r>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fld id="{C533CE91-CB22-4E65-8C6C-9A0E86F37F95}" type="slidenum">
              <a:rPr lang="en-US" altLang="en-US" smtClean="0">
                <a:cs typeface="Arial" charset="0"/>
              </a:rPr>
              <a:pPr/>
              <a:t>22</a:t>
            </a:fld>
            <a:endParaRPr lang="en-US" altLang="en-US" smtClean="0">
              <a:cs typeface="Arial" charset="0"/>
            </a:endParaRPr>
          </a:p>
        </p:txBody>
      </p:sp>
    </p:spTree>
    <p:extLst>
      <p:ext uri="{BB962C8B-B14F-4D97-AF65-F5344CB8AC3E}">
        <p14:creationId xmlns:p14="http://schemas.microsoft.com/office/powerpoint/2010/main" val="2797118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18" charset="0"/>
              <a:ea typeface="ＭＳ Ｐゴシック" pitchFamily="34" charset="-128"/>
            </a:endParaRPr>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fld id="{C533CE91-CB22-4E65-8C6C-9A0E86F37F95}" type="slidenum">
              <a:rPr lang="en-US" altLang="en-US" smtClean="0">
                <a:cs typeface="Arial" charset="0"/>
              </a:rPr>
              <a:pPr/>
              <a:t>23</a:t>
            </a:fld>
            <a:endParaRPr lang="en-US" altLang="en-US" smtClean="0">
              <a:cs typeface="Arial" charset="0"/>
            </a:endParaRPr>
          </a:p>
        </p:txBody>
      </p:sp>
    </p:spTree>
    <p:extLst>
      <p:ext uri="{BB962C8B-B14F-4D97-AF65-F5344CB8AC3E}">
        <p14:creationId xmlns:p14="http://schemas.microsoft.com/office/powerpoint/2010/main" val="36635924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18" charset="0"/>
                <a:ea typeface="ＭＳ Ｐゴシック" pitchFamily="34" charset="-128"/>
              </a:rPr>
              <a:t>Answer: D.</a:t>
            </a:r>
          </a:p>
        </p:txBody>
      </p:sp>
      <p:sp>
        <p:nvSpPr>
          <p:cNvPr id="624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fld id="{E0C96C2E-D739-42ED-9E6B-87BA38654BB7}" type="slidenum">
              <a:rPr lang="en-US" altLang="en-US" smtClean="0">
                <a:cs typeface="Arial" charset="0"/>
              </a:rPr>
              <a:pPr/>
              <a:t>24</a:t>
            </a:fld>
            <a:endParaRPr lang="en-US" altLang="en-US" smtClean="0">
              <a:cs typeface="Arial" charset="0"/>
            </a:endParaRPr>
          </a:p>
        </p:txBody>
      </p:sp>
    </p:spTree>
    <p:extLst>
      <p:ext uri="{BB962C8B-B14F-4D97-AF65-F5344CB8AC3E}">
        <p14:creationId xmlns:p14="http://schemas.microsoft.com/office/powerpoint/2010/main" val="34235864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18" charset="0"/>
              <a:ea typeface="ＭＳ Ｐゴシック" pitchFamily="34" charset="-128"/>
            </a:endParaRPr>
          </a:p>
        </p:txBody>
      </p:sp>
      <p:sp>
        <p:nvSpPr>
          <p:cNvPr id="624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fld id="{E0C96C2E-D739-42ED-9E6B-87BA38654BB7}" type="slidenum">
              <a:rPr lang="en-US" altLang="en-US" smtClean="0">
                <a:cs typeface="Arial" charset="0"/>
              </a:rPr>
              <a:pPr/>
              <a:t>25</a:t>
            </a:fld>
            <a:endParaRPr lang="en-US" altLang="en-US" smtClean="0">
              <a:cs typeface="Arial" charset="0"/>
            </a:endParaRPr>
          </a:p>
        </p:txBody>
      </p:sp>
    </p:spTree>
    <p:extLst>
      <p:ext uri="{BB962C8B-B14F-4D97-AF65-F5344CB8AC3E}">
        <p14:creationId xmlns:p14="http://schemas.microsoft.com/office/powerpoint/2010/main" val="1191482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imes New Roman" pitchFamily="18" charset="0"/>
                <a:ea typeface="ＭＳ Ｐゴシック" pitchFamily="34" charset="-128"/>
              </a:rPr>
              <a:t>Answer: B.</a:t>
            </a:r>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119900B3-41ED-44FE-A007-4020A2D9ABF8}" type="slidenum">
              <a:rPr lang="en-US" altLang="en-US" sz="1200" smtClean="0">
                <a:latin typeface="Times New Roman" pitchFamily="18" charset="0"/>
              </a:rPr>
              <a:pPr/>
              <a:t>26</a:t>
            </a:fld>
            <a:endParaRPr lang="en-US" altLang="en-US" sz="1200" smtClean="0">
              <a:latin typeface="Times New Roman" pitchFamily="18" charset="0"/>
            </a:endParaRPr>
          </a:p>
        </p:txBody>
      </p:sp>
    </p:spTree>
    <p:extLst>
      <p:ext uri="{BB962C8B-B14F-4D97-AF65-F5344CB8AC3E}">
        <p14:creationId xmlns:p14="http://schemas.microsoft.com/office/powerpoint/2010/main" val="40735772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18" charset="0"/>
              <a:ea typeface="ＭＳ Ｐゴシック" pitchFamily="34" charset="-128"/>
            </a:endParaRPr>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119900B3-41ED-44FE-A007-4020A2D9ABF8}" type="slidenum">
              <a:rPr lang="en-US" altLang="en-US" sz="1200" smtClean="0">
                <a:latin typeface="Times New Roman" pitchFamily="18" charset="0"/>
              </a:rPr>
              <a:pPr/>
              <a:t>27</a:t>
            </a:fld>
            <a:endParaRPr lang="en-US" altLang="en-US" sz="1200" smtClean="0">
              <a:latin typeface="Times New Roman" pitchFamily="18" charset="0"/>
            </a:endParaRPr>
          </a:p>
        </p:txBody>
      </p:sp>
    </p:spTree>
    <p:extLst>
      <p:ext uri="{BB962C8B-B14F-4D97-AF65-F5344CB8AC3E}">
        <p14:creationId xmlns:p14="http://schemas.microsoft.com/office/powerpoint/2010/main" val="34537573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imes New Roman" pitchFamily="18" charset="0"/>
                <a:ea typeface="ＭＳ Ｐゴシック" pitchFamily="34" charset="-128"/>
              </a:rPr>
              <a:t>Answer: B.</a:t>
            </a:r>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C5C8E667-8D71-4285-A3B7-747309A75468}" type="slidenum">
              <a:rPr lang="en-US" altLang="en-US" sz="1200" smtClean="0">
                <a:latin typeface="Times New Roman" pitchFamily="18" charset="0"/>
              </a:rPr>
              <a:pPr/>
              <a:t>28</a:t>
            </a:fld>
            <a:endParaRPr lang="en-US" altLang="en-US" sz="1200" smtClean="0">
              <a:latin typeface="Times New Roman" pitchFamily="18" charset="0"/>
            </a:endParaRPr>
          </a:p>
        </p:txBody>
      </p:sp>
    </p:spTree>
    <p:extLst>
      <p:ext uri="{BB962C8B-B14F-4D97-AF65-F5344CB8AC3E}">
        <p14:creationId xmlns:p14="http://schemas.microsoft.com/office/powerpoint/2010/main" val="37062277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18" charset="0"/>
              <a:ea typeface="ＭＳ Ｐゴシック" pitchFamily="34" charset="-128"/>
            </a:endParaRPr>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C5C8E667-8D71-4285-A3B7-747309A75468}" type="slidenum">
              <a:rPr lang="en-US" altLang="en-US" sz="1200" smtClean="0">
                <a:latin typeface="Times New Roman" pitchFamily="18" charset="0"/>
              </a:rPr>
              <a:pPr/>
              <a:t>29</a:t>
            </a:fld>
            <a:endParaRPr lang="en-US" altLang="en-US" sz="1200" smtClean="0">
              <a:latin typeface="Times New Roman" pitchFamily="18" charset="0"/>
            </a:endParaRPr>
          </a:p>
        </p:txBody>
      </p:sp>
    </p:spTree>
    <p:extLst>
      <p:ext uri="{BB962C8B-B14F-4D97-AF65-F5344CB8AC3E}">
        <p14:creationId xmlns:p14="http://schemas.microsoft.com/office/powerpoint/2010/main" val="6156492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fld id="{84B93A53-0F98-4BB6-95A7-E95C5ACDDA22}" type="slidenum">
              <a:rPr lang="en-US" altLang="en-US" smtClean="0">
                <a:cs typeface="Arial" charset="0"/>
              </a:rPr>
              <a:pPr/>
              <a:t>3</a:t>
            </a:fld>
            <a:endParaRPr lang="en-US" altLang="en-US" smtClean="0">
              <a:cs typeface="Arial"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400825027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imes New Roman" pitchFamily="18" charset="0"/>
                <a:ea typeface="ＭＳ Ｐゴシック" pitchFamily="34" charset="-128"/>
              </a:rPr>
              <a:t>Answer: D.</a:t>
            </a:r>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74C1AD8D-DE6A-48D4-87F0-2102D39865D0}" type="slidenum">
              <a:rPr lang="en-US" altLang="en-US" sz="1200" smtClean="0">
                <a:latin typeface="Times New Roman" pitchFamily="18" charset="0"/>
              </a:rPr>
              <a:pPr/>
              <a:t>30</a:t>
            </a:fld>
            <a:endParaRPr lang="en-US" altLang="en-US" sz="1200" smtClean="0">
              <a:latin typeface="Times New Roman" pitchFamily="18" charset="0"/>
            </a:endParaRPr>
          </a:p>
        </p:txBody>
      </p:sp>
    </p:spTree>
    <p:extLst>
      <p:ext uri="{BB962C8B-B14F-4D97-AF65-F5344CB8AC3E}">
        <p14:creationId xmlns:p14="http://schemas.microsoft.com/office/powerpoint/2010/main" val="21920045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18" charset="0"/>
              <a:ea typeface="ＭＳ Ｐゴシック" pitchFamily="34" charset="-128"/>
            </a:endParaRPr>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74C1AD8D-DE6A-48D4-87F0-2102D39865D0}" type="slidenum">
              <a:rPr lang="en-US" altLang="en-US" sz="1200" smtClean="0">
                <a:latin typeface="Times New Roman" pitchFamily="18" charset="0"/>
              </a:rPr>
              <a:pPr/>
              <a:t>31</a:t>
            </a:fld>
            <a:endParaRPr lang="en-US" altLang="en-US" sz="1200" smtClean="0">
              <a:latin typeface="Times New Roman" pitchFamily="18" charset="0"/>
            </a:endParaRPr>
          </a:p>
        </p:txBody>
      </p:sp>
    </p:spTree>
    <p:extLst>
      <p:ext uri="{BB962C8B-B14F-4D97-AF65-F5344CB8AC3E}">
        <p14:creationId xmlns:p14="http://schemas.microsoft.com/office/powerpoint/2010/main" val="292576346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imes New Roman" pitchFamily="18" charset="0"/>
                <a:ea typeface="ＭＳ Ｐゴシック" pitchFamily="34" charset="-128"/>
              </a:rPr>
              <a:t>Answer: B.</a:t>
            </a:r>
          </a:p>
        </p:txBody>
      </p:sp>
      <p:sp>
        <p:nvSpPr>
          <p:cNvPr id="665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60E2A403-7BF8-4CE9-9D27-D2680FDE0605}" type="slidenum">
              <a:rPr lang="en-US" altLang="en-US" sz="1200" smtClean="0">
                <a:latin typeface="Times New Roman" pitchFamily="18" charset="0"/>
              </a:rPr>
              <a:pPr/>
              <a:t>32</a:t>
            </a:fld>
            <a:endParaRPr lang="en-US" altLang="en-US" sz="1200" smtClean="0">
              <a:latin typeface="Times New Roman" pitchFamily="18" charset="0"/>
            </a:endParaRPr>
          </a:p>
        </p:txBody>
      </p:sp>
    </p:spTree>
    <p:extLst>
      <p:ext uri="{BB962C8B-B14F-4D97-AF65-F5344CB8AC3E}">
        <p14:creationId xmlns:p14="http://schemas.microsoft.com/office/powerpoint/2010/main" val="368122470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18" charset="0"/>
              <a:ea typeface="ＭＳ Ｐゴシック" pitchFamily="34" charset="-128"/>
            </a:endParaRPr>
          </a:p>
        </p:txBody>
      </p:sp>
      <p:sp>
        <p:nvSpPr>
          <p:cNvPr id="665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60E2A403-7BF8-4CE9-9D27-D2680FDE0605}" type="slidenum">
              <a:rPr lang="en-US" altLang="en-US" sz="1200" smtClean="0">
                <a:latin typeface="Times New Roman" pitchFamily="18" charset="0"/>
              </a:rPr>
              <a:pPr/>
              <a:t>33</a:t>
            </a:fld>
            <a:endParaRPr lang="en-US" altLang="en-US" sz="1200" smtClean="0">
              <a:latin typeface="Times New Roman" pitchFamily="18" charset="0"/>
            </a:endParaRPr>
          </a:p>
        </p:txBody>
      </p:sp>
    </p:spTree>
    <p:extLst>
      <p:ext uri="{BB962C8B-B14F-4D97-AF65-F5344CB8AC3E}">
        <p14:creationId xmlns:p14="http://schemas.microsoft.com/office/powerpoint/2010/main" val="265816647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imes New Roman" pitchFamily="18" charset="0"/>
                <a:ea typeface="ＭＳ Ｐゴシック" pitchFamily="34" charset="-128"/>
              </a:rPr>
              <a:t>Answer: A.</a:t>
            </a:r>
          </a:p>
        </p:txBody>
      </p:sp>
      <p:sp>
        <p:nvSpPr>
          <p:cNvPr id="675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B63156FD-0714-4314-BC54-D415850D322F}" type="slidenum">
              <a:rPr lang="en-US" altLang="en-US" sz="1200" smtClean="0">
                <a:latin typeface="Times New Roman" pitchFamily="18" charset="0"/>
              </a:rPr>
              <a:pPr/>
              <a:t>34</a:t>
            </a:fld>
            <a:endParaRPr lang="en-US" altLang="en-US" sz="1200" smtClean="0">
              <a:latin typeface="Times New Roman" pitchFamily="18" charset="0"/>
            </a:endParaRPr>
          </a:p>
        </p:txBody>
      </p:sp>
    </p:spTree>
    <p:extLst>
      <p:ext uri="{BB962C8B-B14F-4D97-AF65-F5344CB8AC3E}">
        <p14:creationId xmlns:p14="http://schemas.microsoft.com/office/powerpoint/2010/main" val="304810110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18" charset="0"/>
              <a:ea typeface="ＭＳ Ｐゴシック" pitchFamily="34" charset="-128"/>
            </a:endParaRPr>
          </a:p>
        </p:txBody>
      </p:sp>
      <p:sp>
        <p:nvSpPr>
          <p:cNvPr id="675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B63156FD-0714-4314-BC54-D415850D322F}" type="slidenum">
              <a:rPr lang="en-US" altLang="en-US" sz="1200" smtClean="0">
                <a:latin typeface="Times New Roman" pitchFamily="18" charset="0"/>
              </a:rPr>
              <a:pPr/>
              <a:t>35</a:t>
            </a:fld>
            <a:endParaRPr lang="en-US" altLang="en-US" sz="1200" smtClean="0">
              <a:latin typeface="Times New Roman" pitchFamily="18" charset="0"/>
            </a:endParaRPr>
          </a:p>
        </p:txBody>
      </p:sp>
    </p:spTree>
    <p:extLst>
      <p:ext uri="{BB962C8B-B14F-4D97-AF65-F5344CB8AC3E}">
        <p14:creationId xmlns:p14="http://schemas.microsoft.com/office/powerpoint/2010/main" val="42183680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DD043834-94C3-43DF-8CFC-4BB16363D860}" type="slidenum">
              <a:rPr lang="en-US" altLang="en-US">
                <a:cs typeface="Arial" charset="0"/>
              </a:rPr>
              <a:pPr algn="r" eaLnBrk="0" hangingPunct="0"/>
              <a:t>4</a:t>
            </a:fld>
            <a:endParaRPr lang="en-US" altLang="en-US">
              <a:cs typeface="Arial"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itchFamily="18" charset="0"/>
                <a:ea typeface="ＭＳ Ｐゴシック" pitchFamily="34" charset="-128"/>
              </a:rPr>
              <a:t>Answer: C. Concept 17.2. </a:t>
            </a:r>
          </a:p>
        </p:txBody>
      </p:sp>
    </p:spTree>
    <p:extLst>
      <p:ext uri="{BB962C8B-B14F-4D97-AF65-F5344CB8AC3E}">
        <p14:creationId xmlns:p14="http://schemas.microsoft.com/office/powerpoint/2010/main" val="804530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DD043834-94C3-43DF-8CFC-4BB16363D860}" type="slidenum">
              <a:rPr lang="en-US" altLang="en-US">
                <a:cs typeface="Arial" charset="0"/>
              </a:rPr>
              <a:pPr algn="r" eaLnBrk="0" hangingPunct="0"/>
              <a:t>5</a:t>
            </a:fld>
            <a:endParaRPr lang="en-US" altLang="en-US">
              <a:cs typeface="Arial"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34671602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C16412D7-5B1D-423A-BBE6-766AFC97B8A7}" type="slidenum">
              <a:rPr lang="en-US" altLang="en-US">
                <a:cs typeface="Arial" charset="0"/>
              </a:rPr>
              <a:pPr algn="r" eaLnBrk="0" hangingPunct="0"/>
              <a:t>6</a:t>
            </a:fld>
            <a:endParaRPr lang="en-US" altLang="en-US">
              <a:cs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itchFamily="18" charset="0"/>
                <a:ea typeface="ＭＳ Ｐゴシック" pitchFamily="34" charset="-128"/>
              </a:rPr>
              <a:t>Answer: E. Concept 17.2. </a:t>
            </a:r>
          </a:p>
        </p:txBody>
      </p:sp>
    </p:spTree>
    <p:extLst>
      <p:ext uri="{BB962C8B-B14F-4D97-AF65-F5344CB8AC3E}">
        <p14:creationId xmlns:p14="http://schemas.microsoft.com/office/powerpoint/2010/main" val="12263769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C16412D7-5B1D-423A-BBE6-766AFC97B8A7}" type="slidenum">
              <a:rPr lang="en-US" altLang="en-US">
                <a:cs typeface="Arial" charset="0"/>
              </a:rPr>
              <a:pPr algn="r" eaLnBrk="0" hangingPunct="0"/>
              <a:t>7</a:t>
            </a:fld>
            <a:endParaRPr lang="en-US" altLang="en-US">
              <a:cs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535353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2F2AD4BB-F0DF-4630-B81F-C2043A398AED}" type="slidenum">
              <a:rPr lang="en-US" altLang="en-US">
                <a:cs typeface="Arial" charset="0"/>
              </a:rPr>
              <a:pPr algn="r" eaLnBrk="0" hangingPunct="0"/>
              <a:t>8</a:t>
            </a:fld>
            <a:endParaRPr lang="en-US" altLang="en-US">
              <a:cs typeface="Arial"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18" charset="0"/>
                <a:ea typeface="ＭＳ Ｐゴシック" pitchFamily="34" charset="-128"/>
              </a:rPr>
              <a:t>Answer: A.</a:t>
            </a:r>
          </a:p>
          <a:p>
            <a:endParaRPr lang="en-US" altLang="en-US" dirty="0"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13292534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2F2AD4BB-F0DF-4630-B81F-C2043A398AED}" type="slidenum">
              <a:rPr lang="en-US" altLang="en-US">
                <a:cs typeface="Arial" charset="0"/>
              </a:rPr>
              <a:pPr algn="r" eaLnBrk="0" hangingPunct="0"/>
              <a:t>9</a:t>
            </a:fld>
            <a:endParaRPr lang="en-US" altLang="en-US">
              <a:cs typeface="Arial"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10870582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1" b="29966"/>
          <a:stretch/>
        </p:blipFill>
        <p:spPr>
          <a:xfrm>
            <a:off x="0" y="1006891"/>
            <a:ext cx="9144000" cy="5308183"/>
          </a:xfrm>
          <a:prstGeom prst="rect">
            <a:avLst/>
          </a:prstGeom>
        </p:spPr>
      </p:pic>
      <p:sp>
        <p:nvSpPr>
          <p:cNvPr id="5" name="TextBox 4"/>
          <p:cNvSpPr txBox="1">
            <a:spLocks noChangeArrowheads="1"/>
          </p:cNvSpPr>
          <p:nvPr/>
        </p:nvSpPr>
        <p:spPr bwMode="auto">
          <a:xfrm>
            <a:off x="0" y="0"/>
            <a:ext cx="9144000" cy="615553"/>
          </a:xfrm>
          <a:prstGeom prst="rect">
            <a:avLst/>
          </a:prstGeom>
          <a:solidFill>
            <a:schemeClr val="tx1"/>
          </a:solidFill>
          <a:ln>
            <a:noFill/>
          </a:ln>
          <a:extLst>
            <a:ext uri="{91240B29-F687-4F45-9708-019B960494DF}">
              <a14:hiddenLine xmlns:a14="http://schemas.microsoft.com/office/drawing/2010/main" w="9525">
                <a:solidFill>
                  <a:srgbClr val="F6C932"/>
                </a:solidFill>
                <a:miter lim="800000"/>
                <a:headEnd/>
                <a:tailEnd/>
              </a14:hiddenLine>
            </a:ext>
          </a:extLst>
        </p:spPr>
        <p:txBody>
          <a:bodyPr>
            <a:spAutoFit/>
          </a:bodyPr>
          <a:lstStyle>
            <a:lvl1pPr algn="r" eaLnBrk="0" hangingPunct="0">
              <a:defRPr sz="2400">
                <a:solidFill>
                  <a:schemeClr val="tx1"/>
                </a:solidFill>
                <a:latin typeface="Arial" charset="0"/>
                <a:cs typeface="Arial" charset="0"/>
              </a:defRPr>
            </a:lvl1pPr>
            <a:lvl2pPr marL="742950" indent="-285750" algn="r" eaLnBrk="0" hangingPunct="0">
              <a:defRPr sz="2400">
                <a:solidFill>
                  <a:schemeClr val="tx1"/>
                </a:solidFill>
                <a:latin typeface="Arial" charset="0"/>
                <a:cs typeface="Arial" charset="0"/>
              </a:defRPr>
            </a:lvl2pPr>
            <a:lvl3pPr marL="1143000" indent="-228600" algn="r" eaLnBrk="0" hangingPunct="0">
              <a:defRPr sz="2400">
                <a:solidFill>
                  <a:schemeClr val="tx1"/>
                </a:solidFill>
                <a:latin typeface="Arial" charset="0"/>
                <a:cs typeface="Arial" charset="0"/>
              </a:defRPr>
            </a:lvl3pPr>
            <a:lvl4pPr marL="1600200" indent="-228600" algn="r" eaLnBrk="0" hangingPunct="0">
              <a:defRPr sz="2400">
                <a:solidFill>
                  <a:schemeClr val="tx1"/>
                </a:solidFill>
                <a:latin typeface="Arial" charset="0"/>
                <a:cs typeface="Arial" charset="0"/>
              </a:defRPr>
            </a:lvl4pPr>
            <a:lvl5pPr marL="2057400" indent="-228600" algn="r" eaLnBrk="0" hangingPunct="0">
              <a:defRPr sz="2400">
                <a:solidFill>
                  <a:schemeClr val="tx1"/>
                </a:solidFill>
                <a:latin typeface="Arial" charset="0"/>
                <a:cs typeface="Arial" charset="0"/>
              </a:defRPr>
            </a:lvl5pPr>
            <a:lvl6pPr marL="2514600" indent="-228600" algn="r" eaLnBrk="0" fontAlgn="base" hangingPunct="0">
              <a:spcBef>
                <a:spcPct val="0"/>
              </a:spcBef>
              <a:spcAft>
                <a:spcPct val="0"/>
              </a:spcAft>
              <a:defRPr sz="2400">
                <a:solidFill>
                  <a:schemeClr val="tx1"/>
                </a:solidFill>
                <a:latin typeface="Arial" charset="0"/>
                <a:cs typeface="Arial" charset="0"/>
              </a:defRPr>
            </a:lvl6pPr>
            <a:lvl7pPr marL="2971800" indent="-228600" algn="r" eaLnBrk="0" fontAlgn="base" hangingPunct="0">
              <a:spcBef>
                <a:spcPct val="0"/>
              </a:spcBef>
              <a:spcAft>
                <a:spcPct val="0"/>
              </a:spcAft>
              <a:defRPr sz="2400">
                <a:solidFill>
                  <a:schemeClr val="tx1"/>
                </a:solidFill>
                <a:latin typeface="Arial" charset="0"/>
                <a:cs typeface="Arial" charset="0"/>
              </a:defRPr>
            </a:lvl7pPr>
            <a:lvl8pPr marL="3429000" indent="-228600" algn="r" eaLnBrk="0" fontAlgn="base" hangingPunct="0">
              <a:spcBef>
                <a:spcPct val="0"/>
              </a:spcBef>
              <a:spcAft>
                <a:spcPct val="0"/>
              </a:spcAft>
              <a:defRPr sz="2400">
                <a:solidFill>
                  <a:schemeClr val="tx1"/>
                </a:solidFill>
                <a:latin typeface="Arial" charset="0"/>
                <a:cs typeface="Arial" charset="0"/>
              </a:defRPr>
            </a:lvl8pPr>
            <a:lvl9pPr marL="3886200" indent="-228600" algn="r" eaLnBrk="0" fontAlgn="base" hangingPunct="0">
              <a:spcBef>
                <a:spcPct val="0"/>
              </a:spcBef>
              <a:spcAft>
                <a:spcPct val="0"/>
              </a:spcAft>
              <a:defRPr sz="2400">
                <a:solidFill>
                  <a:schemeClr val="tx1"/>
                </a:solidFill>
                <a:latin typeface="Arial" charset="0"/>
                <a:cs typeface="Arial" charset="0"/>
              </a:defRPr>
            </a:lvl9pPr>
          </a:lstStyle>
          <a:p>
            <a:pPr algn="ctr" eaLnBrk="1" hangingPunct="1">
              <a:spcBef>
                <a:spcPct val="20000"/>
              </a:spcBef>
              <a:spcAft>
                <a:spcPct val="20000"/>
              </a:spcAft>
              <a:defRPr/>
            </a:pPr>
            <a:r>
              <a:rPr lang="en-US" sz="3000" b="0" dirty="0" smtClean="0">
                <a:solidFill>
                  <a:srgbClr val="ABA49A"/>
                </a:solidFill>
                <a:latin typeface="Times New Roman" pitchFamily="84" charset="0"/>
                <a:cs typeface="Times New Roman" pitchFamily="84" charset="0"/>
              </a:rPr>
              <a:t>CAMPBELL</a:t>
            </a:r>
            <a:r>
              <a:rPr lang="en-US" sz="3200" b="1" dirty="0" smtClean="0">
                <a:solidFill>
                  <a:srgbClr val="ABA49A"/>
                </a:solidFill>
                <a:latin typeface="Times New Roman" pitchFamily="84" charset="0"/>
                <a:cs typeface="Times New Roman" pitchFamily="84" charset="0"/>
              </a:rPr>
              <a:t> </a:t>
            </a:r>
            <a:r>
              <a:rPr lang="en-US" sz="2800" b="1" dirty="0" smtClean="0">
                <a:solidFill>
                  <a:srgbClr val="ABA49A"/>
                </a:solidFill>
                <a:latin typeface="Times New Roman" pitchFamily="84" charset="0"/>
                <a:cs typeface="Times New Roman" pitchFamily="84" charset="0"/>
              </a:rPr>
              <a:t> </a:t>
            </a:r>
            <a:r>
              <a:rPr lang="en-US" sz="3400" b="0" dirty="0" smtClean="0">
                <a:solidFill>
                  <a:schemeClr val="tx2">
                    <a:lumMod val="40000"/>
                    <a:lumOff val="60000"/>
                  </a:schemeClr>
                </a:solidFill>
                <a:latin typeface="Times New Roman" pitchFamily="84" charset="0"/>
                <a:cs typeface="Times New Roman" pitchFamily="84" charset="0"/>
              </a:rPr>
              <a:t>BIOLOGY IN FOCUS</a:t>
            </a:r>
            <a:endParaRPr lang="en-US" sz="1200" b="0" dirty="0" smtClean="0">
              <a:solidFill>
                <a:schemeClr val="tx2">
                  <a:lumMod val="40000"/>
                  <a:lumOff val="60000"/>
                </a:schemeClr>
              </a:solidFill>
              <a:latin typeface="Times New Roman" pitchFamily="84" charset="0"/>
              <a:cs typeface="Times New Roman" pitchFamily="84" charset="0"/>
            </a:endParaRPr>
          </a:p>
        </p:txBody>
      </p:sp>
      <p:sp>
        <p:nvSpPr>
          <p:cNvPr id="6" name="Text Box 14"/>
          <p:cNvSpPr txBox="1">
            <a:spLocks noChangeArrowheads="1"/>
          </p:cNvSpPr>
          <p:nvPr/>
        </p:nvSpPr>
        <p:spPr bwMode="auto">
          <a:xfrm>
            <a:off x="0" y="6315075"/>
            <a:ext cx="9144000" cy="5397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lgn="r" eaLnBrk="0" hangingPunct="0">
              <a:defRPr sz="2400">
                <a:solidFill>
                  <a:schemeClr val="tx1"/>
                </a:solidFill>
                <a:latin typeface="Arial" charset="0"/>
                <a:cs typeface="Arial" charset="0"/>
              </a:defRPr>
            </a:lvl1pPr>
            <a:lvl2pPr marL="742950" indent="-285750" algn="r" eaLnBrk="0" hangingPunct="0">
              <a:defRPr sz="2400">
                <a:solidFill>
                  <a:schemeClr val="tx1"/>
                </a:solidFill>
                <a:latin typeface="Arial" charset="0"/>
                <a:cs typeface="Arial" charset="0"/>
              </a:defRPr>
            </a:lvl2pPr>
            <a:lvl3pPr marL="1143000" indent="-228600" algn="r" eaLnBrk="0" hangingPunct="0">
              <a:defRPr sz="2400">
                <a:solidFill>
                  <a:schemeClr val="tx1"/>
                </a:solidFill>
                <a:latin typeface="Arial" charset="0"/>
                <a:cs typeface="Arial" charset="0"/>
              </a:defRPr>
            </a:lvl3pPr>
            <a:lvl4pPr marL="1600200" indent="-228600" algn="r" eaLnBrk="0" hangingPunct="0">
              <a:defRPr sz="2400">
                <a:solidFill>
                  <a:schemeClr val="tx1"/>
                </a:solidFill>
                <a:latin typeface="Arial" charset="0"/>
                <a:cs typeface="Arial" charset="0"/>
              </a:defRPr>
            </a:lvl4pPr>
            <a:lvl5pPr marL="2057400" indent="-228600" algn="r" eaLnBrk="0" hangingPunct="0">
              <a:defRPr sz="2400">
                <a:solidFill>
                  <a:schemeClr val="tx1"/>
                </a:solidFill>
                <a:latin typeface="Arial" charset="0"/>
                <a:cs typeface="Arial" charset="0"/>
              </a:defRPr>
            </a:lvl5pPr>
            <a:lvl6pPr marL="2514600" indent="-228600" algn="r" eaLnBrk="0" fontAlgn="base" hangingPunct="0">
              <a:spcBef>
                <a:spcPct val="0"/>
              </a:spcBef>
              <a:spcAft>
                <a:spcPct val="0"/>
              </a:spcAft>
              <a:defRPr sz="2400">
                <a:solidFill>
                  <a:schemeClr val="tx1"/>
                </a:solidFill>
                <a:latin typeface="Arial" charset="0"/>
                <a:cs typeface="Arial" charset="0"/>
              </a:defRPr>
            </a:lvl6pPr>
            <a:lvl7pPr marL="2971800" indent="-228600" algn="r" eaLnBrk="0" fontAlgn="base" hangingPunct="0">
              <a:spcBef>
                <a:spcPct val="0"/>
              </a:spcBef>
              <a:spcAft>
                <a:spcPct val="0"/>
              </a:spcAft>
              <a:defRPr sz="2400">
                <a:solidFill>
                  <a:schemeClr val="tx1"/>
                </a:solidFill>
                <a:latin typeface="Arial" charset="0"/>
                <a:cs typeface="Arial" charset="0"/>
              </a:defRPr>
            </a:lvl7pPr>
            <a:lvl8pPr marL="3429000" indent="-228600" algn="r" eaLnBrk="0" fontAlgn="base" hangingPunct="0">
              <a:spcBef>
                <a:spcPct val="0"/>
              </a:spcBef>
              <a:spcAft>
                <a:spcPct val="0"/>
              </a:spcAft>
              <a:defRPr sz="2400">
                <a:solidFill>
                  <a:schemeClr val="tx1"/>
                </a:solidFill>
                <a:latin typeface="Arial" charset="0"/>
                <a:cs typeface="Arial" charset="0"/>
              </a:defRPr>
            </a:lvl8pPr>
            <a:lvl9pPr marL="3886200" indent="-228600" algn="r" eaLnBrk="0" fontAlgn="base" hangingPunct="0">
              <a:spcBef>
                <a:spcPct val="0"/>
              </a:spcBef>
              <a:spcAft>
                <a:spcPct val="0"/>
              </a:spcAft>
              <a:defRPr sz="2400">
                <a:solidFill>
                  <a:schemeClr val="tx1"/>
                </a:solidFill>
                <a:latin typeface="Arial" charset="0"/>
                <a:cs typeface="Arial" charset="0"/>
              </a:defRPr>
            </a:lvl9pPr>
          </a:lstStyle>
          <a:p>
            <a:pPr algn="l">
              <a:spcBef>
                <a:spcPct val="50000"/>
              </a:spcBef>
              <a:defRPr/>
            </a:pPr>
            <a:r>
              <a:rPr lang="en-US" sz="900" dirty="0" smtClean="0">
                <a:solidFill>
                  <a:schemeClr val="bg1"/>
                </a:solidFill>
              </a:rPr>
              <a:t>     © 2016 Pearson Education, Inc.</a:t>
            </a:r>
            <a:endParaRPr lang="en-US" dirty="0" smtClean="0">
              <a:solidFill>
                <a:schemeClr val="bg1"/>
              </a:solidFill>
            </a:endParaRPr>
          </a:p>
        </p:txBody>
      </p:sp>
      <p:sp>
        <p:nvSpPr>
          <p:cNvPr id="7" name="Text Box 35"/>
          <p:cNvSpPr txBox="1">
            <a:spLocks noChangeArrowheads="1"/>
          </p:cNvSpPr>
          <p:nvPr/>
        </p:nvSpPr>
        <p:spPr bwMode="auto">
          <a:xfrm>
            <a:off x="0" y="614363"/>
            <a:ext cx="9144000" cy="338554"/>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ctr" eaLnBrk="1" hangingPunct="1">
              <a:spcBef>
                <a:spcPct val="20000"/>
              </a:spcBef>
              <a:spcAft>
                <a:spcPct val="20000"/>
              </a:spcAft>
              <a:defRPr/>
            </a:pPr>
            <a:r>
              <a:rPr lang="en-US" sz="1600" cap="all" baseline="0" dirty="0" err="1" smtClean="0">
                <a:solidFill>
                  <a:srgbClr val="ABA49A"/>
                </a:solidFill>
                <a:latin typeface="Times New Roman" pitchFamily="84" charset="0"/>
                <a:cs typeface="Times New Roman" pitchFamily="84" charset="0"/>
              </a:rPr>
              <a:t>Urry</a:t>
            </a:r>
            <a:r>
              <a:rPr lang="en-US" sz="1600" cap="all" baseline="0" dirty="0" smtClean="0">
                <a:solidFill>
                  <a:srgbClr val="ABA49A"/>
                </a:solidFill>
                <a:latin typeface="Times New Roman" pitchFamily="84" charset="0"/>
                <a:cs typeface="Times New Roman" pitchFamily="84" charset="0"/>
              </a:rPr>
              <a:t>  •  Cain  •  Wasserman  •  </a:t>
            </a:r>
            <a:r>
              <a:rPr lang="en-US" sz="1600" cap="all" baseline="0" dirty="0" err="1" smtClean="0">
                <a:solidFill>
                  <a:srgbClr val="ABA49A"/>
                </a:solidFill>
                <a:latin typeface="Times New Roman" pitchFamily="84" charset="0"/>
                <a:cs typeface="Times New Roman" pitchFamily="84" charset="0"/>
              </a:rPr>
              <a:t>Minorsky</a:t>
            </a:r>
            <a:r>
              <a:rPr lang="en-US" sz="1600" cap="all" baseline="0" dirty="0" smtClean="0">
                <a:solidFill>
                  <a:srgbClr val="ABA49A"/>
                </a:solidFill>
                <a:latin typeface="Times New Roman" pitchFamily="84" charset="0"/>
                <a:cs typeface="Times New Roman" pitchFamily="84" charset="0"/>
              </a:rPr>
              <a:t>   •  Reece</a:t>
            </a:r>
          </a:p>
        </p:txBody>
      </p:sp>
      <p:sp>
        <p:nvSpPr>
          <p:cNvPr id="8" name="Text Box 6"/>
          <p:cNvSpPr txBox="1">
            <a:spLocks noChangeArrowheads="1"/>
          </p:cNvSpPr>
          <p:nvPr/>
        </p:nvSpPr>
        <p:spPr bwMode="auto">
          <a:xfrm>
            <a:off x="149047" y="5146766"/>
            <a:ext cx="5381625" cy="1093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r" eaLnBrk="0" hangingPunct="0">
              <a:defRPr sz="2400">
                <a:solidFill>
                  <a:schemeClr val="tx1"/>
                </a:solidFill>
                <a:latin typeface="Arial" charset="0"/>
                <a:cs typeface="Arial" charset="0"/>
              </a:defRPr>
            </a:lvl1pPr>
            <a:lvl2pPr marL="742950" indent="-285750" algn="r" eaLnBrk="0" hangingPunct="0">
              <a:defRPr sz="2400">
                <a:solidFill>
                  <a:schemeClr val="tx1"/>
                </a:solidFill>
                <a:latin typeface="Arial" charset="0"/>
                <a:cs typeface="Arial" charset="0"/>
              </a:defRPr>
            </a:lvl2pPr>
            <a:lvl3pPr marL="1143000" indent="-228600" algn="r" eaLnBrk="0" hangingPunct="0">
              <a:defRPr sz="2400">
                <a:solidFill>
                  <a:schemeClr val="tx1"/>
                </a:solidFill>
                <a:latin typeface="Arial" charset="0"/>
                <a:cs typeface="Arial" charset="0"/>
              </a:defRPr>
            </a:lvl3pPr>
            <a:lvl4pPr marL="1600200" indent="-228600" algn="r" eaLnBrk="0" hangingPunct="0">
              <a:defRPr sz="2400">
                <a:solidFill>
                  <a:schemeClr val="tx1"/>
                </a:solidFill>
                <a:latin typeface="Arial" charset="0"/>
                <a:cs typeface="Arial" charset="0"/>
              </a:defRPr>
            </a:lvl4pPr>
            <a:lvl5pPr marL="2057400" indent="-228600" algn="r" eaLnBrk="0" hangingPunct="0">
              <a:defRPr sz="2400">
                <a:solidFill>
                  <a:schemeClr val="tx1"/>
                </a:solidFill>
                <a:latin typeface="Arial" charset="0"/>
                <a:cs typeface="Arial" charset="0"/>
              </a:defRPr>
            </a:lvl5pPr>
            <a:lvl6pPr marL="2514600" indent="-228600" algn="r" eaLnBrk="0" fontAlgn="base" hangingPunct="0">
              <a:spcBef>
                <a:spcPct val="0"/>
              </a:spcBef>
              <a:spcAft>
                <a:spcPct val="0"/>
              </a:spcAft>
              <a:defRPr sz="2400">
                <a:solidFill>
                  <a:schemeClr val="tx1"/>
                </a:solidFill>
                <a:latin typeface="Arial" charset="0"/>
                <a:cs typeface="Arial" charset="0"/>
              </a:defRPr>
            </a:lvl6pPr>
            <a:lvl7pPr marL="2971800" indent="-228600" algn="r" eaLnBrk="0" fontAlgn="base" hangingPunct="0">
              <a:spcBef>
                <a:spcPct val="0"/>
              </a:spcBef>
              <a:spcAft>
                <a:spcPct val="0"/>
              </a:spcAft>
              <a:defRPr sz="2400">
                <a:solidFill>
                  <a:schemeClr val="tx1"/>
                </a:solidFill>
                <a:latin typeface="Arial" charset="0"/>
                <a:cs typeface="Arial" charset="0"/>
              </a:defRPr>
            </a:lvl7pPr>
            <a:lvl8pPr marL="3429000" indent="-228600" algn="r" eaLnBrk="0" fontAlgn="base" hangingPunct="0">
              <a:spcBef>
                <a:spcPct val="0"/>
              </a:spcBef>
              <a:spcAft>
                <a:spcPct val="0"/>
              </a:spcAft>
              <a:defRPr sz="2400">
                <a:solidFill>
                  <a:schemeClr val="tx1"/>
                </a:solidFill>
                <a:latin typeface="Arial" charset="0"/>
                <a:cs typeface="Arial" charset="0"/>
              </a:defRPr>
            </a:lvl8pPr>
            <a:lvl9pPr marL="3886200" indent="-228600" algn="r" eaLnBrk="0" fontAlgn="base" hangingPunct="0">
              <a:spcBef>
                <a:spcPct val="0"/>
              </a:spcBef>
              <a:spcAft>
                <a:spcPct val="0"/>
              </a:spcAft>
              <a:defRPr sz="2400">
                <a:solidFill>
                  <a:schemeClr val="tx1"/>
                </a:solidFill>
                <a:latin typeface="Arial" charset="0"/>
                <a:cs typeface="Arial" charset="0"/>
              </a:defRPr>
            </a:lvl9pPr>
          </a:lstStyle>
          <a:p>
            <a:pPr algn="l">
              <a:defRPr/>
            </a:pPr>
            <a:r>
              <a:rPr lang="en-US" sz="1400" b="1" dirty="0" smtClean="0">
                <a:solidFill>
                  <a:schemeClr val="bg1"/>
                </a:solidFill>
                <a:effectLst>
                  <a:outerShdw blurRad="38100" dist="38100" dir="2700000" algn="tl">
                    <a:srgbClr val="000000">
                      <a:alpha val="43137"/>
                    </a:srgbClr>
                  </a:outerShdw>
                </a:effectLst>
              </a:rPr>
              <a:t>Questions prepared</a:t>
            </a:r>
            <a:r>
              <a:rPr lang="en-US" sz="1400" b="1" baseline="0" dirty="0" smtClean="0">
                <a:solidFill>
                  <a:schemeClr val="bg1"/>
                </a:solidFill>
                <a:effectLst>
                  <a:outerShdw blurRad="38100" dist="38100" dir="2700000" algn="tl">
                    <a:srgbClr val="000000">
                      <a:alpha val="43137"/>
                    </a:srgbClr>
                  </a:outerShdw>
                </a:effectLst>
              </a:rPr>
              <a:t> </a:t>
            </a:r>
            <a:r>
              <a:rPr lang="en-US" sz="1400" b="1" dirty="0" smtClean="0">
                <a:solidFill>
                  <a:schemeClr val="bg1"/>
                </a:solidFill>
                <a:effectLst>
                  <a:outerShdw blurRad="38100" dist="38100" dir="2700000" algn="tl">
                    <a:srgbClr val="000000">
                      <a:alpha val="43137"/>
                    </a:srgbClr>
                  </a:outerShdw>
                </a:effectLst>
              </a:rPr>
              <a:t>by </a:t>
            </a:r>
          </a:p>
          <a:p>
            <a:pPr algn="l">
              <a:defRPr/>
            </a:pPr>
            <a:r>
              <a:rPr lang="en-US" sz="1400" b="1" dirty="0" smtClean="0">
                <a:solidFill>
                  <a:schemeClr val="bg1"/>
                </a:solidFill>
                <a:effectLst>
                  <a:outerShdw blurRad="38100" dist="38100" dir="2700000" algn="tl">
                    <a:srgbClr val="000000">
                      <a:alpha val="43137"/>
                    </a:srgbClr>
                  </a:outerShdw>
                </a:effectLst>
              </a:rPr>
              <a:t>Douglas </a:t>
            </a:r>
            <a:r>
              <a:rPr lang="en-US" sz="1400" b="1" dirty="0" err="1" smtClean="0">
                <a:solidFill>
                  <a:schemeClr val="bg1"/>
                </a:solidFill>
                <a:effectLst>
                  <a:outerShdw blurRad="38100" dist="38100" dir="2700000" algn="tl">
                    <a:srgbClr val="000000">
                      <a:alpha val="43137"/>
                    </a:srgbClr>
                  </a:outerShdw>
                </a:effectLst>
              </a:rPr>
              <a:t>Darnowski</a:t>
            </a:r>
            <a:r>
              <a:rPr lang="en-US" sz="1400" b="1" dirty="0" smtClean="0">
                <a:solidFill>
                  <a:schemeClr val="bg1"/>
                </a:solidFill>
                <a:effectLst>
                  <a:outerShdw blurRad="38100" dist="38100" dir="2700000" algn="tl">
                    <a:srgbClr val="000000">
                      <a:alpha val="43137"/>
                    </a:srgbClr>
                  </a:outerShdw>
                </a:effectLst>
              </a:rPr>
              <a:t>, Indiana University Southeast</a:t>
            </a:r>
          </a:p>
          <a:p>
            <a:pPr algn="l">
              <a:defRPr/>
            </a:pPr>
            <a:r>
              <a:rPr lang="en-US" sz="1400" b="1" dirty="0" smtClean="0">
                <a:solidFill>
                  <a:schemeClr val="bg1"/>
                </a:solidFill>
                <a:effectLst>
                  <a:outerShdw blurRad="38100" dist="38100" dir="2700000" algn="tl">
                    <a:srgbClr val="000000">
                      <a:alpha val="43137"/>
                    </a:srgbClr>
                  </a:outerShdw>
                </a:effectLst>
              </a:rPr>
              <a:t>James </a:t>
            </a:r>
            <a:r>
              <a:rPr lang="en-US" sz="1400" b="1" dirty="0" err="1" smtClean="0">
                <a:solidFill>
                  <a:schemeClr val="bg1"/>
                </a:solidFill>
                <a:effectLst>
                  <a:outerShdw blurRad="38100" dist="38100" dir="2700000" algn="tl">
                    <a:srgbClr val="000000">
                      <a:alpha val="43137"/>
                    </a:srgbClr>
                  </a:outerShdw>
                </a:effectLst>
              </a:rPr>
              <a:t>Langeland</a:t>
            </a:r>
            <a:r>
              <a:rPr lang="en-US" sz="1400" b="1" dirty="0" smtClean="0">
                <a:solidFill>
                  <a:schemeClr val="bg1"/>
                </a:solidFill>
                <a:effectLst>
                  <a:outerShdw blurRad="38100" dist="38100" dir="2700000" algn="tl">
                    <a:srgbClr val="000000">
                      <a:alpha val="43137"/>
                    </a:srgbClr>
                  </a:outerShdw>
                </a:effectLst>
              </a:rPr>
              <a:t>, Kalamazoo</a:t>
            </a:r>
            <a:r>
              <a:rPr lang="en-US" sz="1400" b="1" baseline="0" dirty="0" smtClean="0">
                <a:solidFill>
                  <a:schemeClr val="bg1"/>
                </a:solidFill>
                <a:effectLst>
                  <a:outerShdw blurRad="38100" dist="38100" dir="2700000" algn="tl">
                    <a:srgbClr val="000000">
                      <a:alpha val="43137"/>
                    </a:srgbClr>
                  </a:outerShdw>
                </a:effectLst>
              </a:rPr>
              <a:t> College</a:t>
            </a:r>
          </a:p>
          <a:p>
            <a:pPr algn="l">
              <a:defRPr/>
            </a:pPr>
            <a:r>
              <a:rPr lang="en-US" sz="1400" b="1" baseline="0" dirty="0" err="1" smtClean="0">
                <a:solidFill>
                  <a:schemeClr val="bg1"/>
                </a:solidFill>
                <a:effectLst>
                  <a:outerShdw blurRad="38100" dist="38100" dir="2700000" algn="tl">
                    <a:srgbClr val="000000">
                      <a:alpha val="43137"/>
                    </a:srgbClr>
                  </a:outerShdw>
                </a:effectLst>
              </a:rPr>
              <a:t>Murty</a:t>
            </a:r>
            <a:r>
              <a:rPr lang="en-US" sz="1400" b="1" baseline="0" dirty="0" smtClean="0">
                <a:solidFill>
                  <a:schemeClr val="bg1"/>
                </a:solidFill>
                <a:effectLst>
                  <a:outerShdw blurRad="38100" dist="38100" dir="2700000" algn="tl">
                    <a:srgbClr val="000000">
                      <a:alpha val="43137"/>
                    </a:srgbClr>
                  </a:outerShdw>
                </a:effectLst>
              </a:rPr>
              <a:t> S. </a:t>
            </a:r>
            <a:r>
              <a:rPr lang="en-US" sz="1400" b="1" baseline="0" dirty="0" err="1" smtClean="0">
                <a:solidFill>
                  <a:schemeClr val="bg1"/>
                </a:solidFill>
                <a:effectLst>
                  <a:outerShdw blurRad="38100" dist="38100" dir="2700000" algn="tl">
                    <a:srgbClr val="000000">
                      <a:alpha val="43137"/>
                    </a:srgbClr>
                  </a:outerShdw>
                </a:effectLst>
              </a:rPr>
              <a:t>Kambhampati</a:t>
            </a:r>
            <a:r>
              <a:rPr lang="en-US" sz="1400" b="1" baseline="0" dirty="0" smtClean="0">
                <a:solidFill>
                  <a:schemeClr val="bg1"/>
                </a:solidFill>
                <a:effectLst>
                  <a:outerShdw blurRad="38100" dist="38100" dir="2700000" algn="tl">
                    <a:srgbClr val="000000">
                      <a:alpha val="43137"/>
                    </a:srgbClr>
                  </a:outerShdw>
                </a:effectLst>
              </a:rPr>
              <a:t>, Southern University at New Orleans</a:t>
            </a:r>
          </a:p>
          <a:p>
            <a:pPr algn="l">
              <a:defRPr/>
            </a:pPr>
            <a:r>
              <a:rPr lang="en-US" sz="1400" b="1" baseline="0" dirty="0" smtClean="0">
                <a:solidFill>
                  <a:schemeClr val="bg1"/>
                </a:solidFill>
                <a:effectLst>
                  <a:outerShdw blurRad="38100" dist="38100" dir="2700000" algn="tl">
                    <a:srgbClr val="000000">
                      <a:alpha val="43137"/>
                    </a:srgbClr>
                  </a:outerShdw>
                </a:effectLst>
              </a:rPr>
              <a:t>Roberta </a:t>
            </a:r>
            <a:r>
              <a:rPr lang="en-US" sz="1400" b="1" baseline="0" dirty="0" err="1" smtClean="0">
                <a:solidFill>
                  <a:schemeClr val="bg1"/>
                </a:solidFill>
                <a:effectLst>
                  <a:outerShdw blurRad="38100" dist="38100" dir="2700000" algn="tl">
                    <a:srgbClr val="000000">
                      <a:alpha val="43137"/>
                    </a:srgbClr>
                  </a:outerShdw>
                </a:effectLst>
              </a:rPr>
              <a:t>Batorsky</a:t>
            </a:r>
            <a:r>
              <a:rPr lang="en-US" sz="1400" b="1" baseline="0" dirty="0" smtClean="0">
                <a:solidFill>
                  <a:schemeClr val="bg1"/>
                </a:solidFill>
                <a:effectLst>
                  <a:outerShdw blurRad="38100" dist="38100" dir="2700000" algn="tl">
                    <a:srgbClr val="000000">
                      <a:alpha val="43137"/>
                    </a:srgbClr>
                  </a:outerShdw>
                </a:effectLst>
              </a:rPr>
              <a:t>, Temple University</a:t>
            </a:r>
            <a:r>
              <a:rPr lang="en-US" sz="1400" b="1" dirty="0" smtClean="0">
                <a:solidFill>
                  <a:schemeClr val="bg1"/>
                </a:solidFill>
                <a:effectLst>
                  <a:outerShdw blurRad="38100" dist="38100" dir="2700000" algn="tl">
                    <a:srgbClr val="000000">
                      <a:alpha val="43137"/>
                    </a:srgbClr>
                  </a:outerShdw>
                </a:effectLst>
              </a:rPr>
              <a:t> </a:t>
            </a:r>
          </a:p>
        </p:txBody>
      </p:sp>
      <p:sp>
        <p:nvSpPr>
          <p:cNvPr id="3" name="TextBox 2"/>
          <p:cNvSpPr txBox="1"/>
          <p:nvPr/>
        </p:nvSpPr>
        <p:spPr>
          <a:xfrm>
            <a:off x="6953250" y="6400284"/>
            <a:ext cx="2101857" cy="369332"/>
          </a:xfrm>
          <a:prstGeom prst="rect">
            <a:avLst/>
          </a:prstGeom>
          <a:noFill/>
        </p:spPr>
        <p:txBody>
          <a:bodyPr wrap="none" rtlCol="0">
            <a:spAutoFit/>
          </a:bodyPr>
          <a:lstStyle/>
          <a:p>
            <a:pPr algn="r"/>
            <a:r>
              <a:rPr lang="en-US" sz="1800" dirty="0" smtClean="0">
                <a:solidFill>
                  <a:schemeClr val="tx2">
                    <a:lumMod val="40000"/>
                    <a:lumOff val="60000"/>
                  </a:schemeClr>
                </a:solidFill>
                <a:latin typeface="+mj-lt"/>
              </a:rPr>
              <a:t>SECOND EDITION</a:t>
            </a:r>
            <a:endParaRPr lang="en-US" sz="1800" dirty="0">
              <a:solidFill>
                <a:schemeClr val="tx2">
                  <a:lumMod val="40000"/>
                  <a:lumOff val="60000"/>
                </a:schemeClr>
              </a:solidFill>
              <a:latin typeface="+mj-lt"/>
            </a:endParaRPr>
          </a:p>
        </p:txBody>
      </p:sp>
      <p:sp>
        <p:nvSpPr>
          <p:cNvPr id="11" name="Text Placeholder 10"/>
          <p:cNvSpPr>
            <a:spLocks noGrp="1"/>
          </p:cNvSpPr>
          <p:nvPr>
            <p:ph type="body" sz="quarter" idx="11"/>
          </p:nvPr>
        </p:nvSpPr>
        <p:spPr>
          <a:xfrm>
            <a:off x="340408" y="3117669"/>
            <a:ext cx="4310062" cy="1732913"/>
          </a:xfrm>
        </p:spPr>
        <p:txBody>
          <a:bodyPr/>
          <a:lstStyle>
            <a:lvl1pPr marL="57150" indent="0">
              <a:buNone/>
              <a:defRPr sz="4000" b="1">
                <a:solidFill>
                  <a:schemeClr val="bg1"/>
                </a:solidFill>
                <a:effectLst>
                  <a:outerShdw blurRad="38100" dist="38100" dir="2700000" algn="tl">
                    <a:srgbClr val="000000">
                      <a:alpha val="43137"/>
                    </a:srgbClr>
                  </a:outerShdw>
                </a:effectLst>
                <a:latin typeface="+mj-lt"/>
              </a:defRPr>
            </a:lvl1pPr>
            <a:lvl2pPr marL="458787" indent="0">
              <a:buNone/>
              <a:defRPr sz="4000" b="1">
                <a:effectLst>
                  <a:outerShdw blurRad="38100" dist="38100" dir="2700000" algn="tl">
                    <a:srgbClr val="000000">
                      <a:alpha val="43137"/>
                    </a:srgbClr>
                  </a:outerShdw>
                </a:effectLst>
                <a:latin typeface="+mj-lt"/>
              </a:defRPr>
            </a:lvl2pPr>
            <a:lvl3pPr marL="917575" indent="0">
              <a:buNone/>
              <a:defRPr sz="4000" b="1">
                <a:effectLst>
                  <a:outerShdw blurRad="38100" dist="38100" dir="2700000" algn="tl">
                    <a:srgbClr val="000000">
                      <a:alpha val="43137"/>
                    </a:srgbClr>
                  </a:outerShdw>
                </a:effectLst>
                <a:latin typeface="+mj-lt"/>
              </a:defRPr>
            </a:lvl3pPr>
            <a:lvl4pPr marL="1366837" indent="0">
              <a:buNone/>
              <a:defRPr sz="4000" b="1">
                <a:effectLst>
                  <a:outerShdw blurRad="38100" dist="38100" dir="2700000" algn="tl">
                    <a:srgbClr val="000000">
                      <a:alpha val="43137"/>
                    </a:srgbClr>
                  </a:outerShdw>
                </a:effectLst>
                <a:latin typeface="+mj-lt"/>
              </a:defRPr>
            </a:lvl4pPr>
            <a:lvl5pPr marL="1824037" indent="0">
              <a:buNone/>
              <a:defRPr sz="4000" b="1">
                <a:effectLst>
                  <a:outerShdw blurRad="38100" dist="38100" dir="2700000" algn="tl">
                    <a:srgbClr val="000000">
                      <a:alpha val="43137"/>
                    </a:srgbClr>
                  </a:outerShdw>
                </a:effectLst>
                <a:latin typeface="+mj-lt"/>
              </a:defRPr>
            </a:lvl5pPr>
          </a:lstStyle>
          <a:p>
            <a:pPr lvl="0"/>
            <a:r>
              <a:rPr lang="en-US" smtClean="0"/>
              <a:t>Click to edit Master text styles</a:t>
            </a:r>
          </a:p>
        </p:txBody>
      </p:sp>
      <p:sp>
        <p:nvSpPr>
          <p:cNvPr id="13" name="Text Placeholder 12"/>
          <p:cNvSpPr>
            <a:spLocks noGrp="1"/>
          </p:cNvSpPr>
          <p:nvPr>
            <p:ph type="body" sz="quarter" idx="12"/>
          </p:nvPr>
        </p:nvSpPr>
        <p:spPr>
          <a:xfrm>
            <a:off x="296863" y="1219200"/>
            <a:ext cx="3517491" cy="2201863"/>
          </a:xfrm>
        </p:spPr>
        <p:txBody>
          <a:bodyPr/>
          <a:lstStyle>
            <a:lvl1pPr marL="57150" indent="0">
              <a:buNone/>
              <a:defRPr sz="12000">
                <a:solidFill>
                  <a:schemeClr val="bg1"/>
                </a:solidFill>
                <a:effectLst>
                  <a:outerShdw blurRad="38100" dist="38100" dir="2700000" algn="tl">
                    <a:srgbClr val="000000">
                      <a:alpha val="43137"/>
                    </a:srgbClr>
                  </a:outerShdw>
                </a:effectLst>
                <a:latin typeface="+mj-lt"/>
              </a:defRPr>
            </a:lvl1pPr>
          </a:lstStyle>
          <a:p>
            <a:pPr lvl="0"/>
            <a:r>
              <a:rPr lang="en-US" smtClean="0"/>
              <a:t>Click to edit Master text styles</a:t>
            </a:r>
          </a:p>
        </p:txBody>
      </p:sp>
    </p:spTree>
    <p:extLst>
      <p:ext uri="{BB962C8B-B14F-4D97-AF65-F5344CB8AC3E}">
        <p14:creationId xmlns:p14="http://schemas.microsoft.com/office/powerpoint/2010/main" val="1695650332"/>
      </p:ext>
    </p:extLst>
  </p:cSld>
  <p:clrMapOvr>
    <a:masterClrMapping/>
  </p:clrMapOvr>
  <p:timing>
    <p:tnLst>
      <p:par>
        <p:cTn id="1" dur="indefinite" restart="never" nodeType="tmRoot"/>
      </p:par>
    </p:tnLst>
  </p:timing>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 and 2 line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571500" indent="-514350">
              <a:buFont typeface="+mj-lt"/>
              <a:buAutoNum type="alphaUcPeriod"/>
              <a:defRPr/>
            </a:lvl1pPr>
          </a:lstStyle>
          <a:p>
            <a:pPr lvl="0"/>
            <a:r>
              <a:rPr lang="en-US" dirty="0" smtClean="0"/>
              <a:t>Click to edit Master text styles</a:t>
            </a:r>
          </a:p>
        </p:txBody>
      </p:sp>
      <p:sp>
        <p:nvSpPr>
          <p:cNvPr id="4"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5" name="Straight Connector 4"/>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4242459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3 line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563" y="182563"/>
            <a:ext cx="8775700" cy="1202100"/>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144463" y="1550126"/>
            <a:ext cx="8775700" cy="4803049"/>
          </a:xfrm>
        </p:spPr>
        <p:txBody>
          <a:bodyPr/>
          <a:lstStyle>
            <a:lvl1pPr marL="571500" indent="-514350">
              <a:buFont typeface="+mj-lt"/>
              <a:buAutoNum type="alphaUcPeriod"/>
              <a:defRPr/>
            </a:lvl1pPr>
          </a:lstStyle>
          <a:p>
            <a:pPr lvl="0"/>
            <a:r>
              <a:rPr lang="en-US" dirty="0" smtClean="0"/>
              <a:t>Click to edit Master text styles</a:t>
            </a:r>
          </a:p>
        </p:txBody>
      </p:sp>
      <p:sp>
        <p:nvSpPr>
          <p:cNvPr id="4"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5" name="Straight Connector 4"/>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1895745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4 line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563" y="182563"/>
            <a:ext cx="8775700" cy="1593986"/>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144463" y="1915886"/>
            <a:ext cx="8775700" cy="4437289"/>
          </a:xfrm>
        </p:spPr>
        <p:txBody>
          <a:bodyPr/>
          <a:lstStyle>
            <a:lvl1pPr marL="571500" indent="-514350">
              <a:buFont typeface="+mj-lt"/>
              <a:buAutoNum type="alphaUcPeriod"/>
              <a:defRPr/>
            </a:lvl1pPr>
          </a:lstStyle>
          <a:p>
            <a:pPr lvl="0"/>
            <a:r>
              <a:rPr lang="en-US" dirty="0" smtClean="0"/>
              <a:t>Click to edit Master text styles</a:t>
            </a:r>
          </a:p>
        </p:txBody>
      </p:sp>
      <p:sp>
        <p:nvSpPr>
          <p:cNvPr id="4"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5" name="Straight Connector 4"/>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2675160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5 line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563" y="182562"/>
            <a:ext cx="8775700" cy="1985871"/>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144463" y="2307771"/>
            <a:ext cx="8775700" cy="4045404"/>
          </a:xfrm>
        </p:spPr>
        <p:txBody>
          <a:bodyPr/>
          <a:lstStyle>
            <a:lvl1pPr marL="571500" indent="-514350">
              <a:buFont typeface="+mj-lt"/>
              <a:buAutoNum type="alphaUcPeriod"/>
              <a:defRPr/>
            </a:lvl1pPr>
          </a:lstStyle>
          <a:p>
            <a:pPr lvl="0"/>
            <a:r>
              <a:rPr lang="en-US" dirty="0" smtClean="0"/>
              <a:t>Click to edit Master text styles</a:t>
            </a:r>
          </a:p>
        </p:txBody>
      </p:sp>
      <p:sp>
        <p:nvSpPr>
          <p:cNvPr id="4"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5" name="Straight Connector 4"/>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2141933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4" name="Straight Connector 3"/>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3870491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3" name="Straight Connector 2"/>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4206494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title"/>
          </p:nvPr>
        </p:nvSpPr>
        <p:spPr bwMode="auto">
          <a:xfrm>
            <a:off x="182563" y="182563"/>
            <a:ext cx="87757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dirty="0" smtClean="0"/>
              <a:t>Click to edit Master title style</a:t>
            </a:r>
          </a:p>
        </p:txBody>
      </p:sp>
      <p:sp>
        <p:nvSpPr>
          <p:cNvPr id="1027" name="Rectangle 8"/>
          <p:cNvSpPr>
            <a:spLocks noGrp="1" noChangeArrowheads="1"/>
          </p:cNvSpPr>
          <p:nvPr>
            <p:ph type="body" idx="1"/>
          </p:nvPr>
        </p:nvSpPr>
        <p:spPr bwMode="auto">
          <a:xfrm>
            <a:off x="144463" y="1123950"/>
            <a:ext cx="8775700" cy="522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37160" bIns="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2"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spTree>
    <p:extLst>
      <p:ext uri="{BB962C8B-B14F-4D97-AF65-F5344CB8AC3E}">
        <p14:creationId xmlns:p14="http://schemas.microsoft.com/office/powerpoint/2010/main" val="4090097572"/>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3" r:id="rId3"/>
    <p:sldLayoutId id="2147483704" r:id="rId4"/>
    <p:sldLayoutId id="2147483705" r:id="rId5"/>
    <p:sldLayoutId id="2147483701" r:id="rId6"/>
    <p:sldLayoutId id="2147483702" r:id="rId7"/>
  </p:sldLayoutIdLst>
  <p:timing>
    <p:tnLst>
      <p:par>
        <p:cTn id="1" dur="indefinite" restart="never" nodeType="tmRoot"/>
      </p:par>
    </p:tnLst>
  </p:timing>
  <p:hf sldNum="0" hdr="0" dt="0"/>
  <p:txStyles>
    <p:titleStyle>
      <a:lvl1pPr marL="0" indent="0" algn="l" rtl="0" eaLnBrk="1" fontAlgn="base" hangingPunct="1">
        <a:lnSpc>
          <a:spcPct val="90000"/>
        </a:lnSpc>
        <a:spcBef>
          <a:spcPct val="0"/>
        </a:spcBef>
        <a:spcAft>
          <a:spcPct val="0"/>
        </a:spcAft>
        <a:defRPr sz="2800" b="1">
          <a:solidFill>
            <a:schemeClr val="tx2"/>
          </a:solidFill>
          <a:latin typeface="+mj-lt"/>
          <a:ea typeface="+mj-ea"/>
          <a:cs typeface="+mj-cs"/>
        </a:defRPr>
      </a:lvl1pPr>
      <a:lvl2pPr marL="450850" indent="-450850" algn="l" rtl="0" eaLnBrk="1" fontAlgn="base" hangingPunct="1">
        <a:lnSpc>
          <a:spcPct val="90000"/>
        </a:lnSpc>
        <a:spcBef>
          <a:spcPct val="0"/>
        </a:spcBef>
        <a:spcAft>
          <a:spcPct val="0"/>
        </a:spcAft>
        <a:defRPr sz="3200" b="1">
          <a:solidFill>
            <a:schemeClr val="tx1"/>
          </a:solidFill>
          <a:latin typeface="Times New Roman" charset="0"/>
          <a:ea typeface="Arial" charset="0"/>
          <a:cs typeface="Arial" charset="0"/>
        </a:defRPr>
      </a:lvl2pPr>
      <a:lvl3pPr marL="450850" indent="-450850" algn="l" rtl="0" eaLnBrk="1" fontAlgn="base" hangingPunct="1">
        <a:lnSpc>
          <a:spcPct val="90000"/>
        </a:lnSpc>
        <a:spcBef>
          <a:spcPct val="0"/>
        </a:spcBef>
        <a:spcAft>
          <a:spcPct val="0"/>
        </a:spcAft>
        <a:defRPr sz="3200" b="1">
          <a:solidFill>
            <a:schemeClr val="tx1"/>
          </a:solidFill>
          <a:latin typeface="Times New Roman" charset="0"/>
          <a:ea typeface="Arial" charset="0"/>
          <a:cs typeface="Arial" charset="0"/>
        </a:defRPr>
      </a:lvl3pPr>
      <a:lvl4pPr marL="450850" indent="-450850" algn="l" rtl="0" eaLnBrk="1" fontAlgn="base" hangingPunct="1">
        <a:lnSpc>
          <a:spcPct val="90000"/>
        </a:lnSpc>
        <a:spcBef>
          <a:spcPct val="0"/>
        </a:spcBef>
        <a:spcAft>
          <a:spcPct val="0"/>
        </a:spcAft>
        <a:defRPr sz="3200" b="1">
          <a:solidFill>
            <a:schemeClr val="tx1"/>
          </a:solidFill>
          <a:latin typeface="Times New Roman" charset="0"/>
          <a:ea typeface="Arial" charset="0"/>
          <a:cs typeface="Arial" charset="0"/>
        </a:defRPr>
      </a:lvl4pPr>
      <a:lvl5pPr marL="450850" indent="-450850" algn="l" rtl="0" eaLnBrk="1" fontAlgn="base" hangingPunct="1">
        <a:lnSpc>
          <a:spcPct val="90000"/>
        </a:lnSpc>
        <a:spcBef>
          <a:spcPct val="0"/>
        </a:spcBef>
        <a:spcAft>
          <a:spcPct val="0"/>
        </a:spcAft>
        <a:defRPr sz="3200" b="1">
          <a:solidFill>
            <a:schemeClr val="tx1"/>
          </a:solidFill>
          <a:latin typeface="Times New Roman" charset="0"/>
          <a:ea typeface="Arial" charset="0"/>
          <a:cs typeface="Arial" charset="0"/>
        </a:defRPr>
      </a:lvl5pPr>
      <a:lvl6pPr marL="908050" indent="-450850" algn="l" rtl="0" eaLnBrk="1" fontAlgn="base" hangingPunct="1">
        <a:lnSpc>
          <a:spcPct val="90000"/>
        </a:lnSpc>
        <a:spcBef>
          <a:spcPct val="0"/>
        </a:spcBef>
        <a:spcAft>
          <a:spcPct val="0"/>
        </a:spcAft>
        <a:defRPr sz="3000" b="1">
          <a:solidFill>
            <a:schemeClr val="tx2"/>
          </a:solidFill>
          <a:latin typeface="Times New Roman" charset="0"/>
          <a:ea typeface="Arial" charset="0"/>
          <a:cs typeface="Arial" charset="0"/>
        </a:defRPr>
      </a:lvl6pPr>
      <a:lvl7pPr marL="1365250" indent="-450850" algn="l" rtl="0" eaLnBrk="1" fontAlgn="base" hangingPunct="1">
        <a:lnSpc>
          <a:spcPct val="90000"/>
        </a:lnSpc>
        <a:spcBef>
          <a:spcPct val="0"/>
        </a:spcBef>
        <a:spcAft>
          <a:spcPct val="0"/>
        </a:spcAft>
        <a:defRPr sz="3000" b="1">
          <a:solidFill>
            <a:schemeClr val="tx2"/>
          </a:solidFill>
          <a:latin typeface="Times New Roman" charset="0"/>
          <a:ea typeface="Arial" charset="0"/>
          <a:cs typeface="Arial" charset="0"/>
        </a:defRPr>
      </a:lvl7pPr>
      <a:lvl8pPr marL="1822450" indent="-450850" algn="l" rtl="0" eaLnBrk="1" fontAlgn="base" hangingPunct="1">
        <a:lnSpc>
          <a:spcPct val="90000"/>
        </a:lnSpc>
        <a:spcBef>
          <a:spcPct val="0"/>
        </a:spcBef>
        <a:spcAft>
          <a:spcPct val="0"/>
        </a:spcAft>
        <a:defRPr sz="3000" b="1">
          <a:solidFill>
            <a:schemeClr val="tx2"/>
          </a:solidFill>
          <a:latin typeface="Times New Roman" charset="0"/>
          <a:ea typeface="Arial" charset="0"/>
          <a:cs typeface="Arial" charset="0"/>
        </a:defRPr>
      </a:lvl8pPr>
      <a:lvl9pPr marL="2279650" indent="-450850" algn="l" rtl="0" eaLnBrk="1" fontAlgn="base" hangingPunct="1">
        <a:lnSpc>
          <a:spcPct val="90000"/>
        </a:lnSpc>
        <a:spcBef>
          <a:spcPct val="0"/>
        </a:spcBef>
        <a:spcAft>
          <a:spcPct val="0"/>
        </a:spcAft>
        <a:defRPr sz="3000" b="1">
          <a:solidFill>
            <a:schemeClr val="tx2"/>
          </a:solidFill>
          <a:latin typeface="Times New Roman" charset="0"/>
          <a:ea typeface="Arial" charset="0"/>
          <a:cs typeface="Arial" charset="0"/>
        </a:defRPr>
      </a:lvl9pPr>
    </p:titleStyle>
    <p:bodyStyle>
      <a:lvl1pPr marL="400050" indent="-342900" algn="l" rtl="0" eaLnBrk="1" fontAlgn="base" hangingPunct="1">
        <a:spcBef>
          <a:spcPts val="0"/>
        </a:spcBef>
        <a:spcAft>
          <a:spcPct val="20000"/>
        </a:spcAft>
        <a:buClr>
          <a:schemeClr val="tx2"/>
        </a:buClr>
        <a:buFont typeface="Wingdings" panose="05000000000000000000" pitchFamily="2" charset="2"/>
        <a:buChar char="§"/>
        <a:defRPr sz="2600">
          <a:solidFill>
            <a:schemeClr val="tx1"/>
          </a:solidFill>
          <a:latin typeface="Arial" charset="0"/>
          <a:ea typeface="+mn-ea"/>
          <a:cs typeface="+mn-cs"/>
        </a:defRPr>
      </a:lvl1pPr>
      <a:lvl2pPr marL="800100" indent="-341313" algn="l" rtl="0" eaLnBrk="1" fontAlgn="base" hangingPunct="1">
        <a:spcBef>
          <a:spcPts val="0"/>
        </a:spcBef>
        <a:spcAft>
          <a:spcPct val="20000"/>
        </a:spcAft>
        <a:buClr>
          <a:schemeClr val="tx2"/>
        </a:buClr>
        <a:buFont typeface="Wingdings" panose="05000000000000000000" pitchFamily="2" charset="2"/>
        <a:buChar char="§"/>
        <a:defRPr sz="2600">
          <a:solidFill>
            <a:schemeClr val="tx1"/>
          </a:solidFill>
          <a:latin typeface="Arial" charset="0"/>
          <a:ea typeface="+mn-ea"/>
          <a:cs typeface="+mn-cs"/>
        </a:defRPr>
      </a:lvl2pPr>
      <a:lvl3pPr marL="1257300" indent="-339725" algn="l" rtl="0" eaLnBrk="1" fontAlgn="base" hangingPunct="1">
        <a:spcBef>
          <a:spcPts val="0"/>
        </a:spcBef>
        <a:spcAft>
          <a:spcPct val="20000"/>
        </a:spcAft>
        <a:buClr>
          <a:schemeClr val="tx2"/>
        </a:buClr>
        <a:buFont typeface="Wingdings" panose="05000000000000000000" pitchFamily="2" charset="2"/>
        <a:buChar char="§"/>
        <a:defRPr sz="2400">
          <a:solidFill>
            <a:schemeClr val="tx1"/>
          </a:solidFill>
          <a:latin typeface="Arial" charset="0"/>
          <a:ea typeface="+mn-ea"/>
          <a:cs typeface="+mn-cs"/>
        </a:defRPr>
      </a:lvl3pPr>
      <a:lvl4pPr marL="1714500" indent="-347663" algn="l" rtl="0" eaLnBrk="1" fontAlgn="base" hangingPunct="1">
        <a:spcBef>
          <a:spcPts val="0"/>
        </a:spcBef>
        <a:spcAft>
          <a:spcPct val="20000"/>
        </a:spcAft>
        <a:buClr>
          <a:schemeClr val="tx2"/>
        </a:buClr>
        <a:buFont typeface="Wingdings" panose="05000000000000000000" pitchFamily="2" charset="2"/>
        <a:buChar char="§"/>
        <a:tabLst/>
        <a:defRPr sz="2200">
          <a:solidFill>
            <a:schemeClr val="tx1"/>
          </a:solidFill>
          <a:latin typeface="Arial" charset="0"/>
          <a:ea typeface="+mn-ea"/>
          <a:cs typeface="+mn-cs"/>
        </a:defRPr>
      </a:lvl4pPr>
      <a:lvl5pPr marL="2171700" indent="-347663" algn="l" rtl="0" eaLnBrk="1" fontAlgn="base" hangingPunct="1">
        <a:spcBef>
          <a:spcPts val="0"/>
        </a:spcBef>
        <a:spcAft>
          <a:spcPct val="20000"/>
        </a:spcAft>
        <a:buClr>
          <a:schemeClr val="tx2"/>
        </a:buClr>
        <a:buFont typeface="Wingdings" panose="05000000000000000000" pitchFamily="2" charset="2"/>
        <a:buChar char="§"/>
        <a:defRPr sz="2200">
          <a:solidFill>
            <a:schemeClr val="tx1"/>
          </a:solidFill>
          <a:latin typeface="Arial" charset="0"/>
          <a:ea typeface="+mn-ea"/>
          <a:cs typeface="+mn-cs"/>
        </a:defRPr>
      </a:lvl5pPr>
      <a:lvl6pPr marL="3316288" indent="-347663" algn="l" rtl="0" eaLnBrk="1" fontAlgn="base" hangingPunct="1">
        <a:spcBef>
          <a:spcPct val="45000"/>
        </a:spcBef>
        <a:spcAft>
          <a:spcPct val="20000"/>
        </a:spcAft>
        <a:buClr>
          <a:schemeClr val="tx2"/>
        </a:buClr>
        <a:buFont typeface="Wingdings" charset="2"/>
        <a:buChar char="§"/>
        <a:defRPr sz="2000">
          <a:solidFill>
            <a:schemeClr val="tx1"/>
          </a:solidFill>
          <a:latin typeface="+mn-lt"/>
          <a:ea typeface="+mn-ea"/>
          <a:cs typeface="+mn-cs"/>
        </a:defRPr>
      </a:lvl6pPr>
      <a:lvl7pPr marL="3773488" indent="-347663" algn="l" rtl="0" eaLnBrk="1" fontAlgn="base" hangingPunct="1">
        <a:spcBef>
          <a:spcPct val="45000"/>
        </a:spcBef>
        <a:spcAft>
          <a:spcPct val="20000"/>
        </a:spcAft>
        <a:buClr>
          <a:schemeClr val="tx2"/>
        </a:buClr>
        <a:buFont typeface="Wingdings" charset="2"/>
        <a:buChar char="§"/>
        <a:defRPr sz="2000">
          <a:solidFill>
            <a:schemeClr val="tx1"/>
          </a:solidFill>
          <a:latin typeface="+mn-lt"/>
          <a:ea typeface="+mn-ea"/>
          <a:cs typeface="+mn-cs"/>
        </a:defRPr>
      </a:lvl7pPr>
      <a:lvl8pPr marL="4230688" indent="-347663" algn="l" rtl="0" eaLnBrk="1" fontAlgn="base" hangingPunct="1">
        <a:spcBef>
          <a:spcPct val="45000"/>
        </a:spcBef>
        <a:spcAft>
          <a:spcPct val="20000"/>
        </a:spcAft>
        <a:buClr>
          <a:schemeClr val="tx2"/>
        </a:buClr>
        <a:buFont typeface="Wingdings" charset="2"/>
        <a:buChar char="§"/>
        <a:defRPr sz="2000">
          <a:solidFill>
            <a:schemeClr val="tx1"/>
          </a:solidFill>
          <a:latin typeface="+mn-lt"/>
          <a:ea typeface="+mn-ea"/>
          <a:cs typeface="+mn-cs"/>
        </a:defRPr>
      </a:lvl8pPr>
      <a:lvl9pPr marL="4687888" indent="-347663" algn="l" rtl="0" eaLnBrk="1" fontAlgn="base" hangingPunct="1">
        <a:spcBef>
          <a:spcPct val="45000"/>
        </a:spcBef>
        <a:spcAft>
          <a:spcPct val="20000"/>
        </a:spcAft>
        <a:buClr>
          <a:schemeClr val="tx2"/>
        </a:buClr>
        <a:buFont typeface="Wingdings" charset="2"/>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pPr marL="152400">
              <a:spcBef>
                <a:spcPct val="45000"/>
              </a:spcBef>
            </a:pPr>
            <a:r>
              <a:rPr lang="en-US" altLang="en-US" dirty="0">
                <a:latin typeface="Times New Roman" pitchFamily="18" charset="0"/>
                <a:ea typeface="ＭＳ Ｐゴシック" pitchFamily="34" charset="-128"/>
              </a:rPr>
              <a:t>Viruses</a:t>
            </a:r>
          </a:p>
        </p:txBody>
      </p:sp>
      <p:sp>
        <p:nvSpPr>
          <p:cNvPr id="3" name="Text Placeholder 2"/>
          <p:cNvSpPr>
            <a:spLocks noGrp="1"/>
          </p:cNvSpPr>
          <p:nvPr>
            <p:ph type="body" sz="quarter" idx="12"/>
          </p:nvPr>
        </p:nvSpPr>
        <p:spPr/>
        <p:txBody>
          <a:bodyPr/>
          <a:lstStyle/>
          <a:p>
            <a:r>
              <a:rPr lang="en-US" dirty="0" smtClean="0"/>
              <a:t>17</a:t>
            </a:r>
            <a:endParaRPr lang="en-US" dirty="0"/>
          </a:p>
        </p:txBody>
      </p:sp>
    </p:spTree>
    <p:extLst>
      <p:ext uri="{BB962C8B-B14F-4D97-AF65-F5344CB8AC3E}">
        <p14:creationId xmlns:p14="http://schemas.microsoft.com/office/powerpoint/2010/main" val="29460219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smtClean="0"/>
              <a:t>Which of the following molecules make up the viral envelope? </a:t>
            </a:r>
          </a:p>
        </p:txBody>
      </p:sp>
      <p:sp>
        <p:nvSpPr>
          <p:cNvPr id="12291" name="Rectangle 3"/>
          <p:cNvSpPr>
            <a:spLocks noGrp="1" noChangeArrowheads="1"/>
          </p:cNvSpPr>
          <p:nvPr>
            <p:ph idx="1"/>
          </p:nvPr>
        </p:nvSpPr>
        <p:spPr/>
        <p:txBody>
          <a:bodyPr/>
          <a:lstStyle/>
          <a:p>
            <a:r>
              <a:rPr lang="en-US" altLang="en-US" dirty="0" smtClean="0"/>
              <a:t>viral glycoproteins </a:t>
            </a:r>
          </a:p>
          <a:p>
            <a:r>
              <a:rPr lang="en-US" altLang="en-US" dirty="0" smtClean="0"/>
              <a:t>capsid</a:t>
            </a:r>
          </a:p>
          <a:p>
            <a:r>
              <a:rPr lang="en-US" altLang="en-US" dirty="0" smtClean="0"/>
              <a:t>phospholipids from host cell membrane</a:t>
            </a:r>
          </a:p>
          <a:p>
            <a:r>
              <a:rPr lang="en-US" altLang="en-US" dirty="0" smtClean="0"/>
              <a:t>membrane proteins from host cell</a:t>
            </a:r>
          </a:p>
          <a:p>
            <a:r>
              <a:rPr lang="en-US" altLang="en-US" dirty="0" smtClean="0"/>
              <a:t>viral DNA </a:t>
            </a:r>
          </a:p>
          <a:p>
            <a:pPr lvl="2"/>
            <a:endParaRPr lang="en-US" altLang="en-US" dirty="0" smtClean="0"/>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40776603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smtClean="0"/>
              <a:t>Which of the following molecules make up the viral envelope? </a:t>
            </a:r>
          </a:p>
        </p:txBody>
      </p:sp>
      <p:sp>
        <p:nvSpPr>
          <p:cNvPr id="12291" name="Rectangle 3"/>
          <p:cNvSpPr>
            <a:spLocks noGrp="1" noChangeArrowheads="1"/>
          </p:cNvSpPr>
          <p:nvPr>
            <p:ph idx="1"/>
          </p:nvPr>
        </p:nvSpPr>
        <p:spPr/>
        <p:txBody>
          <a:bodyPr/>
          <a:lstStyle/>
          <a:p>
            <a:r>
              <a:rPr lang="en-US" altLang="en-US" b="1" dirty="0" smtClean="0"/>
              <a:t>viral glycoproteins </a:t>
            </a:r>
          </a:p>
          <a:p>
            <a:r>
              <a:rPr lang="en-US" altLang="en-US" dirty="0" smtClean="0"/>
              <a:t>capsid</a:t>
            </a:r>
          </a:p>
          <a:p>
            <a:r>
              <a:rPr lang="en-US" altLang="en-US" b="1" dirty="0" smtClean="0"/>
              <a:t>phospholipids from host cell membrane</a:t>
            </a:r>
          </a:p>
          <a:p>
            <a:r>
              <a:rPr lang="en-US" altLang="en-US" b="1" dirty="0" smtClean="0"/>
              <a:t>membrane proteins from host cell</a:t>
            </a:r>
          </a:p>
          <a:p>
            <a:r>
              <a:rPr lang="en-US" altLang="en-US" dirty="0" smtClean="0"/>
              <a:t>viral DNA </a:t>
            </a:r>
          </a:p>
          <a:p>
            <a:pPr lvl="2"/>
            <a:endParaRPr lang="en-US" altLang="en-US" dirty="0" smtClean="0"/>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7429930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dirty="0" smtClean="0"/>
              <a:t>You have isolated viral particles from a patient, but you are not sure whether they are adenoviruses or influenza viruses. The presence of which class of biological molecules would allow you to distinguish between the two types of virus?</a:t>
            </a:r>
          </a:p>
        </p:txBody>
      </p:sp>
      <p:sp>
        <p:nvSpPr>
          <p:cNvPr id="14339" name="Rectangle 3"/>
          <p:cNvSpPr>
            <a:spLocks noGrp="1" noChangeArrowheads="1"/>
          </p:cNvSpPr>
          <p:nvPr>
            <p:ph idx="1"/>
          </p:nvPr>
        </p:nvSpPr>
        <p:spPr/>
        <p:txBody>
          <a:bodyPr/>
          <a:lstStyle/>
          <a:p>
            <a:r>
              <a:rPr lang="en-US" altLang="en-US" dirty="0" smtClean="0"/>
              <a:t>RNA</a:t>
            </a:r>
          </a:p>
          <a:p>
            <a:r>
              <a:rPr lang="en-US" altLang="en-US" dirty="0" smtClean="0"/>
              <a:t>phospholipids</a:t>
            </a:r>
          </a:p>
          <a:p>
            <a:r>
              <a:rPr lang="en-US" altLang="en-US" dirty="0" smtClean="0"/>
              <a:t>proteins</a:t>
            </a:r>
          </a:p>
          <a:p>
            <a:r>
              <a:rPr lang="en-US" altLang="en-US" dirty="0" smtClean="0"/>
              <a:t>glycoproteins</a:t>
            </a:r>
          </a:p>
          <a:p>
            <a:r>
              <a:rPr lang="en-US" altLang="en-US" dirty="0" smtClean="0"/>
              <a:t>DNA</a:t>
            </a:r>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5211854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dirty="0" smtClean="0"/>
              <a:t>You have isolated viral particles from a patient, but you are not sure whether they are adenoviruses or influenza viruses. The presence of which class of biological molecules would allow you to distinguish between the two types of virus?</a:t>
            </a:r>
          </a:p>
        </p:txBody>
      </p:sp>
      <p:sp>
        <p:nvSpPr>
          <p:cNvPr id="14339" name="Rectangle 3"/>
          <p:cNvSpPr>
            <a:spLocks noGrp="1" noChangeArrowheads="1"/>
          </p:cNvSpPr>
          <p:nvPr>
            <p:ph idx="1"/>
          </p:nvPr>
        </p:nvSpPr>
        <p:spPr/>
        <p:txBody>
          <a:bodyPr/>
          <a:lstStyle/>
          <a:p>
            <a:r>
              <a:rPr lang="en-US" altLang="en-US" dirty="0" smtClean="0"/>
              <a:t>RNA</a:t>
            </a:r>
          </a:p>
          <a:p>
            <a:r>
              <a:rPr lang="en-US" altLang="en-US" b="1" dirty="0" smtClean="0"/>
              <a:t>phospholipids</a:t>
            </a:r>
          </a:p>
          <a:p>
            <a:r>
              <a:rPr lang="en-US" altLang="en-US" dirty="0" smtClean="0"/>
              <a:t>proteins</a:t>
            </a:r>
          </a:p>
          <a:p>
            <a:r>
              <a:rPr lang="en-US" altLang="en-US" dirty="0" smtClean="0"/>
              <a:t>glycoproteins</a:t>
            </a:r>
          </a:p>
          <a:p>
            <a:r>
              <a:rPr lang="en-US" altLang="en-US" dirty="0" smtClean="0"/>
              <a:t>DNA</a:t>
            </a:r>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7838260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smtClean="0"/>
              <a:t>The HIV virus attacks only a certain type of white blood cells, and not other cell types. Why?</a:t>
            </a:r>
          </a:p>
        </p:txBody>
      </p:sp>
      <p:sp>
        <p:nvSpPr>
          <p:cNvPr id="16387" name="Rectangle 3"/>
          <p:cNvSpPr>
            <a:spLocks noGrp="1" noChangeArrowheads="1"/>
          </p:cNvSpPr>
          <p:nvPr>
            <p:ph idx="1"/>
          </p:nvPr>
        </p:nvSpPr>
        <p:spPr/>
        <p:txBody>
          <a:bodyPr/>
          <a:lstStyle/>
          <a:p>
            <a:r>
              <a:rPr lang="en-US" altLang="en-US" smtClean="0"/>
              <a:t>HIV receptors are not found on the other cell types.</a:t>
            </a:r>
          </a:p>
          <a:p>
            <a:r>
              <a:rPr lang="en-US" altLang="en-US" smtClean="0"/>
              <a:t>Reverse transcriptase cannot transcribe RNA </a:t>
            </a:r>
            <a:br>
              <a:rPr lang="en-US" altLang="en-US" smtClean="0"/>
            </a:br>
            <a:r>
              <a:rPr lang="en-US" altLang="en-US" smtClean="0"/>
              <a:t>to DNA.</a:t>
            </a:r>
          </a:p>
          <a:p>
            <a:r>
              <a:rPr lang="en-US" altLang="en-US" smtClean="0"/>
              <a:t>Viral mRNA cannot be transcribed from the integrated provirus.</a:t>
            </a:r>
          </a:p>
          <a:p>
            <a:r>
              <a:rPr lang="en-US" altLang="en-US" smtClean="0"/>
              <a:t>Viruses cannot bud from the host cell.</a:t>
            </a:r>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6206123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smtClean="0"/>
              <a:t>The HIV virus attacks only a certain type of white blood cells, and not other cell types. Why?</a:t>
            </a:r>
          </a:p>
        </p:txBody>
      </p:sp>
      <p:sp>
        <p:nvSpPr>
          <p:cNvPr id="16387" name="Rectangle 3"/>
          <p:cNvSpPr>
            <a:spLocks noGrp="1" noChangeArrowheads="1"/>
          </p:cNvSpPr>
          <p:nvPr>
            <p:ph idx="1"/>
          </p:nvPr>
        </p:nvSpPr>
        <p:spPr/>
        <p:txBody>
          <a:bodyPr/>
          <a:lstStyle/>
          <a:p>
            <a:r>
              <a:rPr lang="en-US" altLang="en-US" b="1" dirty="0" smtClean="0"/>
              <a:t>HIV receptors are not found on the other cell types.</a:t>
            </a:r>
          </a:p>
          <a:p>
            <a:r>
              <a:rPr lang="en-US" altLang="en-US" dirty="0" smtClean="0"/>
              <a:t>Reverse transcriptase cannot transcribe RNA </a:t>
            </a:r>
            <a:br>
              <a:rPr lang="en-US" altLang="en-US" dirty="0" smtClean="0"/>
            </a:br>
            <a:r>
              <a:rPr lang="en-US" altLang="en-US" dirty="0" smtClean="0"/>
              <a:t>to DNA.</a:t>
            </a:r>
          </a:p>
          <a:p>
            <a:r>
              <a:rPr lang="en-US" altLang="en-US" dirty="0" smtClean="0"/>
              <a:t>Viral mRNA cannot be transcribed from the integrated provirus.</a:t>
            </a:r>
          </a:p>
          <a:p>
            <a:r>
              <a:rPr lang="en-US" altLang="en-US" dirty="0" smtClean="0"/>
              <a:t>Viruses cannot bud from the host cell.</a:t>
            </a:r>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713297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dirty="0" smtClean="0"/>
              <a:t>Bacteriophages were grown in a medium containing radioactive sulfur (</a:t>
            </a:r>
            <a:r>
              <a:rPr lang="en-US" altLang="en-US" baseline="30000" dirty="0" smtClean="0"/>
              <a:t>35</a:t>
            </a:r>
            <a:r>
              <a:rPr lang="en-US" altLang="en-US" dirty="0" smtClean="0"/>
              <a:t>S) and radioactive phosphorus (</a:t>
            </a:r>
            <a:r>
              <a:rPr lang="en-US" altLang="en-US" baseline="30000" dirty="0" smtClean="0"/>
              <a:t>32</a:t>
            </a:r>
            <a:r>
              <a:rPr lang="en-US" altLang="en-US" dirty="0" smtClean="0"/>
              <a:t>P), which are incorporated into proteins and DNA, respectively. If these phages were used to infect a bacterial culture grown without radioactive isotopes, which isotope would be detected within the infected bacteria?</a:t>
            </a:r>
          </a:p>
        </p:txBody>
      </p:sp>
      <p:sp>
        <p:nvSpPr>
          <p:cNvPr id="18435" name="Rectangle 3"/>
          <p:cNvSpPr>
            <a:spLocks noGrp="1" noChangeArrowheads="1"/>
          </p:cNvSpPr>
          <p:nvPr>
            <p:ph idx="1"/>
          </p:nvPr>
        </p:nvSpPr>
        <p:spPr>
          <a:xfrm>
            <a:off x="144463" y="2871651"/>
            <a:ext cx="8775700" cy="3559629"/>
          </a:xfrm>
        </p:spPr>
        <p:txBody>
          <a:bodyPr/>
          <a:lstStyle/>
          <a:p>
            <a:r>
              <a:rPr lang="en-US" altLang="en-US" baseline="30000" dirty="0" smtClean="0"/>
              <a:t>35</a:t>
            </a:r>
            <a:r>
              <a:rPr lang="en-US" altLang="en-US" dirty="0" smtClean="0"/>
              <a:t>S</a:t>
            </a:r>
          </a:p>
          <a:p>
            <a:r>
              <a:rPr lang="en-US" altLang="en-US" baseline="30000" dirty="0" smtClean="0"/>
              <a:t>32</a:t>
            </a:r>
            <a:r>
              <a:rPr lang="en-US" altLang="en-US" dirty="0" smtClean="0"/>
              <a:t>P</a:t>
            </a:r>
          </a:p>
          <a:p>
            <a:r>
              <a:rPr lang="en-US" altLang="en-US" dirty="0" smtClean="0"/>
              <a:t>both</a:t>
            </a:r>
          </a:p>
          <a:p>
            <a:r>
              <a:rPr lang="en-US" altLang="en-US" dirty="0" smtClean="0"/>
              <a:t>neither</a:t>
            </a:r>
          </a:p>
          <a:p>
            <a:endParaRPr lang="en-US" altLang="en-US" dirty="0" smtClean="0"/>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8825317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dirty="0" smtClean="0"/>
              <a:t>Bacteriophages were grown in a medium containing radioactive sulfur (</a:t>
            </a:r>
            <a:r>
              <a:rPr lang="en-US" altLang="en-US" baseline="30000" dirty="0" smtClean="0"/>
              <a:t>35</a:t>
            </a:r>
            <a:r>
              <a:rPr lang="en-US" altLang="en-US" dirty="0" smtClean="0"/>
              <a:t>S) and radioactive phosphorus (</a:t>
            </a:r>
            <a:r>
              <a:rPr lang="en-US" altLang="en-US" baseline="30000" dirty="0" smtClean="0"/>
              <a:t>32</a:t>
            </a:r>
            <a:r>
              <a:rPr lang="en-US" altLang="en-US" dirty="0" smtClean="0"/>
              <a:t>P), which are incorporated into proteins and DNA, respectively. If these phages were used to infect a bacterial culture grown without radioactive isotopes, which isotope would be detected within the infected bacteria?</a:t>
            </a:r>
          </a:p>
        </p:txBody>
      </p:sp>
      <p:sp>
        <p:nvSpPr>
          <p:cNvPr id="18435" name="Rectangle 3"/>
          <p:cNvSpPr>
            <a:spLocks noGrp="1" noChangeArrowheads="1"/>
          </p:cNvSpPr>
          <p:nvPr>
            <p:ph idx="1"/>
          </p:nvPr>
        </p:nvSpPr>
        <p:spPr>
          <a:xfrm>
            <a:off x="144463" y="2871651"/>
            <a:ext cx="8775700" cy="3559629"/>
          </a:xfrm>
        </p:spPr>
        <p:txBody>
          <a:bodyPr/>
          <a:lstStyle/>
          <a:p>
            <a:r>
              <a:rPr lang="en-US" altLang="en-US" baseline="30000" dirty="0" smtClean="0"/>
              <a:t>35</a:t>
            </a:r>
            <a:r>
              <a:rPr lang="en-US" altLang="en-US" dirty="0" smtClean="0"/>
              <a:t>S</a:t>
            </a:r>
          </a:p>
          <a:p>
            <a:r>
              <a:rPr lang="en-US" altLang="en-US" b="1" baseline="30000" dirty="0" smtClean="0"/>
              <a:t>32</a:t>
            </a:r>
            <a:r>
              <a:rPr lang="en-US" altLang="en-US" b="1" dirty="0" smtClean="0"/>
              <a:t>P</a:t>
            </a:r>
          </a:p>
          <a:p>
            <a:r>
              <a:rPr lang="en-US" altLang="en-US" dirty="0" smtClean="0"/>
              <a:t>both</a:t>
            </a:r>
          </a:p>
          <a:p>
            <a:r>
              <a:rPr lang="en-US" altLang="en-US" dirty="0" smtClean="0"/>
              <a:t>neither</a:t>
            </a:r>
          </a:p>
          <a:p>
            <a:endParaRPr lang="en-US" altLang="en-US" dirty="0" smtClean="0"/>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5596971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dirty="0" smtClean="0"/>
              <a:t>AZT is a nucleoside analog used to treat HIV infections. It is a modified nucleoside. Which step in the reproductive cycle of the HIV virus </a:t>
            </a:r>
            <a:r>
              <a:rPr lang="en-US" altLang="en-US" dirty="0"/>
              <a:t>does AZT </a:t>
            </a:r>
            <a:r>
              <a:rPr lang="en-US" altLang="en-US" dirty="0" smtClean="0"/>
              <a:t>hamper?</a:t>
            </a:r>
          </a:p>
        </p:txBody>
      </p:sp>
      <p:sp>
        <p:nvSpPr>
          <p:cNvPr id="20483" name="Rectangle 3"/>
          <p:cNvSpPr>
            <a:spLocks noGrp="1" noChangeArrowheads="1"/>
          </p:cNvSpPr>
          <p:nvPr>
            <p:ph idx="1"/>
          </p:nvPr>
        </p:nvSpPr>
        <p:spPr/>
        <p:txBody>
          <a:bodyPr/>
          <a:lstStyle/>
          <a:p>
            <a:r>
              <a:rPr lang="en-US" altLang="en-US" smtClean="0"/>
              <a:t>entry into the cell</a:t>
            </a:r>
          </a:p>
          <a:p>
            <a:r>
              <a:rPr lang="en-US" altLang="en-US" smtClean="0"/>
              <a:t>synthesis of DNA from RNA catalyzed by reverse transcription</a:t>
            </a:r>
          </a:p>
          <a:p>
            <a:r>
              <a:rPr lang="en-US" altLang="en-US" smtClean="0"/>
              <a:t>transcription of RNA from proviral DNA</a:t>
            </a:r>
          </a:p>
          <a:p>
            <a:r>
              <a:rPr lang="en-US" altLang="en-US" smtClean="0"/>
              <a:t>viral assembly within the cell</a:t>
            </a:r>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5982746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dirty="0" smtClean="0"/>
              <a:t>AZT is a nucleoside analog used to treat HIV infections. It is a modified nucleoside. Which step in the reproductive cycle of the HIV virus </a:t>
            </a:r>
            <a:r>
              <a:rPr lang="en-US" altLang="en-US" dirty="0"/>
              <a:t>does AZT </a:t>
            </a:r>
            <a:r>
              <a:rPr lang="en-US" altLang="en-US" dirty="0" smtClean="0"/>
              <a:t>hamper?</a:t>
            </a:r>
          </a:p>
        </p:txBody>
      </p:sp>
      <p:sp>
        <p:nvSpPr>
          <p:cNvPr id="20483" name="Rectangle 3"/>
          <p:cNvSpPr>
            <a:spLocks noGrp="1" noChangeArrowheads="1"/>
          </p:cNvSpPr>
          <p:nvPr>
            <p:ph idx="1"/>
          </p:nvPr>
        </p:nvSpPr>
        <p:spPr/>
        <p:txBody>
          <a:bodyPr/>
          <a:lstStyle/>
          <a:p>
            <a:r>
              <a:rPr lang="en-US" altLang="en-US" dirty="0" smtClean="0"/>
              <a:t>entry into the cell</a:t>
            </a:r>
          </a:p>
          <a:p>
            <a:r>
              <a:rPr lang="en-US" altLang="en-US" b="1" dirty="0" smtClean="0"/>
              <a:t>synthesis of DNA from RNA catalyzed by reverse transcription</a:t>
            </a:r>
          </a:p>
          <a:p>
            <a:r>
              <a:rPr lang="en-US" altLang="en-US" dirty="0" smtClean="0"/>
              <a:t>transcription of RNA from </a:t>
            </a:r>
            <a:r>
              <a:rPr lang="en-US" altLang="en-US" dirty="0" err="1" smtClean="0"/>
              <a:t>proviral</a:t>
            </a:r>
            <a:r>
              <a:rPr lang="en-US" altLang="en-US" dirty="0" smtClean="0"/>
              <a:t> DNA</a:t>
            </a:r>
          </a:p>
          <a:p>
            <a:r>
              <a:rPr lang="en-US" altLang="en-US" dirty="0" smtClean="0"/>
              <a:t>viral assembly within the cell</a:t>
            </a:r>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302130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dirty="0" smtClean="0"/>
              <a:t>Which of the following is a property of life shared by prokaryotic cells and eukaryotic cells, but not viruses?</a:t>
            </a:r>
          </a:p>
        </p:txBody>
      </p:sp>
      <p:sp>
        <p:nvSpPr>
          <p:cNvPr id="4099" name="Rectangle 3"/>
          <p:cNvSpPr>
            <a:spLocks noGrp="1" noChangeArrowheads="1"/>
          </p:cNvSpPr>
          <p:nvPr>
            <p:ph idx="1"/>
          </p:nvPr>
        </p:nvSpPr>
        <p:spPr/>
        <p:txBody>
          <a:bodyPr/>
          <a:lstStyle/>
          <a:p>
            <a:r>
              <a:rPr lang="en-US" altLang="en-US" dirty="0" smtClean="0"/>
              <a:t>nucleic acids used to store hereditary information</a:t>
            </a:r>
          </a:p>
          <a:p>
            <a:r>
              <a:rPr lang="en-US" altLang="en-US" dirty="0" smtClean="0"/>
              <a:t>order and complexity in arrangement of biological molecules</a:t>
            </a:r>
          </a:p>
          <a:p>
            <a:r>
              <a:rPr lang="en-US" altLang="en-US" dirty="0" smtClean="0"/>
              <a:t>the ability to process energy through metabolic reactions</a:t>
            </a:r>
          </a:p>
          <a:p>
            <a:r>
              <a:rPr lang="en-US" altLang="en-US" dirty="0" smtClean="0"/>
              <a:t>the capacity to evolve</a:t>
            </a:r>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1946502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smtClean="0"/>
              <a:t>Which of the following most likely describes the vertical transmission of a plant virus?</a:t>
            </a:r>
          </a:p>
        </p:txBody>
      </p:sp>
      <p:sp>
        <p:nvSpPr>
          <p:cNvPr id="22531" name="Rectangle 3"/>
          <p:cNvSpPr>
            <a:spLocks noGrp="1" noChangeArrowheads="1"/>
          </p:cNvSpPr>
          <p:nvPr>
            <p:ph idx="1"/>
          </p:nvPr>
        </p:nvSpPr>
        <p:spPr/>
        <p:txBody>
          <a:bodyPr/>
          <a:lstStyle/>
          <a:p>
            <a:r>
              <a:rPr lang="en-US" altLang="en-US" smtClean="0"/>
              <a:t>The plant shows symptoms of disease after being grazed on by herbivores.</a:t>
            </a:r>
          </a:p>
          <a:p>
            <a:r>
              <a:rPr lang="en-US" altLang="en-US" smtClean="0"/>
              <a:t>Sap from one plant is rubbed on the leaves of a second plant; both plants eventually show disease symptoms.</a:t>
            </a:r>
          </a:p>
          <a:p>
            <a:r>
              <a:rPr lang="en-US" altLang="en-US" smtClean="0"/>
              <a:t>Seeds are planted and reared under protected conditions, but mature plants show disease </a:t>
            </a:r>
            <a:br>
              <a:rPr lang="en-US" altLang="en-US" smtClean="0"/>
            </a:br>
            <a:r>
              <a:rPr lang="en-US" altLang="en-US" smtClean="0"/>
              <a:t>symptoms.</a:t>
            </a:r>
          </a:p>
          <a:p>
            <a:r>
              <a:rPr lang="en-US" altLang="en-US" smtClean="0"/>
              <a:t>After a gardener prunes several plants with the same shears, they all show disease symptoms.</a:t>
            </a:r>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41657244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smtClean="0"/>
              <a:t>Which of the following most likely describes the vertical transmission of a plant virus?</a:t>
            </a:r>
          </a:p>
        </p:txBody>
      </p:sp>
      <p:sp>
        <p:nvSpPr>
          <p:cNvPr id="22531" name="Rectangle 3"/>
          <p:cNvSpPr>
            <a:spLocks noGrp="1" noChangeArrowheads="1"/>
          </p:cNvSpPr>
          <p:nvPr>
            <p:ph idx="1"/>
          </p:nvPr>
        </p:nvSpPr>
        <p:spPr/>
        <p:txBody>
          <a:bodyPr/>
          <a:lstStyle/>
          <a:p>
            <a:r>
              <a:rPr lang="en-US" altLang="en-US" dirty="0" smtClean="0"/>
              <a:t>The plant shows symptoms of disease after being grazed on by herbivores.</a:t>
            </a:r>
          </a:p>
          <a:p>
            <a:r>
              <a:rPr lang="en-US" altLang="en-US" dirty="0" smtClean="0"/>
              <a:t>Sap from one plant is rubbed on the leaves of a second plant; both plants eventually show disease symptoms.</a:t>
            </a:r>
          </a:p>
          <a:p>
            <a:r>
              <a:rPr lang="en-US" altLang="en-US" b="1" dirty="0" smtClean="0"/>
              <a:t>Seeds are planted and reared under protected conditions, but mature plants show disease </a:t>
            </a:r>
            <a:br>
              <a:rPr lang="en-US" altLang="en-US" b="1" dirty="0" smtClean="0"/>
            </a:br>
            <a:r>
              <a:rPr lang="en-US" altLang="en-US" b="1" dirty="0" smtClean="0"/>
              <a:t>symptoms.</a:t>
            </a:r>
          </a:p>
          <a:p>
            <a:r>
              <a:rPr lang="en-US" altLang="en-US" dirty="0" smtClean="0"/>
              <a:t>After a gardener prunes several plants with the same shears, they all show disease symptoms.</a:t>
            </a:r>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7546587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ltLang="en-US" dirty="0" smtClean="0"/>
              <a:t>In which of the three domains of life are viruses found?</a:t>
            </a:r>
            <a:endParaRPr lang="en-US" dirty="0"/>
          </a:p>
        </p:txBody>
      </p:sp>
      <p:sp>
        <p:nvSpPr>
          <p:cNvPr id="9" name="Content Placeholder 8"/>
          <p:cNvSpPr>
            <a:spLocks noGrp="1"/>
          </p:cNvSpPr>
          <p:nvPr>
            <p:ph idx="1"/>
          </p:nvPr>
        </p:nvSpPr>
        <p:spPr/>
        <p:txBody>
          <a:bodyPr/>
          <a:lstStyle/>
          <a:p>
            <a:r>
              <a:rPr lang="en-US" altLang="en-US" dirty="0" smtClean="0"/>
              <a:t>Bacteria</a:t>
            </a:r>
          </a:p>
          <a:p>
            <a:r>
              <a:rPr lang="en-US" altLang="en-US" dirty="0" err="1" smtClean="0"/>
              <a:t>Archaea</a:t>
            </a:r>
            <a:endParaRPr lang="en-US" altLang="en-US" dirty="0"/>
          </a:p>
          <a:p>
            <a:r>
              <a:rPr lang="en-US" altLang="en-US" dirty="0" err="1" smtClean="0"/>
              <a:t>Eukarya</a:t>
            </a:r>
            <a:endParaRPr lang="en-US" altLang="en-US" dirty="0" smtClean="0"/>
          </a:p>
          <a:p>
            <a:r>
              <a:rPr lang="en-US" altLang="en-US" dirty="0"/>
              <a:t>a</a:t>
            </a:r>
            <a:r>
              <a:rPr lang="en-US" altLang="en-US" dirty="0" smtClean="0"/>
              <a:t>ll three</a:t>
            </a:r>
            <a:endParaRPr lang="en-US" dirty="0"/>
          </a:p>
        </p:txBody>
      </p:sp>
      <p:sp>
        <p:nvSpPr>
          <p:cNvPr id="12" name="Footer Placeholder 1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7621246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ltLang="en-US" dirty="0" smtClean="0"/>
              <a:t>In which of the three domains of life are viruses found?</a:t>
            </a:r>
            <a:endParaRPr lang="en-US" dirty="0"/>
          </a:p>
        </p:txBody>
      </p:sp>
      <p:sp>
        <p:nvSpPr>
          <p:cNvPr id="9" name="Content Placeholder 8"/>
          <p:cNvSpPr>
            <a:spLocks noGrp="1"/>
          </p:cNvSpPr>
          <p:nvPr>
            <p:ph idx="1"/>
          </p:nvPr>
        </p:nvSpPr>
        <p:spPr/>
        <p:txBody>
          <a:bodyPr/>
          <a:lstStyle/>
          <a:p>
            <a:r>
              <a:rPr lang="en-US" altLang="en-US" dirty="0" smtClean="0"/>
              <a:t>Bacteria</a:t>
            </a:r>
          </a:p>
          <a:p>
            <a:r>
              <a:rPr lang="en-US" altLang="en-US" dirty="0" err="1" smtClean="0"/>
              <a:t>Archaea</a:t>
            </a:r>
            <a:endParaRPr lang="en-US" altLang="en-US" dirty="0"/>
          </a:p>
          <a:p>
            <a:r>
              <a:rPr lang="en-US" altLang="en-US" dirty="0" err="1" smtClean="0"/>
              <a:t>Eukarya</a:t>
            </a:r>
            <a:endParaRPr lang="en-US" altLang="en-US" dirty="0" smtClean="0"/>
          </a:p>
          <a:p>
            <a:r>
              <a:rPr lang="en-US" altLang="en-US" b="1" dirty="0"/>
              <a:t>a</a:t>
            </a:r>
            <a:r>
              <a:rPr lang="en-US" altLang="en-US" b="1" dirty="0" smtClean="0"/>
              <a:t>ll three</a:t>
            </a:r>
            <a:endParaRPr lang="en-US" b="1" dirty="0"/>
          </a:p>
        </p:txBody>
      </p:sp>
      <p:sp>
        <p:nvSpPr>
          <p:cNvPr id="12" name="Footer Placeholder 1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917014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Which of the following attributes of living things is </a:t>
            </a:r>
            <a:r>
              <a:rPr lang="en-US" i="1" dirty="0"/>
              <a:t>not</a:t>
            </a:r>
            <a:r>
              <a:rPr lang="en-US" dirty="0"/>
              <a:t> true of viruses?</a:t>
            </a:r>
          </a:p>
        </p:txBody>
      </p:sp>
      <p:sp>
        <p:nvSpPr>
          <p:cNvPr id="9" name="Content Placeholder 8"/>
          <p:cNvSpPr>
            <a:spLocks noGrp="1"/>
          </p:cNvSpPr>
          <p:nvPr>
            <p:ph idx="1"/>
          </p:nvPr>
        </p:nvSpPr>
        <p:spPr/>
        <p:txBody>
          <a:bodyPr/>
          <a:lstStyle/>
          <a:p>
            <a:r>
              <a:rPr lang="en-US" altLang="en-US" dirty="0" smtClean="0"/>
              <a:t>Viruses utilize nucleic acids as their information store.</a:t>
            </a:r>
          </a:p>
          <a:p>
            <a:r>
              <a:rPr lang="en-US" altLang="en-US" dirty="0" smtClean="0"/>
              <a:t>Viruses have genes.</a:t>
            </a:r>
          </a:p>
          <a:p>
            <a:r>
              <a:rPr lang="en-US" altLang="en-US" dirty="0" smtClean="0"/>
              <a:t>Viruses depend on protein synthesis.</a:t>
            </a:r>
          </a:p>
          <a:p>
            <a:r>
              <a:rPr lang="en-US" altLang="en-US" dirty="0" smtClean="0"/>
              <a:t>Viruses have independent metabolism.</a:t>
            </a:r>
            <a:br>
              <a:rPr lang="en-US" altLang="en-US" dirty="0" smtClean="0"/>
            </a:br>
            <a:endParaRPr lang="en-US" dirty="0"/>
          </a:p>
        </p:txBody>
      </p:sp>
      <p:sp>
        <p:nvSpPr>
          <p:cNvPr id="12" name="Footer Placeholder 1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9700049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Which of the following attributes of living things is </a:t>
            </a:r>
            <a:r>
              <a:rPr lang="en-US" i="1" dirty="0"/>
              <a:t>not</a:t>
            </a:r>
            <a:r>
              <a:rPr lang="en-US" dirty="0"/>
              <a:t> true of viruses?</a:t>
            </a:r>
          </a:p>
        </p:txBody>
      </p:sp>
      <p:sp>
        <p:nvSpPr>
          <p:cNvPr id="9" name="Content Placeholder 8"/>
          <p:cNvSpPr>
            <a:spLocks noGrp="1"/>
          </p:cNvSpPr>
          <p:nvPr>
            <p:ph idx="1"/>
          </p:nvPr>
        </p:nvSpPr>
        <p:spPr/>
        <p:txBody>
          <a:bodyPr/>
          <a:lstStyle/>
          <a:p>
            <a:r>
              <a:rPr lang="en-US" altLang="en-US" dirty="0" smtClean="0"/>
              <a:t>Viruses utilize nucleic acids as their information store.</a:t>
            </a:r>
          </a:p>
          <a:p>
            <a:r>
              <a:rPr lang="en-US" altLang="en-US" dirty="0" smtClean="0"/>
              <a:t>Viruses have genes.</a:t>
            </a:r>
          </a:p>
          <a:p>
            <a:r>
              <a:rPr lang="en-US" altLang="en-US" dirty="0" smtClean="0"/>
              <a:t>Viruses depend on protein synthesis.</a:t>
            </a:r>
          </a:p>
          <a:p>
            <a:r>
              <a:rPr lang="en-US" altLang="en-US" b="1" dirty="0" smtClean="0"/>
              <a:t>Viruses have independent metabolism.</a:t>
            </a:r>
            <a:r>
              <a:rPr lang="en-US" altLang="en-US" dirty="0" smtClean="0"/>
              <a:t/>
            </a:r>
            <a:br>
              <a:rPr lang="en-US" altLang="en-US" dirty="0" smtClean="0"/>
            </a:br>
            <a:endParaRPr lang="en-US" dirty="0"/>
          </a:p>
        </p:txBody>
      </p:sp>
      <p:sp>
        <p:nvSpPr>
          <p:cNvPr id="12" name="Footer Placeholder 1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40115966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ltLang="en-US" dirty="0" smtClean="0"/>
              <a:t>Which of the following could </a:t>
            </a:r>
            <a:r>
              <a:rPr lang="en-US" altLang="en-US" i="1" dirty="0" smtClean="0"/>
              <a:t>not</a:t>
            </a:r>
            <a:r>
              <a:rPr lang="en-US" altLang="en-US" dirty="0" smtClean="0"/>
              <a:t> constitute a virus?</a:t>
            </a:r>
            <a:endParaRPr lang="en-US" dirty="0"/>
          </a:p>
        </p:txBody>
      </p:sp>
      <p:sp>
        <p:nvSpPr>
          <p:cNvPr id="9" name="Content Placeholder 8"/>
          <p:cNvSpPr>
            <a:spLocks noGrp="1"/>
          </p:cNvSpPr>
          <p:nvPr>
            <p:ph idx="1"/>
          </p:nvPr>
        </p:nvSpPr>
        <p:spPr/>
        <p:txBody>
          <a:bodyPr/>
          <a:lstStyle/>
          <a:p>
            <a:r>
              <a:rPr lang="en-US" altLang="en-US" dirty="0" smtClean="0"/>
              <a:t>double-stranded DNA plus protein</a:t>
            </a:r>
          </a:p>
          <a:p>
            <a:r>
              <a:rPr lang="en-US" altLang="en-US" dirty="0" smtClean="0"/>
              <a:t>protein plus lipid envelope</a:t>
            </a:r>
          </a:p>
          <a:p>
            <a:r>
              <a:rPr lang="en-US" altLang="en-US" dirty="0" smtClean="0"/>
              <a:t>double-stranded RNA plus protein</a:t>
            </a:r>
          </a:p>
          <a:p>
            <a:r>
              <a:rPr lang="en-US" altLang="en-US" dirty="0" smtClean="0"/>
              <a:t>single-stranded RNA plus protein plus lipid envelope</a:t>
            </a:r>
            <a:br>
              <a:rPr lang="en-US" altLang="en-US" dirty="0" smtClean="0"/>
            </a:br>
            <a:endParaRPr lang="en-US" dirty="0"/>
          </a:p>
        </p:txBody>
      </p:sp>
      <p:sp>
        <p:nvSpPr>
          <p:cNvPr id="12" name="Footer Placeholder 1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7688166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ltLang="en-US" dirty="0" smtClean="0"/>
              <a:t>Which of the following could </a:t>
            </a:r>
            <a:r>
              <a:rPr lang="en-US" altLang="en-US" i="1" dirty="0" smtClean="0"/>
              <a:t>not</a:t>
            </a:r>
            <a:r>
              <a:rPr lang="en-US" altLang="en-US" dirty="0" smtClean="0"/>
              <a:t> constitute a virus?</a:t>
            </a:r>
            <a:endParaRPr lang="en-US" dirty="0"/>
          </a:p>
        </p:txBody>
      </p:sp>
      <p:sp>
        <p:nvSpPr>
          <p:cNvPr id="9" name="Content Placeholder 8"/>
          <p:cNvSpPr>
            <a:spLocks noGrp="1"/>
          </p:cNvSpPr>
          <p:nvPr>
            <p:ph idx="1"/>
          </p:nvPr>
        </p:nvSpPr>
        <p:spPr/>
        <p:txBody>
          <a:bodyPr/>
          <a:lstStyle/>
          <a:p>
            <a:r>
              <a:rPr lang="en-US" altLang="en-US" dirty="0" smtClean="0"/>
              <a:t>double-stranded DNA plus protein</a:t>
            </a:r>
          </a:p>
          <a:p>
            <a:r>
              <a:rPr lang="en-US" altLang="en-US" b="1" dirty="0" smtClean="0"/>
              <a:t>protein plus lipid envelope</a:t>
            </a:r>
          </a:p>
          <a:p>
            <a:r>
              <a:rPr lang="en-US" altLang="en-US" dirty="0" smtClean="0"/>
              <a:t>double-stranded RNA plus protein</a:t>
            </a:r>
          </a:p>
          <a:p>
            <a:r>
              <a:rPr lang="en-US" altLang="en-US" dirty="0" smtClean="0"/>
              <a:t>single-stranded RNA plus protein plus lipid envelope</a:t>
            </a:r>
            <a:br>
              <a:rPr lang="en-US" altLang="en-US" dirty="0" smtClean="0"/>
            </a:br>
            <a:endParaRPr lang="en-US" dirty="0"/>
          </a:p>
        </p:txBody>
      </p:sp>
      <p:sp>
        <p:nvSpPr>
          <p:cNvPr id="12" name="Footer Placeholder 1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6098864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ltLang="en-US" dirty="0" smtClean="0"/>
              <a:t>When comparing the lytic and lysogenic cycles of bacteriophages, which of the following is uniquely characteristic of the lysogenic cycle?</a:t>
            </a:r>
            <a:endParaRPr lang="en-US" dirty="0"/>
          </a:p>
        </p:txBody>
      </p:sp>
      <p:sp>
        <p:nvSpPr>
          <p:cNvPr id="10" name="Content Placeholder 9"/>
          <p:cNvSpPr>
            <a:spLocks noGrp="1"/>
          </p:cNvSpPr>
          <p:nvPr>
            <p:ph idx="1"/>
          </p:nvPr>
        </p:nvSpPr>
        <p:spPr/>
        <p:txBody>
          <a:bodyPr/>
          <a:lstStyle/>
          <a:p>
            <a:r>
              <a:rPr lang="en-US" altLang="en-US" dirty="0" smtClean="0"/>
              <a:t>cell </a:t>
            </a:r>
            <a:r>
              <a:rPr lang="en-US" altLang="en-US" dirty="0" err="1" smtClean="0"/>
              <a:t>lysis</a:t>
            </a:r>
            <a:endParaRPr lang="en-US" altLang="en-US" dirty="0" smtClean="0"/>
          </a:p>
          <a:p>
            <a:r>
              <a:rPr lang="en-US" altLang="en-US" dirty="0" err="1" smtClean="0"/>
              <a:t>prophage</a:t>
            </a:r>
            <a:endParaRPr lang="en-US" altLang="en-US" dirty="0" smtClean="0"/>
          </a:p>
          <a:p>
            <a:r>
              <a:rPr lang="en-US" altLang="en-US" dirty="0" smtClean="0"/>
              <a:t>replication of phage DNA</a:t>
            </a:r>
          </a:p>
          <a:p>
            <a:r>
              <a:rPr lang="en-US" altLang="en-US" dirty="0" smtClean="0"/>
              <a:t>synthesis of phage proteins</a:t>
            </a:r>
            <a:br>
              <a:rPr lang="en-US" altLang="en-US" dirty="0" smtClean="0"/>
            </a:br>
            <a:endParaRPr lang="en-US" dirty="0"/>
          </a:p>
        </p:txBody>
      </p:sp>
      <p:sp>
        <p:nvSpPr>
          <p:cNvPr id="13" name="Footer Placeholder 12"/>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2771009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ltLang="en-US" dirty="0" smtClean="0"/>
              <a:t>When comparing the lytic and lysogenic cycles of bacteriophages, which of the following is uniquely characteristic of the lysogenic cycle?</a:t>
            </a:r>
            <a:endParaRPr lang="en-US" dirty="0"/>
          </a:p>
        </p:txBody>
      </p:sp>
      <p:sp>
        <p:nvSpPr>
          <p:cNvPr id="10" name="Content Placeholder 9"/>
          <p:cNvSpPr>
            <a:spLocks noGrp="1"/>
          </p:cNvSpPr>
          <p:nvPr>
            <p:ph idx="1"/>
          </p:nvPr>
        </p:nvSpPr>
        <p:spPr/>
        <p:txBody>
          <a:bodyPr/>
          <a:lstStyle/>
          <a:p>
            <a:r>
              <a:rPr lang="en-US" altLang="en-US" dirty="0" smtClean="0"/>
              <a:t>cell </a:t>
            </a:r>
            <a:r>
              <a:rPr lang="en-US" altLang="en-US" dirty="0" err="1" smtClean="0"/>
              <a:t>lysis</a:t>
            </a:r>
            <a:endParaRPr lang="en-US" altLang="en-US" dirty="0" smtClean="0"/>
          </a:p>
          <a:p>
            <a:r>
              <a:rPr lang="en-US" altLang="en-US" b="1" dirty="0" err="1" smtClean="0"/>
              <a:t>prophage</a:t>
            </a:r>
            <a:endParaRPr lang="en-US" altLang="en-US" b="1" dirty="0" smtClean="0"/>
          </a:p>
          <a:p>
            <a:r>
              <a:rPr lang="en-US" altLang="en-US" dirty="0" smtClean="0"/>
              <a:t>replication of phage DNA</a:t>
            </a:r>
          </a:p>
          <a:p>
            <a:r>
              <a:rPr lang="en-US" altLang="en-US" dirty="0" smtClean="0"/>
              <a:t>synthesis of phage proteins</a:t>
            </a:r>
            <a:br>
              <a:rPr lang="en-US" altLang="en-US" dirty="0" smtClean="0"/>
            </a:br>
            <a:endParaRPr lang="en-US" dirty="0"/>
          </a:p>
        </p:txBody>
      </p:sp>
      <p:sp>
        <p:nvSpPr>
          <p:cNvPr id="13" name="Footer Placeholder 12"/>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899922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dirty="0" smtClean="0"/>
              <a:t>Which of the following is a property of life shared by prokaryotic cells and eukaryotic cells, but not viruses?</a:t>
            </a:r>
          </a:p>
        </p:txBody>
      </p:sp>
      <p:sp>
        <p:nvSpPr>
          <p:cNvPr id="4099" name="Rectangle 3"/>
          <p:cNvSpPr>
            <a:spLocks noGrp="1" noChangeArrowheads="1"/>
          </p:cNvSpPr>
          <p:nvPr>
            <p:ph idx="1"/>
          </p:nvPr>
        </p:nvSpPr>
        <p:spPr/>
        <p:txBody>
          <a:bodyPr/>
          <a:lstStyle/>
          <a:p>
            <a:r>
              <a:rPr lang="en-US" altLang="en-US" dirty="0" smtClean="0"/>
              <a:t>nucleic acids used to store hereditary information</a:t>
            </a:r>
          </a:p>
          <a:p>
            <a:r>
              <a:rPr lang="en-US" altLang="en-US" dirty="0" smtClean="0"/>
              <a:t>order and complexity in arrangement of biological molecules</a:t>
            </a:r>
          </a:p>
          <a:p>
            <a:r>
              <a:rPr lang="en-US" altLang="en-US" b="1" dirty="0" smtClean="0"/>
              <a:t>the ability to process energy through metabolic reactions</a:t>
            </a:r>
          </a:p>
          <a:p>
            <a:r>
              <a:rPr lang="en-US" altLang="en-US" dirty="0" smtClean="0"/>
              <a:t>the capacity to evolve</a:t>
            </a:r>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78661787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ltLang="en-US" dirty="0" smtClean="0"/>
              <a:t>Which of the following is a protein uniquely characteristic of retroviruses?</a:t>
            </a:r>
            <a:endParaRPr lang="en-US" dirty="0"/>
          </a:p>
        </p:txBody>
      </p:sp>
      <p:sp>
        <p:nvSpPr>
          <p:cNvPr id="9" name="Content Placeholder 8"/>
          <p:cNvSpPr>
            <a:spLocks noGrp="1"/>
          </p:cNvSpPr>
          <p:nvPr>
            <p:ph idx="1"/>
          </p:nvPr>
        </p:nvSpPr>
        <p:spPr/>
        <p:txBody>
          <a:bodyPr/>
          <a:lstStyle/>
          <a:p>
            <a:r>
              <a:rPr lang="en-US" altLang="en-US" dirty="0" smtClean="0"/>
              <a:t>capsid</a:t>
            </a:r>
          </a:p>
          <a:p>
            <a:r>
              <a:rPr lang="en-US" altLang="en-US" dirty="0" smtClean="0"/>
              <a:t>envelope glycoprotein</a:t>
            </a:r>
          </a:p>
          <a:p>
            <a:r>
              <a:rPr lang="en-US" altLang="en-US" dirty="0" smtClean="0"/>
              <a:t>AIDS</a:t>
            </a:r>
          </a:p>
          <a:p>
            <a:r>
              <a:rPr lang="en-US" altLang="en-US" dirty="0" smtClean="0"/>
              <a:t>reverse transcriptase</a:t>
            </a:r>
            <a:br>
              <a:rPr lang="en-US" altLang="en-US" dirty="0" smtClean="0"/>
            </a:br>
            <a:endParaRPr lang="en-US" dirty="0"/>
          </a:p>
        </p:txBody>
      </p:sp>
      <p:sp>
        <p:nvSpPr>
          <p:cNvPr id="12" name="Footer Placeholder 1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9194918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ltLang="en-US" dirty="0" smtClean="0"/>
              <a:t>Which of the following is a protein uniquely characteristic of retroviruses?</a:t>
            </a:r>
            <a:endParaRPr lang="en-US" dirty="0"/>
          </a:p>
        </p:txBody>
      </p:sp>
      <p:sp>
        <p:nvSpPr>
          <p:cNvPr id="9" name="Content Placeholder 8"/>
          <p:cNvSpPr>
            <a:spLocks noGrp="1"/>
          </p:cNvSpPr>
          <p:nvPr>
            <p:ph idx="1"/>
          </p:nvPr>
        </p:nvSpPr>
        <p:spPr/>
        <p:txBody>
          <a:bodyPr/>
          <a:lstStyle/>
          <a:p>
            <a:r>
              <a:rPr lang="en-US" altLang="en-US" dirty="0" smtClean="0"/>
              <a:t>capsid</a:t>
            </a:r>
          </a:p>
          <a:p>
            <a:r>
              <a:rPr lang="en-US" altLang="en-US" dirty="0" smtClean="0"/>
              <a:t>envelope glycoprotein</a:t>
            </a:r>
          </a:p>
          <a:p>
            <a:r>
              <a:rPr lang="en-US" altLang="en-US" dirty="0" smtClean="0"/>
              <a:t>AIDS</a:t>
            </a:r>
          </a:p>
          <a:p>
            <a:r>
              <a:rPr lang="en-US" altLang="en-US" b="1" dirty="0" smtClean="0"/>
              <a:t>reverse transcriptase</a:t>
            </a:r>
            <a:r>
              <a:rPr lang="en-US" altLang="en-US" dirty="0" smtClean="0"/>
              <a:t/>
            </a:r>
            <a:br>
              <a:rPr lang="en-US" altLang="en-US" dirty="0" smtClean="0"/>
            </a:br>
            <a:endParaRPr lang="en-US" dirty="0"/>
          </a:p>
        </p:txBody>
      </p:sp>
      <p:sp>
        <p:nvSpPr>
          <p:cNvPr id="12" name="Footer Placeholder 1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5639695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ltLang="en-US" dirty="0" smtClean="0"/>
              <a:t>In a typical retrovirus infection cycle, which nucleic acid state of the retroviral genome would not be found?</a:t>
            </a:r>
            <a:endParaRPr lang="en-US" dirty="0"/>
          </a:p>
        </p:txBody>
      </p:sp>
      <p:sp>
        <p:nvSpPr>
          <p:cNvPr id="9" name="Content Placeholder 8"/>
          <p:cNvSpPr>
            <a:spLocks noGrp="1"/>
          </p:cNvSpPr>
          <p:nvPr>
            <p:ph idx="1"/>
          </p:nvPr>
        </p:nvSpPr>
        <p:spPr/>
        <p:txBody>
          <a:bodyPr/>
          <a:lstStyle/>
          <a:p>
            <a:r>
              <a:rPr lang="en-US" altLang="en-US" dirty="0" smtClean="0"/>
              <a:t>double-stranded DNA</a:t>
            </a:r>
          </a:p>
          <a:p>
            <a:r>
              <a:rPr lang="en-US" altLang="en-US" dirty="0" smtClean="0"/>
              <a:t>double-stranded RNA</a:t>
            </a:r>
          </a:p>
          <a:p>
            <a:r>
              <a:rPr lang="en-US" altLang="en-US" dirty="0" smtClean="0"/>
              <a:t>single-stranded RNA</a:t>
            </a:r>
          </a:p>
          <a:p>
            <a:r>
              <a:rPr lang="en-US" altLang="en-US" dirty="0" smtClean="0"/>
              <a:t>double-stranded RNA-DNA hybrid</a:t>
            </a:r>
            <a:br>
              <a:rPr lang="en-US" altLang="en-US" dirty="0" smtClean="0"/>
            </a:br>
            <a:endParaRPr lang="en-US" dirty="0"/>
          </a:p>
        </p:txBody>
      </p:sp>
      <p:sp>
        <p:nvSpPr>
          <p:cNvPr id="12" name="Footer Placeholder 1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2600754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ltLang="en-US" dirty="0" smtClean="0"/>
              <a:t>In a typical retrovirus infection cycle, which nucleic acid state of the retroviral genome would not be found?</a:t>
            </a:r>
            <a:endParaRPr lang="en-US" dirty="0"/>
          </a:p>
        </p:txBody>
      </p:sp>
      <p:sp>
        <p:nvSpPr>
          <p:cNvPr id="9" name="Content Placeholder 8"/>
          <p:cNvSpPr>
            <a:spLocks noGrp="1"/>
          </p:cNvSpPr>
          <p:nvPr>
            <p:ph idx="1"/>
          </p:nvPr>
        </p:nvSpPr>
        <p:spPr/>
        <p:txBody>
          <a:bodyPr/>
          <a:lstStyle/>
          <a:p>
            <a:r>
              <a:rPr lang="en-US" altLang="en-US" dirty="0" smtClean="0"/>
              <a:t>double-stranded DNA</a:t>
            </a:r>
          </a:p>
          <a:p>
            <a:r>
              <a:rPr lang="en-US" altLang="en-US" b="1" dirty="0" smtClean="0"/>
              <a:t>double-stranded RNA</a:t>
            </a:r>
          </a:p>
          <a:p>
            <a:r>
              <a:rPr lang="en-US" altLang="en-US" dirty="0" smtClean="0"/>
              <a:t>single-stranded RNA</a:t>
            </a:r>
          </a:p>
          <a:p>
            <a:r>
              <a:rPr lang="en-US" altLang="en-US" dirty="0" smtClean="0"/>
              <a:t>double-stranded RNA-DNA hybrid</a:t>
            </a:r>
            <a:br>
              <a:rPr lang="en-US" altLang="en-US" dirty="0" smtClean="0"/>
            </a:br>
            <a:endParaRPr lang="en-US" dirty="0"/>
          </a:p>
        </p:txBody>
      </p:sp>
      <p:sp>
        <p:nvSpPr>
          <p:cNvPr id="12" name="Footer Placeholder 1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61108828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ltLang="en-US" dirty="0" smtClean="0"/>
              <a:t>With regard to emerging virus outbreaks, what distinguishes </a:t>
            </a:r>
            <a:r>
              <a:rPr lang="en-US" altLang="en-US" i="1" dirty="0" smtClean="0"/>
              <a:t>pandemics</a:t>
            </a:r>
            <a:r>
              <a:rPr lang="en-US" altLang="en-US" dirty="0" smtClean="0"/>
              <a:t> from </a:t>
            </a:r>
            <a:r>
              <a:rPr lang="en-US" altLang="en-US" i="1" dirty="0" smtClean="0"/>
              <a:t>epidemics</a:t>
            </a:r>
            <a:r>
              <a:rPr lang="en-US" altLang="en-US" dirty="0" smtClean="0"/>
              <a:t>?</a:t>
            </a:r>
            <a:endParaRPr lang="en-US" dirty="0"/>
          </a:p>
        </p:txBody>
      </p:sp>
      <p:sp>
        <p:nvSpPr>
          <p:cNvPr id="9" name="Content Placeholder 8"/>
          <p:cNvSpPr>
            <a:spLocks noGrp="1"/>
          </p:cNvSpPr>
          <p:nvPr>
            <p:ph idx="1"/>
          </p:nvPr>
        </p:nvSpPr>
        <p:spPr/>
        <p:txBody>
          <a:bodyPr/>
          <a:lstStyle/>
          <a:p>
            <a:r>
              <a:rPr lang="en-US" altLang="en-US" dirty="0" smtClean="0"/>
              <a:t>the geographic area involved</a:t>
            </a:r>
          </a:p>
          <a:p>
            <a:r>
              <a:rPr lang="en-US" altLang="en-US" dirty="0" smtClean="0"/>
              <a:t>the type of virus involved</a:t>
            </a:r>
          </a:p>
          <a:p>
            <a:r>
              <a:rPr lang="en-US" altLang="en-US" dirty="0" smtClean="0"/>
              <a:t>the severity of the symptoms involved</a:t>
            </a:r>
          </a:p>
          <a:p>
            <a:r>
              <a:rPr lang="en-US" altLang="en-US" dirty="0" smtClean="0"/>
              <a:t>the number of individuals involved</a:t>
            </a:r>
            <a:br>
              <a:rPr lang="en-US" altLang="en-US" dirty="0" smtClean="0"/>
            </a:br>
            <a:endParaRPr lang="en-US" dirty="0"/>
          </a:p>
        </p:txBody>
      </p:sp>
      <p:sp>
        <p:nvSpPr>
          <p:cNvPr id="12" name="Footer Placeholder 1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9891931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ltLang="en-US" dirty="0" smtClean="0"/>
              <a:t>With regard to emerging virus outbreaks, what distinguishes </a:t>
            </a:r>
            <a:r>
              <a:rPr lang="en-US" altLang="en-US" i="1" dirty="0" smtClean="0"/>
              <a:t>pandemics</a:t>
            </a:r>
            <a:r>
              <a:rPr lang="en-US" altLang="en-US" dirty="0" smtClean="0"/>
              <a:t> from </a:t>
            </a:r>
            <a:r>
              <a:rPr lang="en-US" altLang="en-US" i="1" dirty="0" smtClean="0"/>
              <a:t>epidemics</a:t>
            </a:r>
            <a:r>
              <a:rPr lang="en-US" altLang="en-US" dirty="0" smtClean="0"/>
              <a:t>?</a:t>
            </a:r>
            <a:endParaRPr lang="en-US" dirty="0"/>
          </a:p>
        </p:txBody>
      </p:sp>
      <p:sp>
        <p:nvSpPr>
          <p:cNvPr id="9" name="Content Placeholder 8"/>
          <p:cNvSpPr>
            <a:spLocks noGrp="1"/>
          </p:cNvSpPr>
          <p:nvPr>
            <p:ph idx="1"/>
          </p:nvPr>
        </p:nvSpPr>
        <p:spPr/>
        <p:txBody>
          <a:bodyPr/>
          <a:lstStyle/>
          <a:p>
            <a:r>
              <a:rPr lang="en-US" altLang="en-US" b="1" dirty="0" smtClean="0"/>
              <a:t>the geographic area involved</a:t>
            </a:r>
          </a:p>
          <a:p>
            <a:r>
              <a:rPr lang="en-US" altLang="en-US" dirty="0" smtClean="0"/>
              <a:t>the type of virus involved</a:t>
            </a:r>
          </a:p>
          <a:p>
            <a:r>
              <a:rPr lang="en-US" altLang="en-US" dirty="0" smtClean="0"/>
              <a:t>the severity of the symptoms involved</a:t>
            </a:r>
          </a:p>
          <a:p>
            <a:r>
              <a:rPr lang="en-US" altLang="en-US" dirty="0" smtClean="0"/>
              <a:t>the number of individuals involved</a:t>
            </a:r>
            <a:br>
              <a:rPr lang="en-US" altLang="en-US" dirty="0" smtClean="0"/>
            </a:br>
            <a:endParaRPr lang="en-US" dirty="0"/>
          </a:p>
        </p:txBody>
      </p:sp>
      <p:sp>
        <p:nvSpPr>
          <p:cNvPr id="12" name="Footer Placeholder 1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2810869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smtClean="0"/>
              <a:t>Which of the following is characteristic of the lytic cycle? </a:t>
            </a:r>
          </a:p>
        </p:txBody>
      </p:sp>
      <p:sp>
        <p:nvSpPr>
          <p:cNvPr id="6147" name="Rectangle 3"/>
          <p:cNvSpPr>
            <a:spLocks noGrp="1" noChangeArrowheads="1"/>
          </p:cNvSpPr>
          <p:nvPr>
            <p:ph idx="1"/>
          </p:nvPr>
        </p:nvSpPr>
        <p:spPr/>
        <p:txBody>
          <a:bodyPr/>
          <a:lstStyle/>
          <a:p>
            <a:r>
              <a:rPr lang="en-US" altLang="en-US" smtClean="0"/>
              <a:t>Viral DNA is incorporated into the host genome. </a:t>
            </a:r>
          </a:p>
          <a:p>
            <a:r>
              <a:rPr lang="en-US" altLang="en-US" smtClean="0"/>
              <a:t>The virus-host relationship usually lasts for generations.</a:t>
            </a:r>
          </a:p>
          <a:p>
            <a:r>
              <a:rPr lang="en-US" altLang="en-US" smtClean="0"/>
              <a:t>A large number of phages are released at a time. </a:t>
            </a:r>
          </a:p>
          <a:p>
            <a:r>
              <a:rPr lang="en-US" altLang="en-US" smtClean="0"/>
              <a:t>Many bacterial cells containing viral DNA are produced. </a:t>
            </a:r>
          </a:p>
          <a:p>
            <a:r>
              <a:rPr lang="en-US" altLang="en-US" smtClean="0"/>
              <a:t>The viral genome replicates without destroying the host.</a:t>
            </a:r>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7732640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smtClean="0"/>
              <a:t>Which of the following is characteristic of the lytic cycle? </a:t>
            </a:r>
          </a:p>
        </p:txBody>
      </p:sp>
      <p:sp>
        <p:nvSpPr>
          <p:cNvPr id="6147" name="Rectangle 3"/>
          <p:cNvSpPr>
            <a:spLocks noGrp="1" noChangeArrowheads="1"/>
          </p:cNvSpPr>
          <p:nvPr>
            <p:ph idx="1"/>
          </p:nvPr>
        </p:nvSpPr>
        <p:spPr/>
        <p:txBody>
          <a:bodyPr/>
          <a:lstStyle/>
          <a:p>
            <a:r>
              <a:rPr lang="en-US" altLang="en-US" dirty="0" smtClean="0"/>
              <a:t>Viral DNA is incorporated into the host genome. </a:t>
            </a:r>
          </a:p>
          <a:p>
            <a:r>
              <a:rPr lang="en-US" altLang="en-US" dirty="0" smtClean="0"/>
              <a:t>The virus-host relationship usually lasts for generations.</a:t>
            </a:r>
          </a:p>
          <a:p>
            <a:r>
              <a:rPr lang="en-US" altLang="en-US" b="1" dirty="0" smtClean="0"/>
              <a:t>A large number of phages are released at a time. </a:t>
            </a:r>
          </a:p>
          <a:p>
            <a:r>
              <a:rPr lang="en-US" altLang="en-US" dirty="0" smtClean="0"/>
              <a:t>Many bacterial cells containing viral DNA are produced. </a:t>
            </a:r>
          </a:p>
          <a:p>
            <a:r>
              <a:rPr lang="en-US" altLang="en-US" dirty="0" smtClean="0"/>
              <a:t>The viral genome replicates without destroying the host.</a:t>
            </a:r>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5442618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smtClean="0"/>
              <a:t>What is the function of reverse transcriptase in retroviruses? </a:t>
            </a:r>
          </a:p>
        </p:txBody>
      </p:sp>
      <p:sp>
        <p:nvSpPr>
          <p:cNvPr id="8195" name="Rectangle 3"/>
          <p:cNvSpPr>
            <a:spLocks noGrp="1" noChangeArrowheads="1"/>
          </p:cNvSpPr>
          <p:nvPr>
            <p:ph idx="1"/>
          </p:nvPr>
        </p:nvSpPr>
        <p:spPr/>
        <p:txBody>
          <a:bodyPr/>
          <a:lstStyle/>
          <a:p>
            <a:r>
              <a:rPr lang="en-US" altLang="en-US" smtClean="0"/>
              <a:t>It converts host cell RNA into viral DNA. </a:t>
            </a:r>
          </a:p>
          <a:p>
            <a:r>
              <a:rPr lang="en-US" altLang="en-US" smtClean="0"/>
              <a:t>It hydrolyzes the host cell's DNA. </a:t>
            </a:r>
          </a:p>
          <a:p>
            <a:r>
              <a:rPr lang="en-US" altLang="en-US" smtClean="0"/>
              <a:t>It uses viral RNA as a template for making complementary RNA strands. </a:t>
            </a:r>
          </a:p>
          <a:p>
            <a:r>
              <a:rPr lang="en-US" altLang="en-US" smtClean="0"/>
              <a:t>It translates viral RNA into proteins.</a:t>
            </a:r>
          </a:p>
          <a:p>
            <a:r>
              <a:rPr lang="en-US" altLang="en-US" smtClean="0"/>
              <a:t>It uses viral RNA as a template for DNA synthesis. </a:t>
            </a:r>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1151604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smtClean="0"/>
              <a:t>What is the function of reverse transcriptase in retroviruses? </a:t>
            </a:r>
          </a:p>
        </p:txBody>
      </p:sp>
      <p:sp>
        <p:nvSpPr>
          <p:cNvPr id="8195" name="Rectangle 3"/>
          <p:cNvSpPr>
            <a:spLocks noGrp="1" noChangeArrowheads="1"/>
          </p:cNvSpPr>
          <p:nvPr>
            <p:ph idx="1"/>
          </p:nvPr>
        </p:nvSpPr>
        <p:spPr/>
        <p:txBody>
          <a:bodyPr/>
          <a:lstStyle/>
          <a:p>
            <a:r>
              <a:rPr lang="en-US" altLang="en-US" dirty="0" smtClean="0"/>
              <a:t>It converts host cell RNA into viral DNA. </a:t>
            </a:r>
          </a:p>
          <a:p>
            <a:r>
              <a:rPr lang="en-US" altLang="en-US" dirty="0" smtClean="0"/>
              <a:t>It hydrolyzes the host cell's DNA. </a:t>
            </a:r>
          </a:p>
          <a:p>
            <a:r>
              <a:rPr lang="en-US" altLang="en-US" dirty="0" smtClean="0"/>
              <a:t>It uses viral RNA as a template for making complementary RNA strands. </a:t>
            </a:r>
          </a:p>
          <a:p>
            <a:r>
              <a:rPr lang="en-US" altLang="en-US" dirty="0" smtClean="0"/>
              <a:t>It translates viral RNA into proteins.</a:t>
            </a:r>
          </a:p>
          <a:p>
            <a:r>
              <a:rPr lang="en-US" altLang="en-US" b="1" dirty="0" smtClean="0"/>
              <a:t>It uses viral RNA as a template for DNA synthesis. </a:t>
            </a:r>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8907734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smtClean="0"/>
              <a:t>Why are viruses referred to as obligate parasites? </a:t>
            </a:r>
          </a:p>
        </p:txBody>
      </p:sp>
      <p:sp>
        <p:nvSpPr>
          <p:cNvPr id="10243" name="Rectangle 3"/>
          <p:cNvSpPr>
            <a:spLocks noGrp="1" noChangeArrowheads="1"/>
          </p:cNvSpPr>
          <p:nvPr>
            <p:ph idx="1"/>
          </p:nvPr>
        </p:nvSpPr>
        <p:spPr/>
        <p:txBody>
          <a:bodyPr/>
          <a:lstStyle/>
          <a:p>
            <a:r>
              <a:rPr lang="en-US" altLang="en-US" smtClean="0"/>
              <a:t>They use the host cell to reproduce. </a:t>
            </a:r>
          </a:p>
          <a:p>
            <a:r>
              <a:rPr lang="en-US" altLang="en-US" smtClean="0"/>
              <a:t>Viral DNA always inserts itself into host DNA. </a:t>
            </a:r>
          </a:p>
          <a:p>
            <a:r>
              <a:rPr lang="en-US" altLang="en-US" smtClean="0"/>
              <a:t>They invariably kill any cell they infect. </a:t>
            </a:r>
          </a:p>
          <a:p>
            <a:r>
              <a:rPr lang="en-US" altLang="en-US" smtClean="0"/>
              <a:t>They can incorporate nucleic acids from other viruses. </a:t>
            </a:r>
          </a:p>
          <a:p>
            <a:r>
              <a:rPr lang="en-US" altLang="en-US" smtClean="0"/>
              <a:t>They must use enzymes encoded by the virus itself. </a:t>
            </a:r>
          </a:p>
          <a:p>
            <a:pPr lvl="2"/>
            <a:endParaRPr lang="en-US" altLang="en-US" smtClean="0"/>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8253037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smtClean="0"/>
              <a:t>Why are viruses referred to as obligate parasites? </a:t>
            </a:r>
          </a:p>
        </p:txBody>
      </p:sp>
      <p:sp>
        <p:nvSpPr>
          <p:cNvPr id="10243" name="Rectangle 3"/>
          <p:cNvSpPr>
            <a:spLocks noGrp="1" noChangeArrowheads="1"/>
          </p:cNvSpPr>
          <p:nvPr>
            <p:ph idx="1"/>
          </p:nvPr>
        </p:nvSpPr>
        <p:spPr/>
        <p:txBody>
          <a:bodyPr/>
          <a:lstStyle/>
          <a:p>
            <a:r>
              <a:rPr lang="en-US" altLang="en-US" b="1" dirty="0" smtClean="0"/>
              <a:t>They use the host cell to reproduce. </a:t>
            </a:r>
          </a:p>
          <a:p>
            <a:r>
              <a:rPr lang="en-US" altLang="en-US" dirty="0" smtClean="0"/>
              <a:t>Viral DNA always inserts itself into host DNA. </a:t>
            </a:r>
          </a:p>
          <a:p>
            <a:r>
              <a:rPr lang="en-US" altLang="en-US" dirty="0" smtClean="0"/>
              <a:t>They invariably kill any cell they infect. </a:t>
            </a:r>
          </a:p>
          <a:p>
            <a:r>
              <a:rPr lang="en-US" altLang="en-US" dirty="0" smtClean="0"/>
              <a:t>They can incorporate nucleic acids from other viruses. </a:t>
            </a:r>
          </a:p>
          <a:p>
            <a:r>
              <a:rPr lang="en-US" altLang="en-US" dirty="0" smtClean="0"/>
              <a:t>They must use enzymes encoded by the virus itself. </a:t>
            </a:r>
          </a:p>
          <a:p>
            <a:pPr lvl="2"/>
            <a:endParaRPr lang="en-US" altLang="en-US" dirty="0" smtClean="0"/>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9798863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GAMESHOW" val="False"/>
  <p:tag name="PPTVERSION" val="XP"/>
</p:tagLst>
</file>

<file path=ppt/theme/theme1.xml><?xml version="1.0" encoding="utf-8"?>
<a:theme xmlns:a="http://schemas.openxmlformats.org/drawingml/2006/main" name="BIF2e_Clicker_Template">
  <a:themeElements>
    <a:clrScheme name="1_CC4eActiveLectureQuestions 15">
      <a:dk1>
        <a:srgbClr val="000000"/>
      </a:dk1>
      <a:lt1>
        <a:srgbClr val="FFFFFF"/>
      </a:lt1>
      <a:dk2>
        <a:srgbClr val="0060AF"/>
      </a:dk2>
      <a:lt2>
        <a:srgbClr val="000000"/>
      </a:lt2>
      <a:accent1>
        <a:srgbClr val="F7955A"/>
      </a:accent1>
      <a:accent2>
        <a:srgbClr val="009247"/>
      </a:accent2>
      <a:accent3>
        <a:srgbClr val="FFFFFF"/>
      </a:accent3>
      <a:accent4>
        <a:srgbClr val="000000"/>
      </a:accent4>
      <a:accent5>
        <a:srgbClr val="FAC8B5"/>
      </a:accent5>
      <a:accent6>
        <a:srgbClr val="00843F"/>
      </a:accent6>
      <a:hlink>
        <a:srgbClr val="009999"/>
      </a:hlink>
      <a:folHlink>
        <a:srgbClr val="99CC00"/>
      </a:folHlink>
    </a:clrScheme>
    <a:fontScheme name="Custom 2">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lnDef>
  </a:objectDefaults>
  <a:extraClrSchemeLst>
    <a:extraClrScheme>
      <a:clrScheme name="1_CC4eActiveLectureQuestion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C4eActiveLectureQuestion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C4eActiveLectureQuestion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C4eActiveLectureQuestion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C4eActiveLectureQuestion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C4eActiveLectureQuestion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C4eActiveLectureQuestions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C4eActiveLectureQuestion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C4eActiveLectureQuestion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C4eActiveLectureQuestion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C4eActiveLectureQuestion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C4eActiveLectureQuestion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CC4eActiveLectureQuestions 13">
        <a:dk1>
          <a:srgbClr val="000000"/>
        </a:dk1>
        <a:lt1>
          <a:srgbClr val="FFFFFF"/>
        </a:lt1>
        <a:dk2>
          <a:srgbClr val="005472"/>
        </a:dk2>
        <a:lt2>
          <a:srgbClr val="00000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C4eActiveLectureQuestions 14">
        <a:dk1>
          <a:srgbClr val="000000"/>
        </a:dk1>
        <a:lt1>
          <a:srgbClr val="FFFFFF"/>
        </a:lt1>
        <a:dk2>
          <a:srgbClr val="333399"/>
        </a:dk2>
        <a:lt2>
          <a:srgbClr val="000000"/>
        </a:lt2>
        <a:accent1>
          <a:srgbClr val="B7DAB8"/>
        </a:accent1>
        <a:accent2>
          <a:srgbClr val="005472"/>
        </a:accent2>
        <a:accent3>
          <a:srgbClr val="FFFFFF"/>
        </a:accent3>
        <a:accent4>
          <a:srgbClr val="000000"/>
        </a:accent4>
        <a:accent5>
          <a:srgbClr val="D8EAD8"/>
        </a:accent5>
        <a:accent6>
          <a:srgbClr val="004B67"/>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C4eActiveLectureQuestions 15">
        <a:dk1>
          <a:srgbClr val="000000"/>
        </a:dk1>
        <a:lt1>
          <a:srgbClr val="FFFFFF"/>
        </a:lt1>
        <a:dk2>
          <a:srgbClr val="0060AF"/>
        </a:dk2>
        <a:lt2>
          <a:srgbClr val="000000"/>
        </a:lt2>
        <a:accent1>
          <a:srgbClr val="F7955A"/>
        </a:accent1>
        <a:accent2>
          <a:srgbClr val="009247"/>
        </a:accent2>
        <a:accent3>
          <a:srgbClr val="FFFFFF"/>
        </a:accent3>
        <a:accent4>
          <a:srgbClr val="000000"/>
        </a:accent4>
        <a:accent5>
          <a:srgbClr val="FAC8B5"/>
        </a:accent5>
        <a:accent6>
          <a:srgbClr val="00843F"/>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BIF2e_Clicker_Template" id="{E27C271B-F905-4E53-9637-7F905E2639B8}" vid="{9B04F184-6B16-4A18-A4BB-2C00D305D9A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BIF2e_Clicker_Template</Template>
  <TotalTime>6921</TotalTime>
  <Words>1936</Words>
  <Application>Microsoft Office PowerPoint</Application>
  <PresentationFormat>On-screen Show (4:3)</PresentationFormat>
  <Paragraphs>268</Paragraphs>
  <Slides>35</Slides>
  <Notes>35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ＭＳ Ｐゴシック</vt:lpstr>
      <vt:lpstr>Arial</vt:lpstr>
      <vt:lpstr>Times New Roman</vt:lpstr>
      <vt:lpstr>Wingdings</vt:lpstr>
      <vt:lpstr>BIF2e_Clicker_Template</vt:lpstr>
      <vt:lpstr>PowerPoint Presentation</vt:lpstr>
      <vt:lpstr>Which of the following is a property of life shared by prokaryotic cells and eukaryotic cells, but not viruses?</vt:lpstr>
      <vt:lpstr>Which of the following is a property of life shared by prokaryotic cells and eukaryotic cells, but not viruses?</vt:lpstr>
      <vt:lpstr>Which of the following is characteristic of the lytic cycle? </vt:lpstr>
      <vt:lpstr>Which of the following is characteristic of the lytic cycle? </vt:lpstr>
      <vt:lpstr>What is the function of reverse transcriptase in retroviruses? </vt:lpstr>
      <vt:lpstr>What is the function of reverse transcriptase in retroviruses? </vt:lpstr>
      <vt:lpstr>Why are viruses referred to as obligate parasites? </vt:lpstr>
      <vt:lpstr>Why are viruses referred to as obligate parasites? </vt:lpstr>
      <vt:lpstr>Which of the following molecules make up the viral envelope? </vt:lpstr>
      <vt:lpstr>Which of the following molecules make up the viral envelope? </vt:lpstr>
      <vt:lpstr>You have isolated viral particles from a patient, but you are not sure whether they are adenoviruses or influenza viruses. The presence of which class of biological molecules would allow you to distinguish between the two types of virus?</vt:lpstr>
      <vt:lpstr>You have isolated viral particles from a patient, but you are not sure whether they are adenoviruses or influenza viruses. The presence of which class of biological molecules would allow you to distinguish between the two types of virus?</vt:lpstr>
      <vt:lpstr>The HIV virus attacks only a certain type of white blood cells, and not other cell types. Why?</vt:lpstr>
      <vt:lpstr>The HIV virus attacks only a certain type of white blood cells, and not other cell types. Why?</vt:lpstr>
      <vt:lpstr>Bacteriophages were grown in a medium containing radioactive sulfur (35S) and radioactive phosphorus (32P), which are incorporated into proteins and DNA, respectively. If these phages were used to infect a bacterial culture grown without radioactive isotopes, which isotope would be detected within the infected bacteria?</vt:lpstr>
      <vt:lpstr>Bacteriophages were grown in a medium containing radioactive sulfur (35S) and radioactive phosphorus (32P), which are incorporated into proteins and DNA, respectively. If these phages were used to infect a bacterial culture grown without radioactive isotopes, which isotope would be detected within the infected bacteria?</vt:lpstr>
      <vt:lpstr>AZT is a nucleoside analog used to treat HIV infections. It is a modified nucleoside. Which step in the reproductive cycle of the HIV virus does AZT hamper?</vt:lpstr>
      <vt:lpstr>AZT is a nucleoside analog used to treat HIV infections. It is a modified nucleoside. Which step in the reproductive cycle of the HIV virus does AZT hamper?</vt:lpstr>
      <vt:lpstr>Which of the following most likely describes the vertical transmission of a plant virus?</vt:lpstr>
      <vt:lpstr>Which of the following most likely describes the vertical transmission of a plant virus?</vt:lpstr>
      <vt:lpstr>In which of the three domains of life are viruses found?</vt:lpstr>
      <vt:lpstr>In which of the three domains of life are viruses found?</vt:lpstr>
      <vt:lpstr>Which of the following attributes of living things is not true of viruses?</vt:lpstr>
      <vt:lpstr>Which of the following attributes of living things is not true of viruses?</vt:lpstr>
      <vt:lpstr>Which of the following could not constitute a virus?</vt:lpstr>
      <vt:lpstr>Which of the following could not constitute a virus?</vt:lpstr>
      <vt:lpstr>When comparing the lytic and lysogenic cycles of bacteriophages, which of the following is uniquely characteristic of the lysogenic cycle?</vt:lpstr>
      <vt:lpstr>When comparing the lytic and lysogenic cycles of bacteriophages, which of the following is uniquely characteristic of the lysogenic cycle?</vt:lpstr>
      <vt:lpstr>Which of the following is a protein uniquely characteristic of retroviruses?</vt:lpstr>
      <vt:lpstr>Which of the following is a protein uniquely characteristic of retroviruses?</vt:lpstr>
      <vt:lpstr>In a typical retrovirus infection cycle, which nucleic acid state of the retroviral genome would not be found?</vt:lpstr>
      <vt:lpstr>In a typical retrovirus infection cycle, which nucleic acid state of the retroviral genome would not be found?</vt:lpstr>
      <vt:lpstr>With regard to emerging virus outbreaks, what distinguishes pandemics from epidemics?</vt:lpstr>
      <vt:lpstr>With regard to emerging virus outbreaks, what distinguishes pandemics from epidemics?</vt:lpstr>
    </vt:vector>
  </TitlesOfParts>
  <Manager/>
  <Company>Pearson</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Christopher Delgado</dc:creator>
  <cp:keywords/>
  <dc:description/>
  <cp:lastModifiedBy>Jennifer Hastings</cp:lastModifiedBy>
  <cp:revision>580</cp:revision>
  <cp:lastPrinted>2005-03-24T12:52:04Z</cp:lastPrinted>
  <dcterms:created xsi:type="dcterms:W3CDTF">2010-10-31T21:38:30Z</dcterms:created>
  <dcterms:modified xsi:type="dcterms:W3CDTF">2015-10-22T15:19:44Z</dcterms:modified>
  <cp:category/>
</cp:coreProperties>
</file>