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33"/>
  </p:notesMasterIdLst>
  <p:handoutMasterIdLst>
    <p:handoutMasterId r:id="rId34"/>
  </p:handoutMasterIdLst>
  <p:sldIdLst>
    <p:sldId id="359" r:id="rId2"/>
    <p:sldId id="360" r:id="rId3"/>
    <p:sldId id="389" r:id="rId4"/>
    <p:sldId id="362" r:id="rId5"/>
    <p:sldId id="390" r:id="rId6"/>
    <p:sldId id="364" r:id="rId7"/>
    <p:sldId id="391" r:id="rId8"/>
    <p:sldId id="366" r:id="rId9"/>
    <p:sldId id="392" r:id="rId10"/>
    <p:sldId id="368" r:id="rId11"/>
    <p:sldId id="393" r:id="rId12"/>
    <p:sldId id="370" r:id="rId13"/>
    <p:sldId id="394" r:id="rId14"/>
    <p:sldId id="372" r:id="rId15"/>
    <p:sldId id="395" r:id="rId16"/>
    <p:sldId id="374" r:id="rId17"/>
    <p:sldId id="396" r:id="rId18"/>
    <p:sldId id="376" r:id="rId19"/>
    <p:sldId id="397" r:id="rId20"/>
    <p:sldId id="378" r:id="rId21"/>
    <p:sldId id="398" r:id="rId22"/>
    <p:sldId id="380" r:id="rId23"/>
    <p:sldId id="399" r:id="rId24"/>
    <p:sldId id="382" r:id="rId25"/>
    <p:sldId id="400" r:id="rId26"/>
    <p:sldId id="384" r:id="rId27"/>
    <p:sldId id="401" r:id="rId28"/>
    <p:sldId id="386" r:id="rId29"/>
    <p:sldId id="402" r:id="rId30"/>
    <p:sldId id="388" r:id="rId31"/>
    <p:sldId id="403" r:id="rId32"/>
  </p:sldIdLst>
  <p:sldSz cx="9144000" cy="6858000" type="screen4x3"/>
  <p:notesSz cx="6858000" cy="9144000"/>
  <p:custDataLst>
    <p:tags r:id="rId35"/>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5" pos="2880">
          <p15:clr>
            <a:srgbClr val="A4A3A4"/>
          </p15:clr>
        </p15:guide>
        <p15:guide id="6" orient="horz" pos="879">
          <p15:clr>
            <a:srgbClr val="A4A3A4"/>
          </p15:clr>
        </p15:guide>
        <p15:guide id="7" pos="172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25" autoAdjust="0"/>
    <p:restoredTop sz="86187" autoAdjust="0"/>
  </p:normalViewPr>
  <p:slideViewPr>
    <p:cSldViewPr snapToGrid="0">
      <p:cViewPr varScale="1">
        <p:scale>
          <a:sx n="84" d="100"/>
          <a:sy n="84" d="100"/>
        </p:scale>
        <p:origin x="72" y="318"/>
      </p:cViewPr>
      <p:guideLst>
        <p:guide orient="horz" pos="2160"/>
        <p:guide pos="2880"/>
        <p:guide orient="horz" pos="879"/>
        <p:guide pos="17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7" d="100"/>
          <a:sy n="67" d="100"/>
        </p:scale>
        <p:origin x="-32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90E92D29-5E6D-428E-B97B-4576A4A09BB2}" type="slidenum">
              <a:rPr lang="en-US" altLang="en-US"/>
              <a:pPr algn="r"/>
              <a:t>10</a:t>
            </a:fld>
            <a:endParaRPr lang="en-US"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246653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90E92D29-5E6D-428E-B97B-4576A4A09BB2}" type="slidenum">
              <a:rPr lang="en-US" altLang="en-US"/>
              <a:pPr algn="r"/>
              <a:t>11</a:t>
            </a:fld>
            <a:endParaRPr lang="en-US"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087708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2A69EDE0-48F4-44F7-9141-55E2305D9C45}" type="slidenum">
              <a:rPr lang="en-US" altLang="en-US"/>
              <a:pPr algn="r"/>
              <a:t>12</a:t>
            </a:fld>
            <a:endParaRPr lang="en-US"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Tree>
    <p:extLst>
      <p:ext uri="{BB962C8B-B14F-4D97-AF65-F5344CB8AC3E}">
        <p14:creationId xmlns:p14="http://schemas.microsoft.com/office/powerpoint/2010/main" val="4037849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2A69EDE0-48F4-44F7-9141-55E2305D9C45}" type="slidenum">
              <a:rPr lang="en-US" altLang="en-US"/>
              <a:pPr algn="r"/>
              <a:t>13</a:t>
            </a:fld>
            <a:endParaRPr lang="en-US"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7649514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85A810D5-5BF3-421D-9816-55F8C851B63F}" type="slidenum">
              <a:rPr lang="en-US" altLang="en-US"/>
              <a:pPr algn="r"/>
              <a:t>14</a:t>
            </a:fld>
            <a:endParaRPr lang="en-US"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Tree>
    <p:extLst>
      <p:ext uri="{BB962C8B-B14F-4D97-AF65-F5344CB8AC3E}">
        <p14:creationId xmlns:p14="http://schemas.microsoft.com/office/powerpoint/2010/main" val="3311765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85A810D5-5BF3-421D-9816-55F8C851B63F}" type="slidenum">
              <a:rPr lang="en-US" altLang="en-US"/>
              <a:pPr algn="r"/>
              <a:t>15</a:t>
            </a:fld>
            <a:endParaRPr lang="en-US"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075708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9D641F3A-6ED0-4FA2-9638-5B4BF7E6D154}" type="slidenum">
              <a:rPr lang="en-US" altLang="en-US"/>
              <a:pPr algn="r"/>
              <a:t>16</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Tree>
    <p:extLst>
      <p:ext uri="{BB962C8B-B14F-4D97-AF65-F5344CB8AC3E}">
        <p14:creationId xmlns:p14="http://schemas.microsoft.com/office/powerpoint/2010/main" val="28416205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9D641F3A-6ED0-4FA2-9638-5B4BF7E6D154}" type="slidenum">
              <a:rPr lang="en-US" altLang="en-US"/>
              <a:pPr algn="r"/>
              <a:t>17</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679500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0B897A13-0AB2-4274-AECF-13B0E409796B}" type="slidenum">
              <a:rPr lang="en-US" altLang="en-US"/>
              <a:pPr algn="r"/>
              <a:t>18</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140617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0B897A13-0AB2-4274-AECF-13B0E409796B}" type="slidenum">
              <a:rPr lang="en-US" altLang="en-US"/>
              <a:pPr algn="r"/>
              <a:t>19</a:t>
            </a:fld>
            <a:endParaRPr lang="en-US"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37561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27B4E704-8223-4D5B-9DCF-70289EC40BB1}" type="slidenum">
              <a:rPr lang="en-US" altLang="en-US"/>
              <a:pPr/>
              <a:t>2</a:t>
            </a:fld>
            <a:endParaRPr lang="en-US"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919785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4CD43666-3422-4169-A062-5903B79870C9}" type="slidenum">
              <a:rPr lang="en-US" altLang="en-US"/>
              <a:pPr algn="r"/>
              <a:t>20</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7693827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4CD43666-3422-4169-A062-5903B79870C9}" type="slidenum">
              <a:rPr lang="en-US" altLang="en-US"/>
              <a:pPr algn="r"/>
              <a:t>21</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1412990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5C923031-A96F-45D9-8548-38232AAFCE50}" type="slidenum">
              <a:rPr lang="en-US" altLang="en-US" sz="1200">
                <a:latin typeface="Times New Roman" pitchFamily="84" charset="0"/>
              </a:rPr>
              <a:pPr/>
              <a:t>22</a:t>
            </a:fld>
            <a:endParaRPr lang="en-US" altLang="en-US" sz="1200">
              <a:latin typeface="Times New Roman" pitchFamily="84" charset="0"/>
            </a:endParaRPr>
          </a:p>
        </p:txBody>
      </p:sp>
    </p:spTree>
    <p:extLst>
      <p:ext uri="{BB962C8B-B14F-4D97-AF65-F5344CB8AC3E}">
        <p14:creationId xmlns:p14="http://schemas.microsoft.com/office/powerpoint/2010/main" val="40416504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5C923031-A96F-45D9-8548-38232AAFCE50}" type="slidenum">
              <a:rPr lang="en-US" altLang="en-US" sz="1200">
                <a:latin typeface="Times New Roman" pitchFamily="84" charset="0"/>
              </a:rPr>
              <a:pPr/>
              <a:t>23</a:t>
            </a:fld>
            <a:endParaRPr lang="en-US" altLang="en-US" sz="1200">
              <a:latin typeface="Times New Roman" pitchFamily="84" charset="0"/>
            </a:endParaRPr>
          </a:p>
        </p:txBody>
      </p:sp>
    </p:spTree>
    <p:extLst>
      <p:ext uri="{BB962C8B-B14F-4D97-AF65-F5344CB8AC3E}">
        <p14:creationId xmlns:p14="http://schemas.microsoft.com/office/powerpoint/2010/main" val="3222024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B1F92E7D-D3F5-4920-ABA5-741A592D28C6}" type="slidenum">
              <a:rPr lang="en-US" altLang="en-US" sz="1200">
                <a:latin typeface="Times New Roman" pitchFamily="84" charset="0"/>
              </a:rPr>
              <a:pPr/>
              <a:t>24</a:t>
            </a:fld>
            <a:endParaRPr lang="en-US" altLang="en-US" sz="1200">
              <a:latin typeface="Times New Roman" pitchFamily="84" charset="0"/>
            </a:endParaRPr>
          </a:p>
        </p:txBody>
      </p:sp>
    </p:spTree>
    <p:extLst>
      <p:ext uri="{BB962C8B-B14F-4D97-AF65-F5344CB8AC3E}">
        <p14:creationId xmlns:p14="http://schemas.microsoft.com/office/powerpoint/2010/main" val="20174604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B1F92E7D-D3F5-4920-ABA5-741A592D28C6}" type="slidenum">
              <a:rPr lang="en-US" altLang="en-US" sz="1200">
                <a:latin typeface="Times New Roman" pitchFamily="84" charset="0"/>
              </a:rPr>
              <a:pPr/>
              <a:t>25</a:t>
            </a:fld>
            <a:endParaRPr lang="en-US" altLang="en-US" sz="1200">
              <a:latin typeface="Times New Roman" pitchFamily="84" charset="0"/>
            </a:endParaRPr>
          </a:p>
        </p:txBody>
      </p:sp>
    </p:spTree>
    <p:extLst>
      <p:ext uri="{BB962C8B-B14F-4D97-AF65-F5344CB8AC3E}">
        <p14:creationId xmlns:p14="http://schemas.microsoft.com/office/powerpoint/2010/main" val="25845579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9DAA2EAE-3BAD-4D17-9F8D-B1D375E44545}" type="slidenum">
              <a:rPr lang="en-US" altLang="en-US" sz="1200">
                <a:latin typeface="Times New Roman" pitchFamily="84" charset="0"/>
              </a:rPr>
              <a:pPr/>
              <a:t>26</a:t>
            </a:fld>
            <a:endParaRPr lang="en-US" altLang="en-US" sz="1200">
              <a:latin typeface="Times New Roman" pitchFamily="84" charset="0"/>
            </a:endParaRPr>
          </a:p>
        </p:txBody>
      </p:sp>
    </p:spTree>
    <p:extLst>
      <p:ext uri="{BB962C8B-B14F-4D97-AF65-F5344CB8AC3E}">
        <p14:creationId xmlns:p14="http://schemas.microsoft.com/office/powerpoint/2010/main" val="22247876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9DAA2EAE-3BAD-4D17-9F8D-B1D375E44545}" type="slidenum">
              <a:rPr lang="en-US" altLang="en-US" sz="1200">
                <a:latin typeface="Times New Roman" pitchFamily="84" charset="0"/>
              </a:rPr>
              <a:pPr/>
              <a:t>27</a:t>
            </a:fld>
            <a:endParaRPr lang="en-US" altLang="en-US" sz="1200">
              <a:latin typeface="Times New Roman" pitchFamily="84" charset="0"/>
            </a:endParaRPr>
          </a:p>
        </p:txBody>
      </p:sp>
    </p:spTree>
    <p:extLst>
      <p:ext uri="{BB962C8B-B14F-4D97-AF65-F5344CB8AC3E}">
        <p14:creationId xmlns:p14="http://schemas.microsoft.com/office/powerpoint/2010/main" val="24916677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95A4766A-90CA-4A56-A646-C7B93B14A5F9}" type="slidenum">
              <a:rPr lang="en-US" altLang="en-US"/>
              <a:pPr algn="r"/>
              <a:t>28</a:t>
            </a:fld>
            <a:endParaRPr lang="en-US"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9500901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95A4766A-90CA-4A56-A646-C7B93B14A5F9}" type="slidenum">
              <a:rPr lang="en-US" altLang="en-US"/>
              <a:pPr algn="r"/>
              <a:t>29</a:t>
            </a:fld>
            <a:endParaRPr lang="en-US"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228299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27B4E704-8223-4D5B-9DCF-70289EC40BB1}" type="slidenum">
              <a:rPr lang="en-US" altLang="en-US"/>
              <a:pPr/>
              <a:t>3</a:t>
            </a:fld>
            <a:endParaRPr lang="en-US"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0200815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756544FF-1015-4B33-AE28-BAB08189E39E}" type="slidenum">
              <a:rPr lang="en-US" altLang="en-US"/>
              <a:pPr algn="r"/>
              <a:t>30</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Tree>
    <p:extLst>
      <p:ext uri="{BB962C8B-B14F-4D97-AF65-F5344CB8AC3E}">
        <p14:creationId xmlns:p14="http://schemas.microsoft.com/office/powerpoint/2010/main" val="37973706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a:fld id="{756544FF-1015-4B33-AE28-BAB08189E39E}" type="slidenum">
              <a:rPr lang="en-US" altLang="en-US"/>
              <a:pPr algn="r"/>
              <a:t>31</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634209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9F3EF278-AE1E-44AA-B5D0-BFEA501EF305}" type="slidenum">
              <a:rPr lang="en-US" altLang="en-US" sz="1200">
                <a:latin typeface="Times New Roman" pitchFamily="84" charset="0"/>
              </a:rPr>
              <a:pPr/>
              <a:t>4</a:t>
            </a:fld>
            <a:endParaRPr lang="en-US" altLang="en-US" sz="1200">
              <a:latin typeface="Times New Roman" pitchFamily="84" charset="0"/>
            </a:endParaRPr>
          </a:p>
        </p:txBody>
      </p:sp>
    </p:spTree>
    <p:extLst>
      <p:ext uri="{BB962C8B-B14F-4D97-AF65-F5344CB8AC3E}">
        <p14:creationId xmlns:p14="http://schemas.microsoft.com/office/powerpoint/2010/main" val="2200375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9F3EF278-AE1E-44AA-B5D0-BFEA501EF305}" type="slidenum">
              <a:rPr lang="en-US" altLang="en-US" sz="1200">
                <a:latin typeface="Times New Roman" pitchFamily="84" charset="0"/>
              </a:rPr>
              <a:pPr/>
              <a:t>5</a:t>
            </a:fld>
            <a:endParaRPr lang="en-US" altLang="en-US" sz="1200">
              <a:latin typeface="Times New Roman" pitchFamily="84" charset="0"/>
            </a:endParaRPr>
          </a:p>
        </p:txBody>
      </p:sp>
    </p:spTree>
    <p:extLst>
      <p:ext uri="{BB962C8B-B14F-4D97-AF65-F5344CB8AC3E}">
        <p14:creationId xmlns:p14="http://schemas.microsoft.com/office/powerpoint/2010/main" val="4173951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AD887D48-C988-400F-8017-4BAACBC1C6C3}" type="slidenum">
              <a:rPr lang="en-US" altLang="en-US" sz="1200">
                <a:latin typeface="Times New Roman" pitchFamily="84" charset="0"/>
              </a:rPr>
              <a:pPr/>
              <a:t>6</a:t>
            </a:fld>
            <a:endParaRPr lang="en-US" altLang="en-US" sz="1200">
              <a:latin typeface="Times New Roman" pitchFamily="84" charset="0"/>
            </a:endParaRPr>
          </a:p>
        </p:txBody>
      </p:sp>
    </p:spTree>
    <p:extLst>
      <p:ext uri="{BB962C8B-B14F-4D97-AF65-F5344CB8AC3E}">
        <p14:creationId xmlns:p14="http://schemas.microsoft.com/office/powerpoint/2010/main" val="1015590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AD887D48-C988-400F-8017-4BAACBC1C6C3}" type="slidenum">
              <a:rPr lang="en-US" altLang="en-US" sz="1200">
                <a:latin typeface="Times New Roman" pitchFamily="84" charset="0"/>
              </a:rPr>
              <a:pPr/>
              <a:t>7</a:t>
            </a:fld>
            <a:endParaRPr lang="en-US" altLang="en-US" sz="1200">
              <a:latin typeface="Times New Roman" pitchFamily="84" charset="0"/>
            </a:endParaRPr>
          </a:p>
        </p:txBody>
      </p:sp>
    </p:spTree>
    <p:extLst>
      <p:ext uri="{BB962C8B-B14F-4D97-AF65-F5344CB8AC3E}">
        <p14:creationId xmlns:p14="http://schemas.microsoft.com/office/powerpoint/2010/main" val="2626669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F085DD02-3F1C-4165-BECC-B45E50202DA3}" type="slidenum">
              <a:rPr lang="en-US" altLang="en-US" sz="1200">
                <a:latin typeface="Times New Roman" pitchFamily="84" charset="0"/>
              </a:rPr>
              <a:pPr/>
              <a:t>8</a:t>
            </a:fld>
            <a:endParaRPr lang="en-US" altLang="en-US" sz="1200">
              <a:latin typeface="Times New Roman" pitchFamily="84" charset="0"/>
            </a:endParaRPr>
          </a:p>
        </p:txBody>
      </p:sp>
    </p:spTree>
    <p:extLst>
      <p:ext uri="{BB962C8B-B14F-4D97-AF65-F5344CB8AC3E}">
        <p14:creationId xmlns:p14="http://schemas.microsoft.com/office/powerpoint/2010/main" val="8242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cs typeface="Arial" charset="0"/>
              </a:defRPr>
            </a:lvl1pPr>
            <a:lvl2pPr marL="742950" indent="-285750">
              <a:defRPr sz="2400">
                <a:solidFill>
                  <a:schemeClr val="tx1"/>
                </a:solidFill>
                <a:latin typeface="Arial" charset="0"/>
                <a:cs typeface="Arial" charset="0"/>
              </a:defRPr>
            </a:lvl2pPr>
            <a:lvl3pPr marL="1143000" indent="-228600">
              <a:defRPr sz="2400">
                <a:solidFill>
                  <a:schemeClr val="tx1"/>
                </a:solidFill>
                <a:latin typeface="Arial" charset="0"/>
                <a:cs typeface="Arial" charset="0"/>
              </a:defRPr>
            </a:lvl3pPr>
            <a:lvl4pPr marL="1600200" indent="-228600">
              <a:defRPr sz="2400">
                <a:solidFill>
                  <a:schemeClr val="tx1"/>
                </a:solidFill>
                <a:latin typeface="Arial" charset="0"/>
                <a:cs typeface="Arial" charset="0"/>
              </a:defRPr>
            </a:lvl4pPr>
            <a:lvl5pPr marL="2057400" indent="-22860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fld id="{F085DD02-3F1C-4165-BECC-B45E50202DA3}" type="slidenum">
              <a:rPr lang="en-US" altLang="en-US" sz="1200">
                <a:latin typeface="Times New Roman" pitchFamily="84" charset="0"/>
              </a:rPr>
              <a:pPr/>
              <a:t>9</a:t>
            </a:fld>
            <a:endParaRPr lang="en-US" altLang="en-US" sz="1200">
              <a:latin typeface="Times New Roman" pitchFamily="84" charset="0"/>
            </a:endParaRPr>
          </a:p>
        </p:txBody>
      </p:sp>
    </p:spTree>
    <p:extLst>
      <p:ext uri="{BB962C8B-B14F-4D97-AF65-F5344CB8AC3E}">
        <p14:creationId xmlns:p14="http://schemas.microsoft.com/office/powerpoint/2010/main" val="8984677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5" name="TextBox 4"/>
          <p:cNvSpPr txBox="1">
            <a:spLocks noChangeArrowheads="1"/>
          </p:cNvSpPr>
          <p:nvPr/>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7" name="Text Box 35"/>
          <p:cNvSpPr txBox="1">
            <a:spLocks noChangeArrowheads="1"/>
          </p:cNvSpPr>
          <p:nvPr/>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ltLang="en-US" smtClean="0">
                <a:latin typeface="Times New Roman" pitchFamily="84" charset="0"/>
              </a:rPr>
              <a:t>Neurons</a:t>
            </a:r>
            <a:r>
              <a:rPr lang="en-US" altLang="en-US" dirty="0">
                <a:latin typeface="Times New Roman" pitchFamily="84" charset="0"/>
              </a:rPr>
              <a:t>, Synapses, </a:t>
            </a:r>
            <a:r>
              <a:rPr lang="en-US" altLang="en-US">
                <a:latin typeface="Times New Roman" pitchFamily="84" charset="0"/>
              </a:rPr>
              <a:t>and </a:t>
            </a:r>
            <a:r>
              <a:rPr lang="en-US" altLang="en-US" smtClean="0">
                <a:latin typeface="Times New Roman" pitchFamily="84" charset="0"/>
              </a:rPr>
              <a:t>Signaling</a:t>
            </a:r>
            <a:endParaRPr lang="en-US" altLang="en-US" dirty="0">
              <a:latin typeface="Times New Roman" pitchFamily="84" charset="0"/>
            </a:endParaRPr>
          </a:p>
        </p:txBody>
      </p:sp>
      <p:sp>
        <p:nvSpPr>
          <p:cNvPr id="3" name="Text Placeholder 2"/>
          <p:cNvSpPr>
            <a:spLocks noGrp="1"/>
          </p:cNvSpPr>
          <p:nvPr>
            <p:ph type="body" sz="quarter" idx="12"/>
          </p:nvPr>
        </p:nvSpPr>
        <p:spPr/>
        <p:txBody>
          <a:bodyPr/>
          <a:lstStyle/>
          <a:p>
            <a:r>
              <a:rPr lang="en-US" dirty="0" smtClean="0"/>
              <a:t>37</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tabLst>
                <a:tab pos="457200" algn="l"/>
              </a:tabLst>
            </a:pPr>
            <a:r>
              <a:rPr lang="en-US" altLang="en-US" dirty="0" smtClean="0"/>
              <a:t>In a typical motor neuron, what is the correct sequence in which these structures usually become involved in transmitting an electrical current?</a:t>
            </a:r>
            <a:br>
              <a:rPr lang="en-US" altLang="en-US" dirty="0" smtClean="0"/>
            </a:br>
            <a:r>
              <a:rPr lang="en-US" altLang="en-US" dirty="0" smtClean="0"/>
              <a:t>	</a:t>
            </a:r>
            <a:r>
              <a:rPr lang="en-US" altLang="en-US" sz="2600" dirty="0" smtClean="0"/>
              <a:t>1. Cell body</a:t>
            </a:r>
            <a:br>
              <a:rPr lang="en-US" altLang="en-US" sz="2600" dirty="0" smtClean="0"/>
            </a:br>
            <a:r>
              <a:rPr lang="en-US" altLang="en-US" sz="2600" dirty="0" smtClean="0"/>
              <a:t>	2. Axon</a:t>
            </a:r>
            <a:br>
              <a:rPr lang="en-US" altLang="en-US" sz="2600" dirty="0" smtClean="0"/>
            </a:br>
            <a:r>
              <a:rPr lang="en-US" altLang="en-US" sz="2600" dirty="0" smtClean="0"/>
              <a:t>	3. Axon hillock</a:t>
            </a:r>
            <a:br>
              <a:rPr lang="en-US" altLang="en-US" sz="2600" dirty="0" smtClean="0"/>
            </a:br>
            <a:r>
              <a:rPr lang="en-US" altLang="en-US" sz="2600" dirty="0" smtClean="0"/>
              <a:t>	4. Dendrites</a:t>
            </a:r>
            <a:br>
              <a:rPr lang="en-US" altLang="en-US" sz="2600" dirty="0" smtClean="0"/>
            </a:br>
            <a:r>
              <a:rPr lang="en-US" altLang="en-US" sz="2600" dirty="0" smtClean="0"/>
              <a:t>	5. Synaptic terminals</a:t>
            </a:r>
            <a:r>
              <a:rPr lang="en-US" altLang="en-US" dirty="0" smtClean="0"/>
              <a:t/>
            </a:r>
            <a:br>
              <a:rPr lang="en-US" altLang="en-US" dirty="0" smtClean="0"/>
            </a:br>
            <a:endParaRPr lang="en-US" altLang="en-US" dirty="0" smtClean="0"/>
          </a:p>
        </p:txBody>
      </p:sp>
      <p:sp>
        <p:nvSpPr>
          <p:cNvPr id="12291" name="Rectangle 3"/>
          <p:cNvSpPr>
            <a:spLocks noGrp="1" noChangeArrowheads="1"/>
          </p:cNvSpPr>
          <p:nvPr>
            <p:ph idx="1"/>
          </p:nvPr>
        </p:nvSpPr>
        <p:spPr>
          <a:xfrm>
            <a:off x="144463" y="3319397"/>
            <a:ext cx="8775700" cy="3033778"/>
          </a:xfrm>
        </p:spPr>
        <p:txBody>
          <a:bodyPr/>
          <a:lstStyle/>
          <a:p>
            <a:r>
              <a:rPr lang="en-US" altLang="en-US" dirty="0" smtClean="0"/>
              <a:t>4, 1, 3, 2, 5</a:t>
            </a:r>
          </a:p>
          <a:p>
            <a:r>
              <a:rPr lang="en-US" altLang="en-US" dirty="0" smtClean="0"/>
              <a:t>5, 4, 1, 3, 2</a:t>
            </a:r>
          </a:p>
          <a:p>
            <a:r>
              <a:rPr lang="en-US" altLang="en-US" dirty="0" smtClean="0"/>
              <a:t>4, 3, 1, 2, 5</a:t>
            </a:r>
          </a:p>
          <a:p>
            <a:r>
              <a:rPr lang="en-US" altLang="en-US" dirty="0" smtClean="0"/>
              <a:t>5, 4, 1, 2, 3</a:t>
            </a:r>
          </a:p>
          <a:p>
            <a:r>
              <a:rPr lang="en-US" altLang="en-US" dirty="0" smtClean="0"/>
              <a:t>4, 1, 2, 3, 5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4139583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tabLst>
                <a:tab pos="457200" algn="l"/>
              </a:tabLst>
            </a:pPr>
            <a:r>
              <a:rPr lang="en-US" altLang="en-US" dirty="0" smtClean="0"/>
              <a:t>In a typical motor neuron, what is the correct sequence in which these structures usually become involved in transmitting an electrical current?</a:t>
            </a:r>
            <a:br>
              <a:rPr lang="en-US" altLang="en-US" dirty="0" smtClean="0"/>
            </a:br>
            <a:r>
              <a:rPr lang="en-US" altLang="en-US" dirty="0" smtClean="0"/>
              <a:t>	</a:t>
            </a:r>
            <a:r>
              <a:rPr lang="en-US" altLang="en-US" sz="2600" dirty="0" smtClean="0"/>
              <a:t>1. Cell body</a:t>
            </a:r>
            <a:br>
              <a:rPr lang="en-US" altLang="en-US" sz="2600" dirty="0" smtClean="0"/>
            </a:br>
            <a:r>
              <a:rPr lang="en-US" altLang="en-US" sz="2600" dirty="0" smtClean="0"/>
              <a:t>	2. Axon</a:t>
            </a:r>
            <a:br>
              <a:rPr lang="en-US" altLang="en-US" sz="2600" dirty="0" smtClean="0"/>
            </a:br>
            <a:r>
              <a:rPr lang="en-US" altLang="en-US" sz="2600" dirty="0" smtClean="0"/>
              <a:t>	3. Axon hillock</a:t>
            </a:r>
            <a:br>
              <a:rPr lang="en-US" altLang="en-US" sz="2600" dirty="0" smtClean="0"/>
            </a:br>
            <a:r>
              <a:rPr lang="en-US" altLang="en-US" sz="2600" dirty="0" smtClean="0"/>
              <a:t>	4. Dendrites</a:t>
            </a:r>
            <a:br>
              <a:rPr lang="en-US" altLang="en-US" sz="2600" dirty="0" smtClean="0"/>
            </a:br>
            <a:r>
              <a:rPr lang="en-US" altLang="en-US" sz="2600" dirty="0" smtClean="0"/>
              <a:t>	5. Synaptic terminals</a:t>
            </a:r>
            <a:r>
              <a:rPr lang="en-US" altLang="en-US" dirty="0" smtClean="0"/>
              <a:t/>
            </a:r>
            <a:br>
              <a:rPr lang="en-US" altLang="en-US" dirty="0" smtClean="0"/>
            </a:br>
            <a:endParaRPr lang="en-US" altLang="en-US" dirty="0" smtClean="0"/>
          </a:p>
        </p:txBody>
      </p:sp>
      <p:sp>
        <p:nvSpPr>
          <p:cNvPr id="12291" name="Rectangle 3"/>
          <p:cNvSpPr>
            <a:spLocks noGrp="1" noChangeArrowheads="1"/>
          </p:cNvSpPr>
          <p:nvPr>
            <p:ph idx="1"/>
          </p:nvPr>
        </p:nvSpPr>
        <p:spPr>
          <a:xfrm>
            <a:off x="144463" y="3319397"/>
            <a:ext cx="8775700" cy="3033778"/>
          </a:xfrm>
        </p:spPr>
        <p:txBody>
          <a:bodyPr/>
          <a:lstStyle/>
          <a:p>
            <a:r>
              <a:rPr lang="en-US" altLang="en-US" b="1" dirty="0" smtClean="0"/>
              <a:t>4, 1, 3, 2, 5</a:t>
            </a:r>
          </a:p>
          <a:p>
            <a:r>
              <a:rPr lang="en-US" altLang="en-US" dirty="0" smtClean="0"/>
              <a:t>5, 4, 1, 3, 2</a:t>
            </a:r>
          </a:p>
          <a:p>
            <a:r>
              <a:rPr lang="en-US" altLang="en-US" dirty="0" smtClean="0"/>
              <a:t>4, 3, 1, 2, 5</a:t>
            </a:r>
          </a:p>
          <a:p>
            <a:r>
              <a:rPr lang="en-US" altLang="en-US" dirty="0" smtClean="0"/>
              <a:t>5, 4, 1, 2, 3</a:t>
            </a:r>
          </a:p>
          <a:p>
            <a:r>
              <a:rPr lang="en-US" altLang="en-US" dirty="0" smtClean="0"/>
              <a:t>4, 1, 2, 3, 5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7105536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smtClean="0"/>
              <a:t>Which is not located in the CNS?</a:t>
            </a:r>
          </a:p>
        </p:txBody>
      </p:sp>
      <p:sp>
        <p:nvSpPr>
          <p:cNvPr id="14339" name="Rectangle 3"/>
          <p:cNvSpPr>
            <a:spLocks noGrp="1" noChangeArrowheads="1"/>
          </p:cNvSpPr>
          <p:nvPr>
            <p:ph idx="1"/>
          </p:nvPr>
        </p:nvSpPr>
        <p:spPr/>
        <p:txBody>
          <a:bodyPr/>
          <a:lstStyle/>
          <a:p>
            <a:r>
              <a:rPr lang="en-US" altLang="en-US" smtClean="0"/>
              <a:t>Schwann cells</a:t>
            </a:r>
          </a:p>
          <a:p>
            <a:r>
              <a:rPr lang="en-US" altLang="en-US" smtClean="0"/>
              <a:t>glia</a:t>
            </a:r>
          </a:p>
          <a:p>
            <a:r>
              <a:rPr lang="en-US" altLang="en-US" smtClean="0"/>
              <a:t>interneurons</a:t>
            </a:r>
          </a:p>
          <a:p>
            <a:r>
              <a:rPr lang="en-US" altLang="en-US" smtClean="0"/>
              <a:t>oligodendrocytes</a:t>
            </a:r>
          </a:p>
          <a:p>
            <a:r>
              <a:rPr lang="en-US" altLang="en-US" smtClean="0"/>
              <a:t>spinal cord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930966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dirty="0" smtClean="0"/>
              <a:t>Which is not located in the CNS?</a:t>
            </a:r>
          </a:p>
        </p:txBody>
      </p:sp>
      <p:sp>
        <p:nvSpPr>
          <p:cNvPr id="14339" name="Rectangle 3"/>
          <p:cNvSpPr>
            <a:spLocks noGrp="1" noChangeArrowheads="1"/>
          </p:cNvSpPr>
          <p:nvPr>
            <p:ph idx="1"/>
          </p:nvPr>
        </p:nvSpPr>
        <p:spPr/>
        <p:txBody>
          <a:bodyPr/>
          <a:lstStyle/>
          <a:p>
            <a:r>
              <a:rPr lang="en-US" altLang="en-US" b="1" dirty="0" smtClean="0"/>
              <a:t>Schwann cells</a:t>
            </a:r>
          </a:p>
          <a:p>
            <a:r>
              <a:rPr lang="en-US" altLang="en-US" dirty="0" smtClean="0"/>
              <a:t>glia</a:t>
            </a:r>
          </a:p>
          <a:p>
            <a:r>
              <a:rPr lang="en-US" altLang="en-US" dirty="0" smtClean="0"/>
              <a:t>interneurons</a:t>
            </a:r>
          </a:p>
          <a:p>
            <a:r>
              <a:rPr lang="en-US" altLang="en-US" dirty="0" err="1" smtClean="0"/>
              <a:t>oligodendrocytes</a:t>
            </a:r>
            <a:endParaRPr lang="en-US" altLang="en-US" dirty="0" smtClean="0"/>
          </a:p>
          <a:p>
            <a:r>
              <a:rPr lang="en-US" altLang="en-US" dirty="0" smtClean="0"/>
              <a:t>spinal cord</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7275368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tabLst>
                <a:tab pos="457200" algn="l"/>
              </a:tabLst>
            </a:pPr>
            <a:r>
              <a:rPr lang="en-US" altLang="en-US" dirty="0" smtClean="0"/>
              <a:t>Which gradient(s) is/are directly responsible for producing membrane potential?</a:t>
            </a:r>
            <a:br>
              <a:rPr lang="en-US" altLang="en-US" dirty="0" smtClean="0"/>
            </a:br>
            <a:r>
              <a:rPr lang="en-US" altLang="en-US" dirty="0" smtClean="0"/>
              <a:t>	</a:t>
            </a:r>
            <a:r>
              <a:rPr lang="en-US" altLang="en-US" sz="2600" dirty="0" smtClean="0"/>
              <a:t>1. Concentration gradient</a:t>
            </a:r>
            <a:br>
              <a:rPr lang="en-US" altLang="en-US" sz="2600" dirty="0" smtClean="0"/>
            </a:br>
            <a:r>
              <a:rPr lang="en-US" altLang="en-US" sz="2600" dirty="0" smtClean="0"/>
              <a:t>	2. Pressure gradient</a:t>
            </a:r>
            <a:br>
              <a:rPr lang="en-US" altLang="en-US" sz="2600" dirty="0" smtClean="0"/>
            </a:br>
            <a:r>
              <a:rPr lang="en-US" altLang="en-US" sz="2600" dirty="0" smtClean="0"/>
              <a:t>	3. Partial pressure gradient</a:t>
            </a:r>
            <a:br>
              <a:rPr lang="en-US" altLang="en-US" sz="2600" dirty="0" smtClean="0"/>
            </a:br>
            <a:r>
              <a:rPr lang="en-US" altLang="en-US" sz="2600" dirty="0" smtClean="0"/>
              <a:t>	4. Electrical gradient</a:t>
            </a:r>
            <a:r>
              <a:rPr lang="en-US" altLang="en-US" dirty="0" smtClean="0"/>
              <a:t/>
            </a:r>
            <a:br>
              <a:rPr lang="en-US" altLang="en-US" dirty="0" smtClean="0"/>
            </a:br>
            <a:endParaRPr lang="en-US" altLang="en-US" dirty="0" smtClean="0"/>
          </a:p>
        </p:txBody>
      </p:sp>
      <p:sp>
        <p:nvSpPr>
          <p:cNvPr id="16387" name="Rectangle 3"/>
          <p:cNvSpPr>
            <a:spLocks noGrp="1" noChangeArrowheads="1"/>
          </p:cNvSpPr>
          <p:nvPr>
            <p:ph idx="1"/>
          </p:nvPr>
        </p:nvSpPr>
        <p:spPr>
          <a:xfrm>
            <a:off x="144463" y="2642991"/>
            <a:ext cx="8775700" cy="3710183"/>
          </a:xfrm>
        </p:spPr>
        <p:txBody>
          <a:bodyPr/>
          <a:lstStyle/>
          <a:p>
            <a:r>
              <a:rPr lang="en-US" altLang="en-US" dirty="0" smtClean="0"/>
              <a:t>1 only</a:t>
            </a:r>
          </a:p>
          <a:p>
            <a:r>
              <a:rPr lang="en-US" altLang="en-US" dirty="0" smtClean="0"/>
              <a:t>1 and 4</a:t>
            </a:r>
          </a:p>
          <a:p>
            <a:r>
              <a:rPr lang="en-US" altLang="en-US" dirty="0" smtClean="0"/>
              <a:t>2 and 3</a:t>
            </a:r>
          </a:p>
          <a:p>
            <a:r>
              <a:rPr lang="en-US" altLang="en-US" dirty="0" smtClean="0"/>
              <a:t>1, 3, and 4</a:t>
            </a:r>
          </a:p>
          <a:p>
            <a:r>
              <a:rPr lang="en-US" altLang="en-US" dirty="0" smtClean="0"/>
              <a:t>all four</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93183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tabLst>
                <a:tab pos="457200" algn="l"/>
              </a:tabLst>
            </a:pPr>
            <a:r>
              <a:rPr lang="en-US" altLang="en-US" dirty="0" smtClean="0"/>
              <a:t>Which gradient(s) is/are directly responsible for producing membrane potential?</a:t>
            </a:r>
            <a:br>
              <a:rPr lang="en-US" altLang="en-US" dirty="0" smtClean="0"/>
            </a:br>
            <a:r>
              <a:rPr lang="en-US" altLang="en-US" dirty="0" smtClean="0"/>
              <a:t>	</a:t>
            </a:r>
            <a:r>
              <a:rPr lang="en-US" altLang="en-US" sz="2600" dirty="0" smtClean="0"/>
              <a:t>1. Concentration gradient</a:t>
            </a:r>
            <a:br>
              <a:rPr lang="en-US" altLang="en-US" sz="2600" dirty="0" smtClean="0"/>
            </a:br>
            <a:r>
              <a:rPr lang="en-US" altLang="en-US" sz="2600" dirty="0" smtClean="0"/>
              <a:t>	2. Pressure gradient</a:t>
            </a:r>
            <a:br>
              <a:rPr lang="en-US" altLang="en-US" sz="2600" dirty="0" smtClean="0"/>
            </a:br>
            <a:r>
              <a:rPr lang="en-US" altLang="en-US" sz="2600" dirty="0" smtClean="0"/>
              <a:t>	3. Partial pressure gradient</a:t>
            </a:r>
            <a:br>
              <a:rPr lang="en-US" altLang="en-US" sz="2600" dirty="0" smtClean="0"/>
            </a:br>
            <a:r>
              <a:rPr lang="en-US" altLang="en-US" sz="2600" dirty="0" smtClean="0"/>
              <a:t>	4. Electrical gradient</a:t>
            </a:r>
            <a:r>
              <a:rPr lang="en-US" altLang="en-US" dirty="0" smtClean="0"/>
              <a:t/>
            </a:r>
            <a:br>
              <a:rPr lang="en-US" altLang="en-US" dirty="0" smtClean="0"/>
            </a:br>
            <a:endParaRPr lang="en-US" altLang="en-US" dirty="0" smtClean="0"/>
          </a:p>
        </p:txBody>
      </p:sp>
      <p:sp>
        <p:nvSpPr>
          <p:cNvPr id="16387" name="Rectangle 3"/>
          <p:cNvSpPr>
            <a:spLocks noGrp="1" noChangeArrowheads="1"/>
          </p:cNvSpPr>
          <p:nvPr>
            <p:ph idx="1"/>
          </p:nvPr>
        </p:nvSpPr>
        <p:spPr>
          <a:xfrm>
            <a:off x="144463" y="2642991"/>
            <a:ext cx="8775700" cy="3710183"/>
          </a:xfrm>
        </p:spPr>
        <p:txBody>
          <a:bodyPr/>
          <a:lstStyle/>
          <a:p>
            <a:r>
              <a:rPr lang="en-US" altLang="en-US" dirty="0" smtClean="0"/>
              <a:t>1 only</a:t>
            </a:r>
          </a:p>
          <a:p>
            <a:r>
              <a:rPr lang="en-US" altLang="en-US" b="1" dirty="0" smtClean="0"/>
              <a:t>1 and 4</a:t>
            </a:r>
          </a:p>
          <a:p>
            <a:r>
              <a:rPr lang="en-US" altLang="en-US" dirty="0" smtClean="0"/>
              <a:t>2 and 3</a:t>
            </a:r>
          </a:p>
          <a:p>
            <a:r>
              <a:rPr lang="en-US" altLang="en-US" dirty="0" smtClean="0"/>
              <a:t>1, 3, and 4</a:t>
            </a:r>
          </a:p>
          <a:p>
            <a:r>
              <a:rPr lang="en-US" altLang="en-US" dirty="0" smtClean="0"/>
              <a:t>all four</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2277602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tabLst>
                <a:tab pos="457200" algn="l"/>
              </a:tabLst>
            </a:pPr>
            <a:r>
              <a:rPr lang="en-US" altLang="en-US" dirty="0" smtClean="0"/>
              <a:t>Resting potential is mostly due to ion movements through which two of the following?</a:t>
            </a:r>
            <a:br>
              <a:rPr lang="en-US" altLang="en-US" dirty="0" smtClean="0"/>
            </a:br>
            <a:r>
              <a:rPr lang="en-US" altLang="en-US" dirty="0" smtClean="0"/>
              <a:t>	</a:t>
            </a:r>
            <a:r>
              <a:rPr lang="en-US" altLang="en-US" sz="2600" dirty="0" smtClean="0"/>
              <a:t>1. Na</a:t>
            </a:r>
            <a:r>
              <a:rPr lang="en-US" altLang="en-US" sz="2600" baseline="30000" dirty="0" smtClean="0">
                <a:sym typeface="Symbol" pitchFamily="84" charset="2"/>
              </a:rPr>
              <a:t></a:t>
            </a:r>
            <a:r>
              <a:rPr lang="en-US" altLang="en-US" sz="2600" dirty="0" smtClean="0"/>
              <a:t>/K</a:t>
            </a:r>
            <a:r>
              <a:rPr lang="en-US" altLang="en-US" sz="2600" baseline="30000" dirty="0" smtClean="0">
                <a:sym typeface="Symbol" pitchFamily="84" charset="2"/>
              </a:rPr>
              <a:t></a:t>
            </a:r>
            <a:r>
              <a:rPr lang="en-US" altLang="en-US" sz="2600" dirty="0" smtClean="0"/>
              <a:t> pumps</a:t>
            </a:r>
            <a:br>
              <a:rPr lang="en-US" altLang="en-US" sz="2600" dirty="0" smtClean="0"/>
            </a:br>
            <a:r>
              <a:rPr lang="en-US" altLang="en-US" sz="2600" dirty="0" smtClean="0"/>
              <a:t>	2. Voltage-gated Na</a:t>
            </a:r>
            <a:r>
              <a:rPr lang="en-US" altLang="en-US" sz="2600" baseline="30000" dirty="0" smtClean="0">
                <a:sym typeface="Symbol" pitchFamily="84" charset="2"/>
              </a:rPr>
              <a:t></a:t>
            </a:r>
            <a:r>
              <a:rPr lang="en-US" altLang="en-US" sz="2600" dirty="0" smtClean="0"/>
              <a:t> and K</a:t>
            </a:r>
            <a:r>
              <a:rPr lang="en-US" altLang="en-US" sz="2600" baseline="30000" dirty="0" smtClean="0">
                <a:sym typeface="Symbol" pitchFamily="84" charset="2"/>
              </a:rPr>
              <a:t></a:t>
            </a:r>
            <a:r>
              <a:rPr lang="en-US" altLang="en-US" sz="2600" dirty="0" smtClean="0"/>
              <a:t> channels</a:t>
            </a:r>
            <a:br>
              <a:rPr lang="en-US" altLang="en-US" sz="2600" dirty="0" smtClean="0"/>
            </a:br>
            <a:r>
              <a:rPr lang="en-US" altLang="en-US" sz="2600" dirty="0" smtClean="0"/>
              <a:t>	3. Ligand-gated Na</a:t>
            </a:r>
            <a:r>
              <a:rPr lang="en-US" altLang="en-US" sz="2600" baseline="30000" dirty="0" smtClean="0">
                <a:sym typeface="Symbol" pitchFamily="84" charset="2"/>
              </a:rPr>
              <a:t></a:t>
            </a:r>
            <a:r>
              <a:rPr lang="en-US" altLang="en-US" sz="2600" dirty="0" smtClean="0"/>
              <a:t> and K</a:t>
            </a:r>
            <a:r>
              <a:rPr lang="en-US" altLang="en-US" sz="2600" baseline="30000" dirty="0" smtClean="0">
                <a:sym typeface="Symbol" pitchFamily="84" charset="2"/>
              </a:rPr>
              <a:t></a:t>
            </a:r>
            <a:r>
              <a:rPr lang="en-US" altLang="en-US" sz="2600" dirty="0" smtClean="0"/>
              <a:t> channels</a:t>
            </a:r>
            <a:br>
              <a:rPr lang="en-US" altLang="en-US" sz="2600" dirty="0" smtClean="0"/>
            </a:br>
            <a:r>
              <a:rPr lang="en-US" altLang="en-US" sz="2600" dirty="0" smtClean="0"/>
              <a:t>	4. Voltage-gated Ca</a:t>
            </a:r>
            <a:r>
              <a:rPr lang="en-US" altLang="en-US" sz="2600" baseline="30000" dirty="0" smtClean="0"/>
              <a:t>2</a:t>
            </a:r>
            <a:r>
              <a:rPr lang="en-US" altLang="en-US" sz="2600" baseline="30000" dirty="0" smtClean="0">
                <a:sym typeface="Symbol" pitchFamily="84" charset="2"/>
              </a:rPr>
              <a:t></a:t>
            </a:r>
            <a:r>
              <a:rPr lang="en-US" altLang="en-US" sz="2600" dirty="0" smtClean="0"/>
              <a:t> channels</a:t>
            </a:r>
            <a:br>
              <a:rPr lang="en-US" altLang="en-US" sz="2600" dirty="0" smtClean="0"/>
            </a:br>
            <a:r>
              <a:rPr lang="en-US" altLang="en-US" sz="2600" dirty="0" smtClean="0"/>
              <a:t>	5. Na</a:t>
            </a:r>
            <a:r>
              <a:rPr lang="en-US" altLang="en-US" sz="2600" baseline="30000" dirty="0" smtClean="0">
                <a:sym typeface="Symbol" pitchFamily="84" charset="2"/>
              </a:rPr>
              <a:t></a:t>
            </a:r>
            <a:r>
              <a:rPr lang="en-US" altLang="en-US" sz="2600" dirty="0" smtClean="0"/>
              <a:t> and K</a:t>
            </a:r>
            <a:r>
              <a:rPr lang="en-US" altLang="en-US" sz="2600" baseline="30000" dirty="0" smtClean="0">
                <a:sym typeface="Symbol" pitchFamily="84" charset="2"/>
              </a:rPr>
              <a:t></a:t>
            </a:r>
            <a:r>
              <a:rPr lang="en-US" altLang="en-US" sz="2600" dirty="0" smtClean="0"/>
              <a:t> leak channels</a:t>
            </a:r>
          </a:p>
        </p:txBody>
      </p:sp>
      <p:sp>
        <p:nvSpPr>
          <p:cNvPr id="18435" name="Rectangle 3"/>
          <p:cNvSpPr>
            <a:spLocks noGrp="1" noChangeArrowheads="1"/>
          </p:cNvSpPr>
          <p:nvPr>
            <p:ph idx="1"/>
          </p:nvPr>
        </p:nvSpPr>
        <p:spPr>
          <a:xfrm>
            <a:off x="144463" y="2968669"/>
            <a:ext cx="8775700" cy="3384506"/>
          </a:xfrm>
        </p:spPr>
        <p:txBody>
          <a:bodyPr/>
          <a:lstStyle/>
          <a:p>
            <a:r>
              <a:rPr lang="en-US" altLang="en-US" dirty="0" smtClean="0"/>
              <a:t>1 and 2</a:t>
            </a:r>
          </a:p>
          <a:p>
            <a:r>
              <a:rPr lang="en-US" altLang="en-US" dirty="0" smtClean="0"/>
              <a:t>1 and 3</a:t>
            </a:r>
          </a:p>
          <a:p>
            <a:r>
              <a:rPr lang="en-US" altLang="en-US" dirty="0" smtClean="0"/>
              <a:t>1 and 5</a:t>
            </a:r>
          </a:p>
          <a:p>
            <a:r>
              <a:rPr lang="en-US" altLang="en-US" dirty="0" smtClean="0"/>
              <a:t>2 and 3</a:t>
            </a:r>
          </a:p>
          <a:p>
            <a:r>
              <a:rPr lang="en-US" altLang="en-US" dirty="0" smtClean="0"/>
              <a:t>4 and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190619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tabLst>
                <a:tab pos="457200" algn="l"/>
              </a:tabLst>
            </a:pPr>
            <a:r>
              <a:rPr lang="en-US" altLang="en-US" dirty="0" smtClean="0"/>
              <a:t>Resting potential is mostly due to ion movements through which two of the following?</a:t>
            </a:r>
            <a:br>
              <a:rPr lang="en-US" altLang="en-US" dirty="0" smtClean="0"/>
            </a:br>
            <a:r>
              <a:rPr lang="en-US" altLang="en-US" dirty="0" smtClean="0"/>
              <a:t>	</a:t>
            </a:r>
            <a:r>
              <a:rPr lang="en-US" altLang="en-US" sz="2600" dirty="0" smtClean="0"/>
              <a:t>1. Na</a:t>
            </a:r>
            <a:r>
              <a:rPr lang="en-US" altLang="en-US" sz="2600" baseline="30000" dirty="0" smtClean="0">
                <a:sym typeface="Symbol" pitchFamily="84" charset="2"/>
              </a:rPr>
              <a:t></a:t>
            </a:r>
            <a:r>
              <a:rPr lang="en-US" altLang="en-US" sz="2600" dirty="0" smtClean="0"/>
              <a:t>/K</a:t>
            </a:r>
            <a:r>
              <a:rPr lang="en-US" altLang="en-US" sz="2600" baseline="30000" dirty="0" smtClean="0">
                <a:sym typeface="Symbol" pitchFamily="84" charset="2"/>
              </a:rPr>
              <a:t></a:t>
            </a:r>
            <a:r>
              <a:rPr lang="en-US" altLang="en-US" sz="2600" dirty="0" smtClean="0"/>
              <a:t> pumps</a:t>
            </a:r>
            <a:br>
              <a:rPr lang="en-US" altLang="en-US" sz="2600" dirty="0" smtClean="0"/>
            </a:br>
            <a:r>
              <a:rPr lang="en-US" altLang="en-US" sz="2600" dirty="0" smtClean="0"/>
              <a:t>	2. Voltage-gated Na</a:t>
            </a:r>
            <a:r>
              <a:rPr lang="en-US" altLang="en-US" sz="2600" baseline="30000" dirty="0" smtClean="0">
                <a:sym typeface="Symbol" pitchFamily="84" charset="2"/>
              </a:rPr>
              <a:t></a:t>
            </a:r>
            <a:r>
              <a:rPr lang="en-US" altLang="en-US" sz="2600" dirty="0" smtClean="0"/>
              <a:t> and K</a:t>
            </a:r>
            <a:r>
              <a:rPr lang="en-US" altLang="en-US" sz="2600" baseline="30000" dirty="0" smtClean="0">
                <a:sym typeface="Symbol" pitchFamily="84" charset="2"/>
              </a:rPr>
              <a:t></a:t>
            </a:r>
            <a:r>
              <a:rPr lang="en-US" altLang="en-US" sz="2600" dirty="0" smtClean="0"/>
              <a:t> channels</a:t>
            </a:r>
            <a:br>
              <a:rPr lang="en-US" altLang="en-US" sz="2600" dirty="0" smtClean="0"/>
            </a:br>
            <a:r>
              <a:rPr lang="en-US" altLang="en-US" sz="2600" dirty="0" smtClean="0"/>
              <a:t>	3. Ligand-gated Na</a:t>
            </a:r>
            <a:r>
              <a:rPr lang="en-US" altLang="en-US" sz="2600" baseline="30000" dirty="0" smtClean="0">
                <a:sym typeface="Symbol" pitchFamily="84" charset="2"/>
              </a:rPr>
              <a:t></a:t>
            </a:r>
            <a:r>
              <a:rPr lang="en-US" altLang="en-US" sz="2600" dirty="0" smtClean="0"/>
              <a:t> and K</a:t>
            </a:r>
            <a:r>
              <a:rPr lang="en-US" altLang="en-US" sz="2600" baseline="30000" dirty="0" smtClean="0">
                <a:sym typeface="Symbol" pitchFamily="84" charset="2"/>
              </a:rPr>
              <a:t></a:t>
            </a:r>
            <a:r>
              <a:rPr lang="en-US" altLang="en-US" sz="2600" dirty="0" smtClean="0"/>
              <a:t> channels</a:t>
            </a:r>
            <a:br>
              <a:rPr lang="en-US" altLang="en-US" sz="2600" dirty="0" smtClean="0"/>
            </a:br>
            <a:r>
              <a:rPr lang="en-US" altLang="en-US" sz="2600" dirty="0" smtClean="0"/>
              <a:t>	4. Voltage-gated Ca</a:t>
            </a:r>
            <a:r>
              <a:rPr lang="en-US" altLang="en-US" sz="2600" baseline="30000" dirty="0" smtClean="0"/>
              <a:t>2</a:t>
            </a:r>
            <a:r>
              <a:rPr lang="en-US" altLang="en-US" sz="2600" baseline="30000" dirty="0" smtClean="0">
                <a:sym typeface="Symbol" pitchFamily="84" charset="2"/>
              </a:rPr>
              <a:t></a:t>
            </a:r>
            <a:r>
              <a:rPr lang="en-US" altLang="en-US" sz="2600" dirty="0" smtClean="0"/>
              <a:t> channels</a:t>
            </a:r>
            <a:br>
              <a:rPr lang="en-US" altLang="en-US" sz="2600" dirty="0" smtClean="0"/>
            </a:br>
            <a:r>
              <a:rPr lang="en-US" altLang="en-US" sz="2600" dirty="0" smtClean="0"/>
              <a:t>	5. Na</a:t>
            </a:r>
            <a:r>
              <a:rPr lang="en-US" altLang="en-US" sz="2600" baseline="30000" dirty="0" smtClean="0">
                <a:sym typeface="Symbol" pitchFamily="84" charset="2"/>
              </a:rPr>
              <a:t></a:t>
            </a:r>
            <a:r>
              <a:rPr lang="en-US" altLang="en-US" sz="2600" dirty="0" smtClean="0"/>
              <a:t> and K</a:t>
            </a:r>
            <a:r>
              <a:rPr lang="en-US" altLang="en-US" sz="2600" baseline="30000" dirty="0" smtClean="0">
                <a:sym typeface="Symbol" pitchFamily="84" charset="2"/>
              </a:rPr>
              <a:t></a:t>
            </a:r>
            <a:r>
              <a:rPr lang="en-US" altLang="en-US" sz="2600" dirty="0" smtClean="0"/>
              <a:t> leak channels</a:t>
            </a:r>
          </a:p>
        </p:txBody>
      </p:sp>
      <p:sp>
        <p:nvSpPr>
          <p:cNvPr id="18435" name="Rectangle 3"/>
          <p:cNvSpPr>
            <a:spLocks noGrp="1" noChangeArrowheads="1"/>
          </p:cNvSpPr>
          <p:nvPr>
            <p:ph idx="1"/>
          </p:nvPr>
        </p:nvSpPr>
        <p:spPr>
          <a:xfrm>
            <a:off x="144463" y="2968669"/>
            <a:ext cx="8775700" cy="3384506"/>
          </a:xfrm>
        </p:spPr>
        <p:txBody>
          <a:bodyPr/>
          <a:lstStyle/>
          <a:p>
            <a:r>
              <a:rPr lang="en-US" altLang="en-US" dirty="0" smtClean="0"/>
              <a:t>1 and 2</a:t>
            </a:r>
          </a:p>
          <a:p>
            <a:r>
              <a:rPr lang="en-US" altLang="en-US" dirty="0" smtClean="0"/>
              <a:t>1 and 3</a:t>
            </a:r>
          </a:p>
          <a:p>
            <a:r>
              <a:rPr lang="en-US" altLang="en-US" b="1" dirty="0" smtClean="0"/>
              <a:t>1 and 5</a:t>
            </a:r>
          </a:p>
          <a:p>
            <a:r>
              <a:rPr lang="en-US" altLang="en-US" dirty="0" smtClean="0"/>
              <a:t>2 and 3</a:t>
            </a:r>
          </a:p>
          <a:p>
            <a:r>
              <a:rPr lang="en-US" altLang="en-US" dirty="0" smtClean="0"/>
              <a:t>4 and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8392242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tabLst>
                <a:tab pos="457200" algn="l"/>
                <a:tab pos="800100" algn="l"/>
              </a:tabLst>
            </a:pPr>
            <a:r>
              <a:rPr lang="en-US" altLang="en-US" dirty="0" smtClean="0"/>
              <a:t>What is the correct sequence in which the following events occur, leading to the cessation of acetylcholine (</a:t>
            </a:r>
            <a:r>
              <a:rPr lang="en-US" altLang="en-US" dirty="0" err="1" smtClean="0"/>
              <a:t>ACh</a:t>
            </a:r>
            <a:r>
              <a:rPr lang="en-US" altLang="en-US" dirty="0" smtClean="0"/>
              <a:t>) stimulation of downstream skeletal muscle cells?</a:t>
            </a:r>
            <a:br>
              <a:rPr lang="en-US" altLang="en-US" dirty="0" smtClean="0"/>
            </a:br>
            <a:r>
              <a:rPr lang="en-US" altLang="en-US" dirty="0" smtClean="0"/>
              <a:t>	</a:t>
            </a:r>
            <a:r>
              <a:rPr lang="en-US" altLang="en-US" sz="2600" dirty="0" smtClean="0"/>
              <a:t>1. Migration of synaptic vesicles ceases</a:t>
            </a:r>
            <a:br>
              <a:rPr lang="en-US" altLang="en-US" sz="2600" dirty="0" smtClean="0"/>
            </a:br>
            <a:r>
              <a:rPr lang="en-US" altLang="en-US" sz="2600" dirty="0" smtClean="0"/>
              <a:t>	2. </a:t>
            </a:r>
            <a:r>
              <a:rPr lang="en-US" altLang="en-US" sz="2600" dirty="0" err="1" smtClean="0"/>
              <a:t>ACh</a:t>
            </a:r>
            <a:r>
              <a:rPr lang="en-US" altLang="en-US" sz="2600" dirty="0" smtClean="0"/>
              <a:t> release from presynaptic membrane ceases</a:t>
            </a:r>
            <a:br>
              <a:rPr lang="en-US" altLang="en-US" sz="2600" dirty="0" smtClean="0"/>
            </a:br>
            <a:r>
              <a:rPr lang="en-US" altLang="en-US" sz="2600" dirty="0" smtClean="0"/>
              <a:t>	3. Hydrolysis of last </a:t>
            </a:r>
            <a:r>
              <a:rPr lang="en-US" altLang="en-US" sz="2600" dirty="0" err="1" smtClean="0"/>
              <a:t>ACh</a:t>
            </a:r>
            <a:r>
              <a:rPr lang="en-US" altLang="en-US" sz="2600" dirty="0" smtClean="0"/>
              <a:t> molecules in synaptic cleft 	    </a:t>
            </a:r>
            <a:r>
              <a:rPr lang="en-US" altLang="en-US" sz="2600" dirty="0" smtClean="0"/>
              <a:t/>
            </a:r>
            <a:br>
              <a:rPr lang="en-US" altLang="en-US" sz="2600" dirty="0" smtClean="0"/>
            </a:br>
            <a:r>
              <a:rPr lang="en-US" altLang="en-US" sz="2600" dirty="0" smtClean="0"/>
              <a:t>		and </a:t>
            </a:r>
            <a:r>
              <a:rPr lang="en-US" altLang="en-US" sz="2600" dirty="0" smtClean="0"/>
              <a:t>postsynaptic membrane</a:t>
            </a:r>
            <a:br>
              <a:rPr lang="en-US" altLang="en-US" sz="2600" dirty="0" smtClean="0"/>
            </a:br>
            <a:r>
              <a:rPr lang="en-US" altLang="en-US" sz="2600" dirty="0" smtClean="0"/>
              <a:t>	4. Removal of Ca</a:t>
            </a:r>
            <a:r>
              <a:rPr lang="en-US" altLang="en-US" sz="2600" baseline="30000" dirty="0" smtClean="0"/>
              <a:t>2</a:t>
            </a:r>
            <a:r>
              <a:rPr lang="en-US" altLang="en-US" sz="2600" baseline="30000" dirty="0" smtClean="0">
                <a:sym typeface="Symbol" pitchFamily="84" charset="2"/>
              </a:rPr>
              <a:t></a:t>
            </a:r>
            <a:r>
              <a:rPr lang="en-US" altLang="en-US" sz="2600" dirty="0" smtClean="0"/>
              <a:t> from synaptic terminals</a:t>
            </a:r>
            <a:br>
              <a:rPr lang="en-US" altLang="en-US" sz="2600" dirty="0" smtClean="0"/>
            </a:br>
            <a:r>
              <a:rPr lang="en-US" altLang="en-US" sz="2600" dirty="0" smtClean="0"/>
              <a:t>	5. Action potentials along motor neuron cease</a:t>
            </a:r>
            <a:r>
              <a:rPr lang="en-US" altLang="en-US" dirty="0" smtClean="0"/>
              <a:t/>
            </a:r>
            <a:br>
              <a:rPr lang="en-US" altLang="en-US" dirty="0" smtClean="0"/>
            </a:br>
            <a:r>
              <a:rPr lang="en-US" altLang="en-US" dirty="0" smtClean="0"/>
              <a:t/>
            </a:r>
            <a:br>
              <a:rPr lang="en-US" altLang="en-US" dirty="0" smtClean="0"/>
            </a:br>
            <a:endParaRPr lang="en-US" altLang="en-US" dirty="0" smtClean="0"/>
          </a:p>
        </p:txBody>
      </p:sp>
      <p:sp>
        <p:nvSpPr>
          <p:cNvPr id="20483" name="Rectangle 3"/>
          <p:cNvSpPr>
            <a:spLocks noGrp="1" noChangeArrowheads="1"/>
          </p:cNvSpPr>
          <p:nvPr>
            <p:ph idx="1"/>
          </p:nvPr>
        </p:nvSpPr>
        <p:spPr>
          <a:xfrm>
            <a:off x="144463" y="3720230"/>
            <a:ext cx="8775700" cy="2632944"/>
          </a:xfrm>
        </p:spPr>
        <p:txBody>
          <a:bodyPr/>
          <a:lstStyle/>
          <a:p>
            <a:r>
              <a:rPr lang="en-US" altLang="en-US" dirty="0" smtClean="0"/>
              <a:t>1, 5, 4, 2, 3</a:t>
            </a:r>
          </a:p>
          <a:p>
            <a:r>
              <a:rPr lang="en-US" altLang="en-US" dirty="0" smtClean="0"/>
              <a:t>5, 1, 4, 2, 3</a:t>
            </a:r>
          </a:p>
          <a:p>
            <a:r>
              <a:rPr lang="en-US" altLang="en-US" dirty="0" smtClean="0"/>
              <a:t>4, 2, 3, 5, 1</a:t>
            </a:r>
          </a:p>
          <a:p>
            <a:r>
              <a:rPr lang="en-US" altLang="en-US" dirty="0" smtClean="0"/>
              <a:t>4, 1, 2, 3, 5</a:t>
            </a:r>
          </a:p>
          <a:p>
            <a:r>
              <a:rPr lang="en-US" altLang="en-US" dirty="0" smtClean="0"/>
              <a:t>5, 4, 1, 2, 3</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7117757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tabLst>
                <a:tab pos="457200" algn="l"/>
                <a:tab pos="800100" algn="l"/>
              </a:tabLst>
            </a:pPr>
            <a:r>
              <a:rPr lang="en-US" altLang="en-US" dirty="0" smtClean="0"/>
              <a:t>What is the correct sequence in which the following events occur, leading to the cessation of acetylcholine (</a:t>
            </a:r>
            <a:r>
              <a:rPr lang="en-US" altLang="en-US" dirty="0" err="1" smtClean="0"/>
              <a:t>ACh</a:t>
            </a:r>
            <a:r>
              <a:rPr lang="en-US" altLang="en-US" dirty="0" smtClean="0"/>
              <a:t>) stimulation of downstream skeletal muscle cells?</a:t>
            </a:r>
            <a:br>
              <a:rPr lang="en-US" altLang="en-US" dirty="0" smtClean="0"/>
            </a:br>
            <a:r>
              <a:rPr lang="en-US" altLang="en-US" dirty="0" smtClean="0"/>
              <a:t>	</a:t>
            </a:r>
            <a:r>
              <a:rPr lang="en-US" altLang="en-US" sz="2600" dirty="0" smtClean="0"/>
              <a:t>1. Migration of synaptic vesicles ceases</a:t>
            </a:r>
            <a:br>
              <a:rPr lang="en-US" altLang="en-US" sz="2600" dirty="0" smtClean="0"/>
            </a:br>
            <a:r>
              <a:rPr lang="en-US" altLang="en-US" sz="2600" dirty="0" smtClean="0"/>
              <a:t>	2. </a:t>
            </a:r>
            <a:r>
              <a:rPr lang="en-US" altLang="en-US" sz="2600" dirty="0" err="1" smtClean="0"/>
              <a:t>ACh</a:t>
            </a:r>
            <a:r>
              <a:rPr lang="en-US" altLang="en-US" sz="2600" dirty="0" smtClean="0"/>
              <a:t> release from presynaptic membrane ceases</a:t>
            </a:r>
            <a:br>
              <a:rPr lang="en-US" altLang="en-US" sz="2600" dirty="0" smtClean="0"/>
            </a:br>
            <a:r>
              <a:rPr lang="en-US" altLang="en-US" sz="2600" dirty="0" smtClean="0"/>
              <a:t>	3. Hydrolysis of last </a:t>
            </a:r>
            <a:r>
              <a:rPr lang="en-US" altLang="en-US" sz="2600" dirty="0" err="1" smtClean="0"/>
              <a:t>ACh</a:t>
            </a:r>
            <a:r>
              <a:rPr lang="en-US" altLang="en-US" sz="2600" dirty="0" smtClean="0"/>
              <a:t> molecules in synaptic cleft 	    </a:t>
            </a:r>
            <a:r>
              <a:rPr lang="en-US" altLang="en-US" sz="2600" dirty="0" smtClean="0"/>
              <a:t/>
            </a:r>
            <a:br>
              <a:rPr lang="en-US" altLang="en-US" sz="2600" dirty="0" smtClean="0"/>
            </a:br>
            <a:r>
              <a:rPr lang="en-US" altLang="en-US" sz="2600" dirty="0" smtClean="0"/>
              <a:t>		and </a:t>
            </a:r>
            <a:r>
              <a:rPr lang="en-US" altLang="en-US" sz="2600" dirty="0" smtClean="0"/>
              <a:t>postsynaptic membrane</a:t>
            </a:r>
            <a:br>
              <a:rPr lang="en-US" altLang="en-US" sz="2600" dirty="0" smtClean="0"/>
            </a:br>
            <a:r>
              <a:rPr lang="en-US" altLang="en-US" sz="2600" dirty="0" smtClean="0"/>
              <a:t>	4. Removal of Ca</a:t>
            </a:r>
            <a:r>
              <a:rPr lang="en-US" altLang="en-US" sz="2600" baseline="30000" dirty="0" smtClean="0"/>
              <a:t>2</a:t>
            </a:r>
            <a:r>
              <a:rPr lang="en-US" altLang="en-US" sz="2600" baseline="30000" dirty="0" smtClean="0">
                <a:sym typeface="Symbol" pitchFamily="84" charset="2"/>
              </a:rPr>
              <a:t></a:t>
            </a:r>
            <a:r>
              <a:rPr lang="en-US" altLang="en-US" sz="2600" dirty="0" smtClean="0"/>
              <a:t> from synaptic terminals</a:t>
            </a:r>
            <a:br>
              <a:rPr lang="en-US" altLang="en-US" sz="2600" dirty="0" smtClean="0"/>
            </a:br>
            <a:r>
              <a:rPr lang="en-US" altLang="en-US" sz="2600" dirty="0" smtClean="0"/>
              <a:t>	5. Action potentials along motor neuron cease</a:t>
            </a:r>
            <a:r>
              <a:rPr lang="en-US" altLang="en-US" dirty="0" smtClean="0"/>
              <a:t/>
            </a:r>
            <a:br>
              <a:rPr lang="en-US" altLang="en-US" dirty="0" smtClean="0"/>
            </a:br>
            <a:r>
              <a:rPr lang="en-US" altLang="en-US" dirty="0" smtClean="0"/>
              <a:t/>
            </a:r>
            <a:br>
              <a:rPr lang="en-US" altLang="en-US" dirty="0" smtClean="0"/>
            </a:br>
            <a:endParaRPr lang="en-US" altLang="en-US" dirty="0" smtClean="0"/>
          </a:p>
        </p:txBody>
      </p:sp>
      <p:sp>
        <p:nvSpPr>
          <p:cNvPr id="20483" name="Rectangle 3"/>
          <p:cNvSpPr>
            <a:spLocks noGrp="1" noChangeArrowheads="1"/>
          </p:cNvSpPr>
          <p:nvPr>
            <p:ph idx="1"/>
          </p:nvPr>
        </p:nvSpPr>
        <p:spPr>
          <a:xfrm>
            <a:off x="144463" y="3720230"/>
            <a:ext cx="8775700" cy="2632944"/>
          </a:xfrm>
        </p:spPr>
        <p:txBody>
          <a:bodyPr/>
          <a:lstStyle/>
          <a:p>
            <a:r>
              <a:rPr lang="en-US" altLang="en-US" dirty="0" smtClean="0"/>
              <a:t>1, 5, 4, 2, 3</a:t>
            </a:r>
          </a:p>
          <a:p>
            <a:r>
              <a:rPr lang="en-US" altLang="en-US" dirty="0" smtClean="0"/>
              <a:t>5, 1, 4, 2, 3</a:t>
            </a:r>
          </a:p>
          <a:p>
            <a:r>
              <a:rPr lang="en-US" altLang="en-US" dirty="0" smtClean="0"/>
              <a:t>4, 2, 3, 5, 1</a:t>
            </a:r>
          </a:p>
          <a:p>
            <a:r>
              <a:rPr lang="en-US" altLang="en-US" dirty="0" smtClean="0"/>
              <a:t>4, 1, 2, 3, 5</a:t>
            </a:r>
          </a:p>
          <a:p>
            <a:r>
              <a:rPr lang="en-US" altLang="en-US" b="1" dirty="0" smtClean="0"/>
              <a:t>5, 4, 1, 2, 3</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0020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tabLst>
                <a:tab pos="457200" algn="l"/>
              </a:tabLst>
            </a:pPr>
            <a:r>
              <a:rPr lang="en-US" altLang="en-US" dirty="0" smtClean="0"/>
              <a:t>Which combination of axon features should lead an axon to communicate with downstream cells most slowly? An axon that </a:t>
            </a:r>
            <a:r>
              <a:rPr lang="en-US" altLang="en-US" dirty="0" smtClean="0"/>
              <a:t>is</a:t>
            </a:r>
            <a:br>
              <a:rPr lang="en-US" altLang="en-US" dirty="0" smtClean="0"/>
            </a:br>
            <a:r>
              <a:rPr lang="en-US" altLang="en-US" dirty="0" smtClean="0"/>
              <a:t>	</a:t>
            </a:r>
            <a:r>
              <a:rPr lang="en-US" altLang="en-US" sz="2600" dirty="0" smtClean="0"/>
              <a:t>1. long.</a:t>
            </a:r>
            <a:br>
              <a:rPr lang="en-US" altLang="en-US" sz="2600" dirty="0" smtClean="0"/>
            </a:br>
            <a:r>
              <a:rPr lang="en-US" altLang="en-US" sz="2600" dirty="0" smtClean="0"/>
              <a:t>	2. short.</a:t>
            </a:r>
            <a:br>
              <a:rPr lang="en-US" altLang="en-US" sz="2600" dirty="0" smtClean="0"/>
            </a:br>
            <a:r>
              <a:rPr lang="en-US" altLang="en-US" sz="2600" dirty="0" smtClean="0"/>
              <a:t>	3. wide.</a:t>
            </a:r>
            <a:br>
              <a:rPr lang="en-US" altLang="en-US" sz="2600" dirty="0" smtClean="0"/>
            </a:br>
            <a:r>
              <a:rPr lang="en-US" altLang="en-US" sz="2600" dirty="0" smtClean="0"/>
              <a:t>	4. thin.</a:t>
            </a:r>
            <a:br>
              <a:rPr lang="en-US" altLang="en-US" sz="2600" dirty="0" smtClean="0"/>
            </a:br>
            <a:r>
              <a:rPr lang="en-US" altLang="en-US" sz="2600" dirty="0" smtClean="0"/>
              <a:t>	5. myelinated.</a:t>
            </a:r>
            <a:br>
              <a:rPr lang="en-US" altLang="en-US" sz="2600" dirty="0" smtClean="0"/>
            </a:br>
            <a:r>
              <a:rPr lang="en-US" altLang="en-US" sz="2600" dirty="0" smtClean="0"/>
              <a:t>	6. </a:t>
            </a:r>
            <a:r>
              <a:rPr lang="en-US" altLang="en-US" sz="2600" dirty="0" err="1" smtClean="0"/>
              <a:t>nonmyelinated</a:t>
            </a:r>
            <a:r>
              <a:rPr lang="en-US" altLang="en-US" sz="2600" dirty="0" smtClean="0"/>
              <a:t>.</a:t>
            </a:r>
            <a:r>
              <a:rPr lang="en-US" altLang="en-US" dirty="0" smtClean="0"/>
              <a:t/>
            </a:r>
            <a:br>
              <a:rPr lang="en-US" altLang="en-US" dirty="0" smtClean="0"/>
            </a:br>
            <a:endParaRPr lang="en-US" altLang="en-US" dirty="0" smtClean="0"/>
          </a:p>
        </p:txBody>
      </p:sp>
      <p:sp>
        <p:nvSpPr>
          <p:cNvPr id="4099" name="Rectangle 3"/>
          <p:cNvSpPr>
            <a:spLocks noGrp="1" noChangeArrowheads="1"/>
          </p:cNvSpPr>
          <p:nvPr>
            <p:ph idx="1"/>
          </p:nvPr>
        </p:nvSpPr>
        <p:spPr>
          <a:xfrm>
            <a:off x="144463" y="3770334"/>
            <a:ext cx="8775700" cy="2718146"/>
          </a:xfrm>
        </p:spPr>
        <p:txBody>
          <a:bodyPr/>
          <a:lstStyle/>
          <a:p>
            <a:r>
              <a:rPr lang="en-US" altLang="en-US" dirty="0" smtClean="0"/>
              <a:t>1, 3, and 5</a:t>
            </a:r>
          </a:p>
          <a:p>
            <a:r>
              <a:rPr lang="en-US" altLang="en-US" dirty="0" smtClean="0"/>
              <a:t>1, 3, and 6</a:t>
            </a:r>
          </a:p>
          <a:p>
            <a:r>
              <a:rPr lang="en-US" altLang="en-US" dirty="0" smtClean="0"/>
              <a:t>1, 4, and 6</a:t>
            </a:r>
          </a:p>
          <a:p>
            <a:r>
              <a:rPr lang="en-US" altLang="en-US" dirty="0" smtClean="0"/>
              <a:t>2, 3, and 5</a:t>
            </a:r>
          </a:p>
          <a:p>
            <a:r>
              <a:rPr lang="en-US" altLang="en-US" dirty="0" smtClean="0"/>
              <a:t>2, 4, and 6</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984105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smtClean="0"/>
              <a:t>If an axon </a:t>
            </a:r>
            <a:r>
              <a:rPr lang="en-US" altLang="en-US" i="1" smtClean="0"/>
              <a:t>cannot</a:t>
            </a:r>
            <a:r>
              <a:rPr lang="en-US" altLang="en-US" smtClean="0"/>
              <a:t> perform saltatory conduction, then what is probably true of this axon?</a:t>
            </a:r>
          </a:p>
        </p:txBody>
      </p:sp>
      <p:sp>
        <p:nvSpPr>
          <p:cNvPr id="22531" name="Rectangle 3"/>
          <p:cNvSpPr>
            <a:spLocks noGrp="1" noChangeArrowheads="1"/>
          </p:cNvSpPr>
          <p:nvPr>
            <p:ph idx="1"/>
          </p:nvPr>
        </p:nvSpPr>
        <p:spPr/>
        <p:txBody>
          <a:bodyPr/>
          <a:lstStyle/>
          <a:p>
            <a:r>
              <a:rPr lang="en-US" altLang="en-US" dirty="0" smtClean="0"/>
              <a:t>It has fewer voltage-gated Na</a:t>
            </a:r>
            <a:r>
              <a:rPr lang="en-US" altLang="en-US" baseline="30000" dirty="0" smtClean="0">
                <a:sym typeface="Symbol" pitchFamily="84" charset="2"/>
              </a:rPr>
              <a:t></a:t>
            </a:r>
            <a:r>
              <a:rPr lang="en-US" altLang="en-US" dirty="0" smtClean="0"/>
              <a:t> channels than an axon that </a:t>
            </a:r>
            <a:r>
              <a:rPr lang="en-US" altLang="en-US" i="1" dirty="0" smtClean="0"/>
              <a:t>can</a:t>
            </a:r>
            <a:r>
              <a:rPr lang="en-US" altLang="en-US" dirty="0" smtClean="0"/>
              <a:t> perform </a:t>
            </a:r>
            <a:r>
              <a:rPr lang="en-US" altLang="en-US" dirty="0" err="1" smtClean="0"/>
              <a:t>saltatory</a:t>
            </a:r>
            <a:r>
              <a:rPr lang="en-US" altLang="en-US" dirty="0" smtClean="0"/>
              <a:t> conduction.</a:t>
            </a:r>
          </a:p>
          <a:p>
            <a:r>
              <a:rPr lang="en-US" altLang="en-US" dirty="0" smtClean="0"/>
              <a:t>It lacks an effective myelin sheath.</a:t>
            </a:r>
          </a:p>
          <a:p>
            <a:r>
              <a:rPr lang="en-US" altLang="en-US" dirty="0" smtClean="0"/>
              <a:t>It is associated with either Schwann cells or </a:t>
            </a:r>
            <a:r>
              <a:rPr lang="en-US" altLang="en-US" dirty="0" err="1" smtClean="0"/>
              <a:t>oligodendrocytes</a:t>
            </a:r>
            <a:r>
              <a:rPr lang="en-US" altLang="en-US" dirty="0" smtClean="0"/>
              <a:t>.</a:t>
            </a:r>
          </a:p>
          <a:p>
            <a:r>
              <a:rPr lang="en-US" altLang="en-US" dirty="0" smtClean="0"/>
              <a:t>It has multiple nodes of Ranvier.</a:t>
            </a:r>
          </a:p>
          <a:p>
            <a:r>
              <a:rPr lang="en-US" altLang="en-US" dirty="0" smtClean="0"/>
              <a:t>It generates fewer action potentials, and requires less ATP, than an axon of equal length that </a:t>
            </a:r>
            <a:r>
              <a:rPr lang="en-US" altLang="en-US" i="1" dirty="0" smtClean="0"/>
              <a:t>can</a:t>
            </a:r>
            <a:r>
              <a:rPr lang="en-US" altLang="en-US" dirty="0" smtClean="0"/>
              <a:t> perform </a:t>
            </a:r>
            <a:r>
              <a:rPr lang="en-US" altLang="en-US" dirty="0" err="1" smtClean="0"/>
              <a:t>saltatory</a:t>
            </a:r>
            <a:r>
              <a:rPr lang="en-US" altLang="en-US" dirty="0" smtClean="0"/>
              <a:t> conduction.</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1287464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smtClean="0"/>
              <a:t>If an axon </a:t>
            </a:r>
            <a:r>
              <a:rPr lang="en-US" altLang="en-US" i="1" smtClean="0"/>
              <a:t>cannot</a:t>
            </a:r>
            <a:r>
              <a:rPr lang="en-US" altLang="en-US" smtClean="0"/>
              <a:t> perform saltatory conduction, then what is probably true of this axon?</a:t>
            </a:r>
          </a:p>
        </p:txBody>
      </p:sp>
      <p:sp>
        <p:nvSpPr>
          <p:cNvPr id="22531" name="Rectangle 3"/>
          <p:cNvSpPr>
            <a:spLocks noGrp="1" noChangeArrowheads="1"/>
          </p:cNvSpPr>
          <p:nvPr>
            <p:ph idx="1"/>
          </p:nvPr>
        </p:nvSpPr>
        <p:spPr/>
        <p:txBody>
          <a:bodyPr/>
          <a:lstStyle/>
          <a:p>
            <a:r>
              <a:rPr lang="en-US" altLang="en-US" dirty="0" smtClean="0"/>
              <a:t>It has fewer voltage-gated Na</a:t>
            </a:r>
            <a:r>
              <a:rPr lang="en-US" altLang="en-US" baseline="30000" dirty="0" smtClean="0">
                <a:sym typeface="Symbol" pitchFamily="84" charset="2"/>
              </a:rPr>
              <a:t></a:t>
            </a:r>
            <a:r>
              <a:rPr lang="en-US" altLang="en-US" dirty="0" smtClean="0"/>
              <a:t> channels than an axon that </a:t>
            </a:r>
            <a:r>
              <a:rPr lang="en-US" altLang="en-US" i="1" dirty="0" smtClean="0"/>
              <a:t>can</a:t>
            </a:r>
            <a:r>
              <a:rPr lang="en-US" altLang="en-US" dirty="0" smtClean="0"/>
              <a:t> perform </a:t>
            </a:r>
            <a:r>
              <a:rPr lang="en-US" altLang="en-US" dirty="0" err="1" smtClean="0"/>
              <a:t>saltatory</a:t>
            </a:r>
            <a:r>
              <a:rPr lang="en-US" altLang="en-US" dirty="0" smtClean="0"/>
              <a:t> conduction.</a:t>
            </a:r>
          </a:p>
          <a:p>
            <a:r>
              <a:rPr lang="en-US" altLang="en-US" b="1" dirty="0" smtClean="0"/>
              <a:t>It lacks an effective myelin sheath.</a:t>
            </a:r>
          </a:p>
          <a:p>
            <a:r>
              <a:rPr lang="en-US" altLang="en-US" dirty="0" smtClean="0"/>
              <a:t>It is associated with either Schwann cells or </a:t>
            </a:r>
            <a:r>
              <a:rPr lang="en-US" altLang="en-US" dirty="0" err="1" smtClean="0"/>
              <a:t>oligodendrocytes</a:t>
            </a:r>
            <a:r>
              <a:rPr lang="en-US" altLang="en-US" dirty="0" smtClean="0"/>
              <a:t>.</a:t>
            </a:r>
          </a:p>
          <a:p>
            <a:r>
              <a:rPr lang="en-US" altLang="en-US" dirty="0" smtClean="0"/>
              <a:t>It has multiple nodes of Ranvier.</a:t>
            </a:r>
          </a:p>
          <a:p>
            <a:r>
              <a:rPr lang="en-US" altLang="en-US" dirty="0" smtClean="0"/>
              <a:t>It generates fewer action potentials, and requires less ATP, than an axon of equal length that </a:t>
            </a:r>
            <a:r>
              <a:rPr lang="en-US" altLang="en-US" i="1" dirty="0" smtClean="0"/>
              <a:t>can</a:t>
            </a:r>
            <a:r>
              <a:rPr lang="en-US" altLang="en-US" dirty="0" smtClean="0"/>
              <a:t> perform </a:t>
            </a:r>
            <a:r>
              <a:rPr lang="en-US" altLang="en-US" dirty="0" err="1" smtClean="0"/>
              <a:t>saltatory</a:t>
            </a:r>
            <a:r>
              <a:rPr lang="en-US" altLang="en-US" dirty="0" smtClean="0"/>
              <a:t> conduction.</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939208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The life span of an action potential in many neurons is </a:t>
            </a:r>
            <a:r>
              <a:rPr lang="en-US" altLang="en-US" dirty="0"/>
              <a:t>_____.</a:t>
            </a:r>
            <a:endParaRPr lang="en-US" altLang="en-US" dirty="0" smtClean="0"/>
          </a:p>
        </p:txBody>
      </p:sp>
      <p:sp>
        <p:nvSpPr>
          <p:cNvPr id="24579" name="Content Placeholder 2"/>
          <p:cNvSpPr>
            <a:spLocks noGrp="1"/>
          </p:cNvSpPr>
          <p:nvPr>
            <p:ph idx="1"/>
          </p:nvPr>
        </p:nvSpPr>
        <p:spPr/>
        <p:txBody>
          <a:bodyPr/>
          <a:lstStyle/>
          <a:p>
            <a:r>
              <a:rPr lang="en-US" altLang="en-US" smtClean="0"/>
              <a:t>less than 1 second</a:t>
            </a:r>
          </a:p>
          <a:p>
            <a:r>
              <a:rPr lang="en-US" altLang="en-US" smtClean="0"/>
              <a:t>more than 2 milliseconds</a:t>
            </a:r>
          </a:p>
          <a:p>
            <a:r>
              <a:rPr lang="en-US" altLang="en-US" smtClean="0"/>
              <a:t>less than 2 milliseconds</a:t>
            </a:r>
          </a:p>
          <a:p>
            <a:r>
              <a:rPr lang="en-US" altLang="en-US" smtClean="0"/>
              <a:t>less than 2 seconds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2586732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The life span of an action potential in many neurons is </a:t>
            </a:r>
            <a:r>
              <a:rPr lang="en-US" altLang="en-US" dirty="0"/>
              <a:t>_____.</a:t>
            </a:r>
            <a:endParaRPr lang="en-US" altLang="en-US" dirty="0" smtClean="0"/>
          </a:p>
        </p:txBody>
      </p:sp>
      <p:sp>
        <p:nvSpPr>
          <p:cNvPr id="24579" name="Content Placeholder 2"/>
          <p:cNvSpPr>
            <a:spLocks noGrp="1"/>
          </p:cNvSpPr>
          <p:nvPr>
            <p:ph idx="1"/>
          </p:nvPr>
        </p:nvSpPr>
        <p:spPr/>
        <p:txBody>
          <a:bodyPr/>
          <a:lstStyle/>
          <a:p>
            <a:r>
              <a:rPr lang="en-US" altLang="en-US" dirty="0" smtClean="0"/>
              <a:t>less than 1 second</a:t>
            </a:r>
          </a:p>
          <a:p>
            <a:r>
              <a:rPr lang="en-US" altLang="en-US" dirty="0" smtClean="0"/>
              <a:t>more than 2 milliseconds</a:t>
            </a:r>
          </a:p>
          <a:p>
            <a:r>
              <a:rPr lang="en-US" altLang="en-US" b="1" dirty="0" smtClean="0"/>
              <a:t>less than 2 milliseconds</a:t>
            </a:r>
          </a:p>
          <a:p>
            <a:r>
              <a:rPr lang="en-US" altLang="en-US" dirty="0" smtClean="0"/>
              <a:t>less than 2 seconds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7336611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Which of the following functions depend(s) on acetylcholine in the nervous system?</a:t>
            </a:r>
          </a:p>
        </p:txBody>
      </p:sp>
      <p:sp>
        <p:nvSpPr>
          <p:cNvPr id="26627" name="Content Placeholder 2"/>
          <p:cNvSpPr>
            <a:spLocks noGrp="1"/>
          </p:cNvSpPr>
          <p:nvPr>
            <p:ph idx="1"/>
          </p:nvPr>
        </p:nvSpPr>
        <p:spPr/>
        <p:txBody>
          <a:bodyPr/>
          <a:lstStyle/>
          <a:p>
            <a:r>
              <a:rPr lang="en-US" altLang="en-US" dirty="0"/>
              <a:t>m</a:t>
            </a:r>
            <a:r>
              <a:rPr lang="en-US" altLang="en-US" dirty="0" smtClean="0"/>
              <a:t>uscle stimulation</a:t>
            </a:r>
          </a:p>
          <a:p>
            <a:r>
              <a:rPr lang="en-US" altLang="en-US" dirty="0"/>
              <a:t>m</a:t>
            </a:r>
            <a:r>
              <a:rPr lang="en-US" altLang="en-US" dirty="0" smtClean="0"/>
              <a:t>emory formation</a:t>
            </a:r>
          </a:p>
          <a:p>
            <a:r>
              <a:rPr lang="en-US" altLang="en-US" dirty="0"/>
              <a:t>l</a:t>
            </a:r>
            <a:r>
              <a:rPr lang="en-US" altLang="en-US" dirty="0" smtClean="0"/>
              <a:t>earning</a:t>
            </a:r>
          </a:p>
          <a:p>
            <a:r>
              <a:rPr lang="en-US" altLang="en-US" dirty="0" smtClean="0"/>
              <a:t>all of the above</a:t>
            </a:r>
          </a:p>
          <a:p>
            <a:r>
              <a:rPr lang="en-US" altLang="en-US" dirty="0" smtClean="0"/>
              <a:t>none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4317610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Which of the following functions depend(s) on acetylcholine in the nervous system?</a:t>
            </a:r>
          </a:p>
        </p:txBody>
      </p:sp>
      <p:sp>
        <p:nvSpPr>
          <p:cNvPr id="26627" name="Content Placeholder 2"/>
          <p:cNvSpPr>
            <a:spLocks noGrp="1"/>
          </p:cNvSpPr>
          <p:nvPr>
            <p:ph idx="1"/>
          </p:nvPr>
        </p:nvSpPr>
        <p:spPr/>
        <p:txBody>
          <a:bodyPr/>
          <a:lstStyle/>
          <a:p>
            <a:r>
              <a:rPr lang="en-US" altLang="en-US" dirty="0"/>
              <a:t>m</a:t>
            </a:r>
            <a:r>
              <a:rPr lang="en-US" altLang="en-US" dirty="0" smtClean="0"/>
              <a:t>uscle stimulation</a:t>
            </a:r>
          </a:p>
          <a:p>
            <a:r>
              <a:rPr lang="en-US" altLang="en-US" dirty="0"/>
              <a:t>m</a:t>
            </a:r>
            <a:r>
              <a:rPr lang="en-US" altLang="en-US" dirty="0" smtClean="0"/>
              <a:t>emory formation</a:t>
            </a:r>
          </a:p>
          <a:p>
            <a:r>
              <a:rPr lang="en-US" altLang="en-US" dirty="0"/>
              <a:t>l</a:t>
            </a:r>
            <a:r>
              <a:rPr lang="en-US" altLang="en-US" dirty="0" smtClean="0"/>
              <a:t>earning</a:t>
            </a:r>
          </a:p>
          <a:p>
            <a:r>
              <a:rPr lang="en-US" altLang="en-US" b="1" dirty="0" smtClean="0"/>
              <a:t>all of the above</a:t>
            </a:r>
          </a:p>
          <a:p>
            <a:r>
              <a:rPr lang="en-US" altLang="en-US" dirty="0" smtClean="0"/>
              <a:t>none of the above</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725098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Which of the following amino acids is the most common neurotransmitter in the CNS?</a:t>
            </a:r>
          </a:p>
        </p:txBody>
      </p:sp>
      <p:sp>
        <p:nvSpPr>
          <p:cNvPr id="28675" name="Content Placeholder 2"/>
          <p:cNvSpPr>
            <a:spLocks noGrp="1"/>
          </p:cNvSpPr>
          <p:nvPr>
            <p:ph idx="1"/>
          </p:nvPr>
        </p:nvSpPr>
        <p:spPr/>
        <p:txBody>
          <a:bodyPr/>
          <a:lstStyle/>
          <a:p>
            <a:r>
              <a:rPr lang="en-US" altLang="en-US" dirty="0"/>
              <a:t>l</a:t>
            </a:r>
            <a:r>
              <a:rPr lang="en-US" altLang="en-US" dirty="0" smtClean="0"/>
              <a:t>ysine</a:t>
            </a:r>
          </a:p>
          <a:p>
            <a:r>
              <a:rPr lang="en-US" altLang="en-US" dirty="0" smtClean="0"/>
              <a:t>arginine</a:t>
            </a:r>
          </a:p>
          <a:p>
            <a:r>
              <a:rPr lang="en-US" altLang="en-US" dirty="0"/>
              <a:t>a</a:t>
            </a:r>
            <a:r>
              <a:rPr lang="en-US" altLang="en-US" dirty="0" smtClean="0"/>
              <a:t>spartate</a:t>
            </a:r>
          </a:p>
          <a:p>
            <a:r>
              <a:rPr lang="en-US" altLang="en-US" dirty="0"/>
              <a:t>g</a:t>
            </a:r>
            <a:r>
              <a:rPr lang="en-US" altLang="en-US" dirty="0" smtClean="0"/>
              <a:t>lutamate</a:t>
            </a:r>
          </a:p>
          <a:p>
            <a:r>
              <a:rPr lang="en-US" altLang="en-US" dirty="0" err="1"/>
              <a:t>h</a:t>
            </a:r>
            <a:r>
              <a:rPr lang="en-US" altLang="en-US" dirty="0" err="1" smtClean="0"/>
              <a:t>istidine</a:t>
            </a:r>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7137804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smtClean="0"/>
              <a:t>Which of the following amino acids is the most common neurotransmitter in the CNS?</a:t>
            </a:r>
          </a:p>
        </p:txBody>
      </p:sp>
      <p:sp>
        <p:nvSpPr>
          <p:cNvPr id="28675" name="Content Placeholder 2"/>
          <p:cNvSpPr>
            <a:spLocks noGrp="1"/>
          </p:cNvSpPr>
          <p:nvPr>
            <p:ph idx="1"/>
          </p:nvPr>
        </p:nvSpPr>
        <p:spPr/>
        <p:txBody>
          <a:bodyPr/>
          <a:lstStyle/>
          <a:p>
            <a:r>
              <a:rPr lang="en-US" altLang="en-US" dirty="0"/>
              <a:t>l</a:t>
            </a:r>
            <a:r>
              <a:rPr lang="en-US" altLang="en-US" dirty="0" smtClean="0"/>
              <a:t>ysine</a:t>
            </a:r>
          </a:p>
          <a:p>
            <a:r>
              <a:rPr lang="en-US" altLang="en-US" dirty="0" smtClean="0"/>
              <a:t>arginine</a:t>
            </a:r>
          </a:p>
          <a:p>
            <a:r>
              <a:rPr lang="en-US" altLang="en-US" dirty="0"/>
              <a:t>a</a:t>
            </a:r>
            <a:r>
              <a:rPr lang="en-US" altLang="en-US" dirty="0" smtClean="0"/>
              <a:t>spartate</a:t>
            </a:r>
          </a:p>
          <a:p>
            <a:r>
              <a:rPr lang="en-US" altLang="en-US" b="1" dirty="0"/>
              <a:t>g</a:t>
            </a:r>
            <a:r>
              <a:rPr lang="en-US" altLang="en-US" b="1" dirty="0" smtClean="0"/>
              <a:t>lutamate</a:t>
            </a:r>
          </a:p>
          <a:p>
            <a:r>
              <a:rPr lang="en-US" altLang="en-US" dirty="0" err="1"/>
              <a:t>h</a:t>
            </a:r>
            <a:r>
              <a:rPr lang="en-US" altLang="en-US" dirty="0" err="1" smtClean="0"/>
              <a:t>istidine</a:t>
            </a:r>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066068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smtClean="0"/>
              <a:t>Which is most directly involved in causing neurotransmitter release from the presynaptic membrane?</a:t>
            </a:r>
          </a:p>
        </p:txBody>
      </p:sp>
      <p:sp>
        <p:nvSpPr>
          <p:cNvPr id="30723" name="Rectangle 3"/>
          <p:cNvSpPr>
            <a:spLocks noGrp="1" noChangeArrowheads="1"/>
          </p:cNvSpPr>
          <p:nvPr>
            <p:ph idx="1"/>
          </p:nvPr>
        </p:nvSpPr>
        <p:spPr/>
        <p:txBody>
          <a:bodyPr/>
          <a:lstStyle/>
          <a:p>
            <a:r>
              <a:rPr lang="en-US" altLang="en-US" dirty="0" smtClean="0"/>
              <a:t>Na</a:t>
            </a:r>
            <a:r>
              <a:rPr lang="en-US" altLang="en-US" baseline="30000" dirty="0" smtClean="0">
                <a:sym typeface="Symbol" pitchFamily="84" charset="2"/>
              </a:rPr>
              <a:t></a:t>
            </a:r>
            <a:endParaRPr lang="en-US" altLang="en-US" dirty="0" smtClean="0"/>
          </a:p>
          <a:p>
            <a:r>
              <a:rPr lang="en-US" altLang="en-US" dirty="0" smtClean="0"/>
              <a:t>K</a:t>
            </a:r>
            <a:r>
              <a:rPr lang="en-US" altLang="en-US" baseline="30000" dirty="0" smtClean="0">
                <a:sym typeface="Symbol" pitchFamily="84" charset="2"/>
              </a:rPr>
              <a:t></a:t>
            </a:r>
            <a:endParaRPr lang="en-US" altLang="en-US" dirty="0" smtClean="0"/>
          </a:p>
          <a:p>
            <a:r>
              <a:rPr lang="en-US" altLang="en-US" dirty="0" err="1" smtClean="0"/>
              <a:t>Cl</a:t>
            </a:r>
            <a:r>
              <a:rPr lang="en-US" altLang="en-US" baseline="30000" dirty="0" smtClean="0">
                <a:sym typeface="Symbol" pitchFamily="84" charset="2"/>
              </a:rPr>
              <a:t></a:t>
            </a:r>
            <a:endParaRPr lang="en-US" altLang="en-US" dirty="0" smtClean="0"/>
          </a:p>
          <a:p>
            <a:r>
              <a:rPr lang="en-US" altLang="en-US" dirty="0" smtClean="0"/>
              <a:t>Ca</a:t>
            </a:r>
            <a:r>
              <a:rPr lang="en-US" altLang="en-US" baseline="30000" dirty="0" smtClean="0"/>
              <a:t>2</a:t>
            </a:r>
            <a:r>
              <a:rPr lang="en-US" altLang="en-US" baseline="30000" dirty="0" smtClean="0">
                <a:sym typeface="Symbol" pitchFamily="84" charset="2"/>
              </a:rPr>
              <a:t></a:t>
            </a:r>
            <a:endParaRPr lang="en-US" altLang="en-US" dirty="0" smtClean="0"/>
          </a:p>
          <a:p>
            <a:r>
              <a:rPr lang="en-US" altLang="en-US" dirty="0" smtClean="0"/>
              <a:t>large, </a:t>
            </a:r>
            <a:r>
              <a:rPr lang="en-US" altLang="en-US" dirty="0" err="1" smtClean="0"/>
              <a:t>proteinaceous</a:t>
            </a:r>
            <a:r>
              <a:rPr lang="en-US" altLang="en-US" dirty="0" smtClean="0"/>
              <a:t> anions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0460076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dirty="0" smtClean="0"/>
              <a:t>Which is most directly involved in causing neurotransmitter release from the presynaptic membrane?</a:t>
            </a:r>
          </a:p>
        </p:txBody>
      </p:sp>
      <p:sp>
        <p:nvSpPr>
          <p:cNvPr id="30723" name="Rectangle 3"/>
          <p:cNvSpPr>
            <a:spLocks noGrp="1" noChangeArrowheads="1"/>
          </p:cNvSpPr>
          <p:nvPr>
            <p:ph idx="1"/>
          </p:nvPr>
        </p:nvSpPr>
        <p:spPr/>
        <p:txBody>
          <a:bodyPr/>
          <a:lstStyle/>
          <a:p>
            <a:r>
              <a:rPr lang="en-US" altLang="en-US" dirty="0" smtClean="0"/>
              <a:t>Na</a:t>
            </a:r>
            <a:r>
              <a:rPr lang="en-US" altLang="en-US" baseline="30000" dirty="0" smtClean="0">
                <a:sym typeface="Symbol" pitchFamily="84" charset="2"/>
              </a:rPr>
              <a:t></a:t>
            </a:r>
            <a:endParaRPr lang="en-US" altLang="en-US" dirty="0" smtClean="0"/>
          </a:p>
          <a:p>
            <a:r>
              <a:rPr lang="en-US" altLang="en-US" dirty="0" smtClean="0"/>
              <a:t>K</a:t>
            </a:r>
            <a:r>
              <a:rPr lang="en-US" altLang="en-US" baseline="30000" dirty="0" smtClean="0">
                <a:sym typeface="Symbol" pitchFamily="84" charset="2"/>
              </a:rPr>
              <a:t></a:t>
            </a:r>
            <a:endParaRPr lang="en-US" altLang="en-US" dirty="0" smtClean="0"/>
          </a:p>
          <a:p>
            <a:r>
              <a:rPr lang="en-US" altLang="en-US" dirty="0" err="1" smtClean="0"/>
              <a:t>Cl</a:t>
            </a:r>
            <a:r>
              <a:rPr lang="en-US" altLang="en-US" baseline="30000" dirty="0" smtClean="0">
                <a:sym typeface="Symbol" pitchFamily="84" charset="2"/>
              </a:rPr>
              <a:t></a:t>
            </a:r>
            <a:endParaRPr lang="en-US" altLang="en-US" dirty="0" smtClean="0"/>
          </a:p>
          <a:p>
            <a:r>
              <a:rPr lang="en-US" altLang="en-US" b="1" dirty="0" smtClean="0"/>
              <a:t>Ca</a:t>
            </a:r>
            <a:r>
              <a:rPr lang="en-US" altLang="en-US" b="1" baseline="30000" dirty="0" smtClean="0"/>
              <a:t>2</a:t>
            </a:r>
            <a:r>
              <a:rPr lang="en-US" altLang="en-US" b="1" baseline="30000" dirty="0" smtClean="0">
                <a:sym typeface="Symbol" pitchFamily="84" charset="2"/>
              </a:rPr>
              <a:t></a:t>
            </a:r>
            <a:endParaRPr lang="en-US" altLang="en-US" b="1" dirty="0" smtClean="0"/>
          </a:p>
          <a:p>
            <a:r>
              <a:rPr lang="en-US" altLang="en-US" dirty="0" smtClean="0"/>
              <a:t>large, </a:t>
            </a:r>
            <a:r>
              <a:rPr lang="en-US" altLang="en-US" dirty="0" err="1" smtClean="0"/>
              <a:t>proteinaceous</a:t>
            </a:r>
            <a:r>
              <a:rPr lang="en-US" altLang="en-US" dirty="0" smtClean="0"/>
              <a:t> anions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400878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tabLst>
                <a:tab pos="457200" algn="l"/>
              </a:tabLst>
            </a:pPr>
            <a:r>
              <a:rPr lang="en-US" altLang="en-US" dirty="0" smtClean="0"/>
              <a:t>Which combination of axon features should lead an axon to communicate with downstream cells most slowly? An axon that is</a:t>
            </a:r>
            <a:br>
              <a:rPr lang="en-US" altLang="en-US" dirty="0" smtClean="0"/>
            </a:br>
            <a:r>
              <a:rPr lang="en-US" altLang="en-US" dirty="0" smtClean="0"/>
              <a:t>	</a:t>
            </a:r>
            <a:r>
              <a:rPr lang="en-US" altLang="en-US" sz="2600" dirty="0" smtClean="0"/>
              <a:t>1. long.</a:t>
            </a:r>
            <a:br>
              <a:rPr lang="en-US" altLang="en-US" sz="2600" dirty="0" smtClean="0"/>
            </a:br>
            <a:r>
              <a:rPr lang="en-US" altLang="en-US" sz="2600" dirty="0" smtClean="0"/>
              <a:t>	2. short.</a:t>
            </a:r>
            <a:br>
              <a:rPr lang="en-US" altLang="en-US" sz="2600" dirty="0" smtClean="0"/>
            </a:br>
            <a:r>
              <a:rPr lang="en-US" altLang="en-US" sz="2600" dirty="0" smtClean="0"/>
              <a:t>	3. wide.</a:t>
            </a:r>
            <a:br>
              <a:rPr lang="en-US" altLang="en-US" sz="2600" dirty="0" smtClean="0"/>
            </a:br>
            <a:r>
              <a:rPr lang="en-US" altLang="en-US" sz="2600" dirty="0" smtClean="0"/>
              <a:t>	4. thin.</a:t>
            </a:r>
            <a:br>
              <a:rPr lang="en-US" altLang="en-US" sz="2600" dirty="0" smtClean="0"/>
            </a:br>
            <a:r>
              <a:rPr lang="en-US" altLang="en-US" sz="2600" dirty="0" smtClean="0"/>
              <a:t>	5. </a:t>
            </a:r>
            <a:r>
              <a:rPr lang="en-US" altLang="en-US" sz="2600" dirty="0" err="1" smtClean="0"/>
              <a:t>myelinated</a:t>
            </a:r>
            <a:r>
              <a:rPr lang="en-US" altLang="en-US" sz="2600" dirty="0" smtClean="0"/>
              <a:t>.</a:t>
            </a:r>
            <a:br>
              <a:rPr lang="en-US" altLang="en-US" sz="2600" dirty="0" smtClean="0"/>
            </a:br>
            <a:r>
              <a:rPr lang="en-US" altLang="en-US" sz="2600" dirty="0" smtClean="0"/>
              <a:t>	6. </a:t>
            </a:r>
            <a:r>
              <a:rPr lang="en-US" altLang="en-US" sz="2600" dirty="0" err="1" smtClean="0"/>
              <a:t>nonmyelinated</a:t>
            </a:r>
            <a:r>
              <a:rPr lang="en-US" altLang="en-US" sz="2600" dirty="0" smtClean="0"/>
              <a:t>.</a:t>
            </a:r>
            <a:r>
              <a:rPr lang="en-US" altLang="en-US" dirty="0" smtClean="0"/>
              <a:t/>
            </a:r>
            <a:br>
              <a:rPr lang="en-US" altLang="en-US" dirty="0" smtClean="0"/>
            </a:br>
            <a:endParaRPr lang="en-US" altLang="en-US" dirty="0" smtClean="0"/>
          </a:p>
        </p:txBody>
      </p:sp>
      <p:sp>
        <p:nvSpPr>
          <p:cNvPr id="4099" name="Rectangle 3"/>
          <p:cNvSpPr>
            <a:spLocks noGrp="1" noChangeArrowheads="1"/>
          </p:cNvSpPr>
          <p:nvPr>
            <p:ph idx="1"/>
          </p:nvPr>
        </p:nvSpPr>
        <p:spPr>
          <a:xfrm>
            <a:off x="144463" y="3770334"/>
            <a:ext cx="8775700" cy="2718146"/>
          </a:xfrm>
        </p:spPr>
        <p:txBody>
          <a:bodyPr/>
          <a:lstStyle/>
          <a:p>
            <a:r>
              <a:rPr lang="en-US" altLang="en-US" dirty="0" smtClean="0"/>
              <a:t>1, 3, and 5</a:t>
            </a:r>
          </a:p>
          <a:p>
            <a:r>
              <a:rPr lang="en-US" altLang="en-US" dirty="0" smtClean="0"/>
              <a:t>1, 3, and 6</a:t>
            </a:r>
          </a:p>
          <a:p>
            <a:r>
              <a:rPr lang="en-US" altLang="en-US" b="1" dirty="0" smtClean="0"/>
              <a:t>1, 4, and 6</a:t>
            </a:r>
          </a:p>
          <a:p>
            <a:r>
              <a:rPr lang="en-US" altLang="en-US" dirty="0" smtClean="0"/>
              <a:t>2, 3, and 5</a:t>
            </a:r>
          </a:p>
          <a:p>
            <a:r>
              <a:rPr lang="en-US" altLang="en-US" dirty="0" smtClean="0"/>
              <a:t>2, 4, and 6</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5764431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tabLst>
                <a:tab pos="457200" algn="l"/>
              </a:tabLst>
            </a:pPr>
            <a:r>
              <a:rPr lang="en-US" altLang="en-US" sz="2600" dirty="0" smtClean="0"/>
              <a:t>If a single type of neurotransmitter, released simultaneously by many different neurons onto the same downstream neuron, causes far more K</a:t>
            </a:r>
            <a:r>
              <a:rPr lang="en-US" altLang="en-US" sz="2600" baseline="30000" dirty="0" smtClean="0">
                <a:sym typeface="Symbol" pitchFamily="84" charset="2"/>
              </a:rPr>
              <a:t></a:t>
            </a:r>
            <a:r>
              <a:rPr lang="en-US" altLang="en-US" sz="2600" dirty="0" smtClean="0"/>
              <a:t> channels than Na</a:t>
            </a:r>
            <a:r>
              <a:rPr lang="en-US" altLang="en-US" sz="2600" baseline="30000" dirty="0" smtClean="0">
                <a:sym typeface="Symbol" pitchFamily="84" charset="2"/>
              </a:rPr>
              <a:t></a:t>
            </a:r>
            <a:r>
              <a:rPr lang="en-US" altLang="en-US" sz="2600" dirty="0" smtClean="0"/>
              <a:t> channels to open in this downstream neuron, then which of the following should occur as a result?</a:t>
            </a:r>
            <a:r>
              <a:rPr lang="en-US" altLang="en-US" sz="2700" dirty="0" smtClean="0"/>
              <a:t/>
            </a:r>
            <a:br>
              <a:rPr lang="en-US" altLang="en-US" sz="2700" dirty="0" smtClean="0"/>
            </a:br>
            <a:r>
              <a:rPr lang="en-US" altLang="en-US" sz="2700" dirty="0" smtClean="0"/>
              <a:t>	</a:t>
            </a:r>
            <a:r>
              <a:rPr lang="en-US" altLang="en-US" sz="2400" dirty="0" smtClean="0"/>
              <a:t>1. Spatial summation</a:t>
            </a:r>
            <a:br>
              <a:rPr lang="en-US" altLang="en-US" sz="2400" dirty="0" smtClean="0"/>
            </a:br>
            <a:r>
              <a:rPr lang="en-US" altLang="en-US" sz="2400" dirty="0" smtClean="0"/>
              <a:t>	2. Temporal summation</a:t>
            </a:r>
            <a:br>
              <a:rPr lang="en-US" altLang="en-US" sz="2400" dirty="0" smtClean="0"/>
            </a:br>
            <a:r>
              <a:rPr lang="en-US" altLang="en-US" sz="2400" dirty="0" smtClean="0"/>
              <a:t>	3. Depolarization</a:t>
            </a:r>
            <a:br>
              <a:rPr lang="en-US" altLang="en-US" sz="2400" dirty="0" smtClean="0"/>
            </a:br>
            <a:r>
              <a:rPr lang="en-US" altLang="en-US" sz="2400" dirty="0" smtClean="0"/>
              <a:t>	4. Hyperpolarization</a:t>
            </a:r>
            <a:br>
              <a:rPr lang="en-US" altLang="en-US" sz="2400" dirty="0" smtClean="0"/>
            </a:br>
            <a:r>
              <a:rPr lang="en-US" altLang="en-US" sz="2400" dirty="0" smtClean="0"/>
              <a:t>	5. IPSPs</a:t>
            </a:r>
            <a:br>
              <a:rPr lang="en-US" altLang="en-US" sz="2400" dirty="0" smtClean="0"/>
            </a:br>
            <a:r>
              <a:rPr lang="en-US" altLang="en-US" sz="2400" dirty="0" smtClean="0"/>
              <a:t>	6. EPSPs</a:t>
            </a:r>
            <a:r>
              <a:rPr lang="en-US" altLang="en-US" sz="2700" dirty="0" smtClean="0"/>
              <a:t/>
            </a:r>
            <a:br>
              <a:rPr lang="en-US" altLang="en-US" sz="2700" dirty="0" smtClean="0"/>
            </a:br>
            <a:endParaRPr lang="en-US" altLang="en-US" sz="2700" dirty="0" smtClean="0"/>
          </a:p>
        </p:txBody>
      </p:sp>
      <p:sp>
        <p:nvSpPr>
          <p:cNvPr id="32771" name="Rectangle 3"/>
          <p:cNvSpPr>
            <a:spLocks noGrp="1" noChangeArrowheads="1"/>
          </p:cNvSpPr>
          <p:nvPr>
            <p:ph idx="1"/>
          </p:nvPr>
        </p:nvSpPr>
        <p:spPr>
          <a:xfrm>
            <a:off x="144463" y="4151595"/>
            <a:ext cx="8775700" cy="2244638"/>
          </a:xfrm>
        </p:spPr>
        <p:txBody>
          <a:bodyPr/>
          <a:lstStyle/>
          <a:p>
            <a:r>
              <a:rPr lang="en-US" altLang="en-US" dirty="0" smtClean="0"/>
              <a:t>1, 3, and 6</a:t>
            </a:r>
          </a:p>
          <a:p>
            <a:r>
              <a:rPr lang="en-US" altLang="en-US" dirty="0" smtClean="0"/>
              <a:t>1, 4, and 5</a:t>
            </a:r>
          </a:p>
          <a:p>
            <a:r>
              <a:rPr lang="en-US" altLang="en-US" dirty="0" smtClean="0"/>
              <a:t>1, 4, and 6</a:t>
            </a:r>
          </a:p>
          <a:p>
            <a:r>
              <a:rPr lang="en-US" altLang="en-US" dirty="0" smtClean="0"/>
              <a:t>2, 4, and 6</a:t>
            </a:r>
          </a:p>
          <a:p>
            <a:r>
              <a:rPr lang="en-US" altLang="en-US" dirty="0" smtClean="0"/>
              <a:t>2, 3, and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321009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tabLst>
                <a:tab pos="457200" algn="l"/>
              </a:tabLst>
            </a:pPr>
            <a:r>
              <a:rPr lang="en-US" altLang="en-US" sz="2600" dirty="0" smtClean="0"/>
              <a:t>If a single type of neurotransmitter, released simultaneously by many different neurons onto the same downstream neuron, causes far more K</a:t>
            </a:r>
            <a:r>
              <a:rPr lang="en-US" altLang="en-US" sz="2600" baseline="30000" dirty="0" smtClean="0">
                <a:sym typeface="Symbol" pitchFamily="84" charset="2"/>
              </a:rPr>
              <a:t></a:t>
            </a:r>
            <a:r>
              <a:rPr lang="en-US" altLang="en-US" sz="2600" dirty="0" smtClean="0"/>
              <a:t> channels than Na</a:t>
            </a:r>
            <a:r>
              <a:rPr lang="en-US" altLang="en-US" sz="2600" baseline="30000" dirty="0" smtClean="0">
                <a:sym typeface="Symbol" pitchFamily="84" charset="2"/>
              </a:rPr>
              <a:t></a:t>
            </a:r>
            <a:r>
              <a:rPr lang="en-US" altLang="en-US" sz="2600" dirty="0" smtClean="0"/>
              <a:t> channels to open in this downstream neuron, then which of the following should occur as a result?</a:t>
            </a:r>
            <a:r>
              <a:rPr lang="en-US" altLang="en-US" sz="2700" dirty="0" smtClean="0"/>
              <a:t/>
            </a:r>
            <a:br>
              <a:rPr lang="en-US" altLang="en-US" sz="2700" dirty="0" smtClean="0"/>
            </a:br>
            <a:r>
              <a:rPr lang="en-US" altLang="en-US" sz="2700" dirty="0" smtClean="0"/>
              <a:t>	</a:t>
            </a:r>
            <a:r>
              <a:rPr lang="en-US" altLang="en-US" sz="2400" dirty="0" smtClean="0"/>
              <a:t>1. Spatial summation</a:t>
            </a:r>
            <a:br>
              <a:rPr lang="en-US" altLang="en-US" sz="2400" dirty="0" smtClean="0"/>
            </a:br>
            <a:r>
              <a:rPr lang="en-US" altLang="en-US" sz="2400" dirty="0" smtClean="0"/>
              <a:t>	2. Temporal summation</a:t>
            </a:r>
            <a:br>
              <a:rPr lang="en-US" altLang="en-US" sz="2400" dirty="0" smtClean="0"/>
            </a:br>
            <a:r>
              <a:rPr lang="en-US" altLang="en-US" sz="2400" dirty="0" smtClean="0"/>
              <a:t>	3. Depolarization</a:t>
            </a:r>
            <a:br>
              <a:rPr lang="en-US" altLang="en-US" sz="2400" dirty="0" smtClean="0"/>
            </a:br>
            <a:r>
              <a:rPr lang="en-US" altLang="en-US" sz="2400" dirty="0" smtClean="0"/>
              <a:t>	4. Hyperpolarization</a:t>
            </a:r>
            <a:br>
              <a:rPr lang="en-US" altLang="en-US" sz="2400" dirty="0" smtClean="0"/>
            </a:br>
            <a:r>
              <a:rPr lang="en-US" altLang="en-US" sz="2400" dirty="0" smtClean="0"/>
              <a:t>	5. IPSPs</a:t>
            </a:r>
            <a:br>
              <a:rPr lang="en-US" altLang="en-US" sz="2400" dirty="0" smtClean="0"/>
            </a:br>
            <a:r>
              <a:rPr lang="en-US" altLang="en-US" sz="2400" dirty="0" smtClean="0"/>
              <a:t>	6. EPSPs</a:t>
            </a:r>
            <a:r>
              <a:rPr lang="en-US" altLang="en-US" sz="2700" dirty="0" smtClean="0"/>
              <a:t/>
            </a:r>
            <a:br>
              <a:rPr lang="en-US" altLang="en-US" sz="2700" dirty="0" smtClean="0"/>
            </a:br>
            <a:endParaRPr lang="en-US" altLang="en-US" sz="2700" dirty="0" smtClean="0"/>
          </a:p>
        </p:txBody>
      </p:sp>
      <p:sp>
        <p:nvSpPr>
          <p:cNvPr id="32771" name="Rectangle 3"/>
          <p:cNvSpPr>
            <a:spLocks noGrp="1" noChangeArrowheads="1"/>
          </p:cNvSpPr>
          <p:nvPr>
            <p:ph idx="1"/>
          </p:nvPr>
        </p:nvSpPr>
        <p:spPr>
          <a:xfrm>
            <a:off x="144463" y="4151595"/>
            <a:ext cx="8775700" cy="2244638"/>
          </a:xfrm>
        </p:spPr>
        <p:txBody>
          <a:bodyPr/>
          <a:lstStyle/>
          <a:p>
            <a:r>
              <a:rPr lang="en-US" altLang="en-US" dirty="0" smtClean="0"/>
              <a:t>1, 3, and 6</a:t>
            </a:r>
          </a:p>
          <a:p>
            <a:r>
              <a:rPr lang="en-US" altLang="en-US" b="1" dirty="0" smtClean="0"/>
              <a:t>1, 4, and 5</a:t>
            </a:r>
          </a:p>
          <a:p>
            <a:r>
              <a:rPr lang="en-US" altLang="en-US" dirty="0" smtClean="0"/>
              <a:t>1, 4, and 6</a:t>
            </a:r>
          </a:p>
          <a:p>
            <a:r>
              <a:rPr lang="en-US" altLang="en-US" dirty="0" smtClean="0"/>
              <a:t>2, 4, and 6</a:t>
            </a:r>
          </a:p>
          <a:p>
            <a:r>
              <a:rPr lang="en-US" altLang="en-US" dirty="0" smtClean="0"/>
              <a:t>2, 3, and 5</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530765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Which of the following stimuli is/are transmitted by sensory neurons?</a:t>
            </a:r>
            <a:endParaRPr lang="en-US" altLang="en-US" dirty="0" smtClean="0"/>
          </a:p>
        </p:txBody>
      </p:sp>
      <p:sp>
        <p:nvSpPr>
          <p:cNvPr id="6147" name="Content Placeholder 2"/>
          <p:cNvSpPr>
            <a:spLocks noGrp="1"/>
          </p:cNvSpPr>
          <p:nvPr>
            <p:ph idx="1"/>
          </p:nvPr>
        </p:nvSpPr>
        <p:spPr/>
        <p:txBody>
          <a:bodyPr/>
          <a:lstStyle/>
          <a:p>
            <a:r>
              <a:rPr lang="en-US" altLang="en-US" dirty="0" smtClean="0"/>
              <a:t>light</a:t>
            </a:r>
          </a:p>
          <a:p>
            <a:r>
              <a:rPr lang="en-US" altLang="en-US" dirty="0" smtClean="0"/>
              <a:t>touch</a:t>
            </a:r>
          </a:p>
          <a:p>
            <a:r>
              <a:rPr lang="en-US" altLang="en-US" dirty="0" smtClean="0"/>
              <a:t>smell</a:t>
            </a:r>
          </a:p>
          <a:p>
            <a:r>
              <a:rPr lang="en-US" altLang="en-US" dirty="0"/>
              <a:t>b</a:t>
            </a:r>
            <a:r>
              <a:rPr lang="en-US" altLang="en-US" dirty="0" smtClean="0"/>
              <a:t>oth A and C</a:t>
            </a:r>
          </a:p>
          <a:p>
            <a:r>
              <a:rPr lang="en-US" altLang="en-US" dirty="0"/>
              <a:t>a</a:t>
            </a:r>
            <a:r>
              <a:rPr lang="en-US" altLang="en-US" dirty="0" smtClean="0"/>
              <a:t>ll of the above</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380534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Which of the following stimuli is/are transmitted by sensory neurons?</a:t>
            </a:r>
            <a:endParaRPr lang="en-US" altLang="en-US" dirty="0" smtClean="0"/>
          </a:p>
        </p:txBody>
      </p:sp>
      <p:sp>
        <p:nvSpPr>
          <p:cNvPr id="6147" name="Content Placeholder 2"/>
          <p:cNvSpPr>
            <a:spLocks noGrp="1"/>
          </p:cNvSpPr>
          <p:nvPr>
            <p:ph idx="1"/>
          </p:nvPr>
        </p:nvSpPr>
        <p:spPr/>
        <p:txBody>
          <a:bodyPr/>
          <a:lstStyle/>
          <a:p>
            <a:r>
              <a:rPr lang="en-US" altLang="en-US" dirty="0" smtClean="0"/>
              <a:t>light</a:t>
            </a:r>
          </a:p>
          <a:p>
            <a:r>
              <a:rPr lang="en-US" altLang="en-US" dirty="0" smtClean="0"/>
              <a:t>touch</a:t>
            </a:r>
          </a:p>
          <a:p>
            <a:r>
              <a:rPr lang="en-US" altLang="en-US" dirty="0" smtClean="0"/>
              <a:t>smell</a:t>
            </a:r>
          </a:p>
          <a:p>
            <a:r>
              <a:rPr lang="en-US" altLang="en-US" dirty="0"/>
              <a:t>b</a:t>
            </a:r>
            <a:r>
              <a:rPr lang="en-US" altLang="en-US" dirty="0" smtClean="0"/>
              <a:t>oth A and C</a:t>
            </a:r>
          </a:p>
          <a:p>
            <a:r>
              <a:rPr lang="en-US" altLang="en-US" b="1" dirty="0"/>
              <a:t>a</a:t>
            </a:r>
            <a:r>
              <a:rPr lang="en-US" altLang="en-US" b="1" dirty="0" smtClean="0"/>
              <a:t>ll of the above</a:t>
            </a:r>
          </a:p>
          <a:p>
            <a:endParaRPr lang="en-US" altLang="en-US" dirty="0" smtClean="0"/>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277292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t>Which of the following statements is incorrect?</a:t>
            </a:r>
          </a:p>
        </p:txBody>
      </p:sp>
      <p:sp>
        <p:nvSpPr>
          <p:cNvPr id="8195" name="Content Placeholder 2"/>
          <p:cNvSpPr>
            <a:spLocks noGrp="1"/>
          </p:cNvSpPr>
          <p:nvPr>
            <p:ph idx="1"/>
          </p:nvPr>
        </p:nvSpPr>
        <p:spPr/>
        <p:txBody>
          <a:bodyPr/>
          <a:lstStyle/>
          <a:p>
            <a:r>
              <a:rPr lang="en-US" altLang="en-US" smtClean="0"/>
              <a:t>Interneurons are responsible for the integration of sensory input.</a:t>
            </a:r>
          </a:p>
          <a:p>
            <a:r>
              <a:rPr lang="en-US" altLang="en-US" smtClean="0"/>
              <a:t>Sensory neurons transmit information about external stimuli.</a:t>
            </a:r>
          </a:p>
          <a:p>
            <a:r>
              <a:rPr lang="en-US" altLang="en-US" smtClean="0"/>
              <a:t>Motor neurons transmit information about external stimuli.</a:t>
            </a:r>
          </a:p>
          <a:p>
            <a:r>
              <a:rPr lang="en-US" altLang="en-US" smtClean="0"/>
              <a:t>Motor neurons transmit signals to muscle cells.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26359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t>Which of the following statements is incorrect?</a:t>
            </a:r>
          </a:p>
        </p:txBody>
      </p:sp>
      <p:sp>
        <p:nvSpPr>
          <p:cNvPr id="8195" name="Content Placeholder 2"/>
          <p:cNvSpPr>
            <a:spLocks noGrp="1"/>
          </p:cNvSpPr>
          <p:nvPr>
            <p:ph idx="1"/>
          </p:nvPr>
        </p:nvSpPr>
        <p:spPr/>
        <p:txBody>
          <a:bodyPr/>
          <a:lstStyle/>
          <a:p>
            <a:r>
              <a:rPr lang="en-US" altLang="en-US" dirty="0" smtClean="0"/>
              <a:t>Interneurons are responsible for the integration of sensory input.</a:t>
            </a:r>
          </a:p>
          <a:p>
            <a:r>
              <a:rPr lang="en-US" altLang="en-US" dirty="0" smtClean="0"/>
              <a:t>Sensory neurons transmit information about external stimuli.</a:t>
            </a:r>
          </a:p>
          <a:p>
            <a:r>
              <a:rPr lang="en-US" altLang="en-US" b="1" dirty="0" smtClean="0"/>
              <a:t>Motor neurons transmit information about external stimuli.</a:t>
            </a:r>
          </a:p>
          <a:p>
            <a:r>
              <a:rPr lang="en-US" altLang="en-US" dirty="0" smtClean="0"/>
              <a:t>Motor neurons transmit signals to muscle cells.</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426271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dirty="0" smtClean="0"/>
              <a:t>The stages of an action potential in voltage-gated sodium and potassium channels in a neuron’s plasma membrane are (1) resting state, (2) rising phase of the action potential, (3) depolarization, (4) falling phase of the action potential, and (5) undershoot. Which of the following lists the stages in the correct order?</a:t>
            </a:r>
          </a:p>
        </p:txBody>
      </p:sp>
      <p:sp>
        <p:nvSpPr>
          <p:cNvPr id="10243" name="Content Placeholder 2"/>
          <p:cNvSpPr>
            <a:spLocks noGrp="1"/>
          </p:cNvSpPr>
          <p:nvPr>
            <p:ph idx="1"/>
          </p:nvPr>
        </p:nvSpPr>
        <p:spPr>
          <a:xfrm>
            <a:off x="144463" y="2705621"/>
            <a:ext cx="8775700" cy="3647553"/>
          </a:xfrm>
        </p:spPr>
        <p:txBody>
          <a:bodyPr/>
          <a:lstStyle/>
          <a:p>
            <a:r>
              <a:rPr lang="en-US" altLang="en-US" dirty="0" smtClean="0"/>
              <a:t>1, 2, 3, 4, 5</a:t>
            </a:r>
          </a:p>
          <a:p>
            <a:r>
              <a:rPr lang="en-US" altLang="en-US" dirty="0" smtClean="0"/>
              <a:t>1, 3, 4, 2, 5</a:t>
            </a:r>
          </a:p>
          <a:p>
            <a:r>
              <a:rPr lang="en-US" altLang="en-US" dirty="0" smtClean="0"/>
              <a:t>1, 3, 2, 4, 5</a:t>
            </a:r>
          </a:p>
          <a:p>
            <a:r>
              <a:rPr lang="en-US" altLang="en-US" dirty="0" smtClean="0"/>
              <a:t>1, 5, 2, 3, 4</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1911785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dirty="0" smtClean="0"/>
              <a:t>The stages of an action potential in voltage-gated sodium and potassium channels in a neuron’s plasma membrane are (1) resting state, (2) rising phase of the action potential, (3) depolarization, (4) falling phase of the action potential, and (5) undershoot. Which of the following lists the stages in the correct order?</a:t>
            </a:r>
          </a:p>
        </p:txBody>
      </p:sp>
      <p:sp>
        <p:nvSpPr>
          <p:cNvPr id="10243" name="Content Placeholder 2"/>
          <p:cNvSpPr>
            <a:spLocks noGrp="1"/>
          </p:cNvSpPr>
          <p:nvPr>
            <p:ph idx="1"/>
          </p:nvPr>
        </p:nvSpPr>
        <p:spPr>
          <a:xfrm>
            <a:off x="144463" y="2705621"/>
            <a:ext cx="8775700" cy="3647553"/>
          </a:xfrm>
        </p:spPr>
        <p:txBody>
          <a:bodyPr/>
          <a:lstStyle/>
          <a:p>
            <a:r>
              <a:rPr lang="en-US" altLang="en-US" dirty="0" smtClean="0"/>
              <a:t>1, 2, 3, 4, 5</a:t>
            </a:r>
          </a:p>
          <a:p>
            <a:r>
              <a:rPr lang="en-US" altLang="en-US" dirty="0" smtClean="0"/>
              <a:t>1, 3, 4, 2, 5</a:t>
            </a:r>
          </a:p>
          <a:p>
            <a:r>
              <a:rPr lang="en-US" altLang="en-US" b="1" dirty="0" smtClean="0"/>
              <a:t>1, 3, 2, 4, 5</a:t>
            </a:r>
          </a:p>
          <a:p>
            <a:r>
              <a:rPr lang="en-US" altLang="en-US" dirty="0" smtClean="0"/>
              <a:t>1, 5, 2, 3, 4</a:t>
            </a:r>
          </a:p>
        </p:txBody>
      </p:sp>
      <p:sp>
        <p:nvSpPr>
          <p:cNvPr id="2" name="Footer Placeholder 1"/>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425398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14184</TotalTime>
  <Words>1716</Words>
  <Application>Microsoft Office PowerPoint</Application>
  <PresentationFormat>On-screen Show (4:3)</PresentationFormat>
  <Paragraphs>252</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ＭＳ Ｐゴシック</vt:lpstr>
      <vt:lpstr>Arial</vt:lpstr>
      <vt:lpstr>Symbol</vt:lpstr>
      <vt:lpstr>Times New Roman</vt:lpstr>
      <vt:lpstr>Wingdings</vt:lpstr>
      <vt:lpstr>BIF2e_Clicker_Template</vt:lpstr>
      <vt:lpstr>PowerPoint Presentation</vt:lpstr>
      <vt:lpstr>Which combination of axon features should lead an axon to communicate with downstream cells most slowly? An axon that is  1. long.  2. short.  3. wide.  4. thin.  5. myelinated.  6. nonmyelinated. </vt:lpstr>
      <vt:lpstr>Which combination of axon features should lead an axon to communicate with downstream cells most slowly? An axon that is  1. long.  2. short.  3. wide.  4. thin.  5. myelinated.  6. nonmyelinated. </vt:lpstr>
      <vt:lpstr>Which of the following stimuli is/are transmitted by sensory neurons?</vt:lpstr>
      <vt:lpstr>Which of the following stimuli is/are transmitted by sensory neurons?</vt:lpstr>
      <vt:lpstr>Which of the following statements is incorrect?</vt:lpstr>
      <vt:lpstr>Which of the following statements is incorrect?</vt:lpstr>
      <vt:lpstr>The stages of an action potential in voltage-gated sodium and potassium channels in a neuron’s plasma membrane are (1) resting state, (2) rising phase of the action potential, (3) depolarization, (4) falling phase of the action potential, and (5) undershoot. Which of the following lists the stages in the correct order?</vt:lpstr>
      <vt:lpstr>The stages of an action potential in voltage-gated sodium and potassium channels in a neuron’s plasma membrane are (1) resting state, (2) rising phase of the action potential, (3) depolarization, (4) falling phase of the action potential, and (5) undershoot. Which of the following lists the stages in the correct order?</vt:lpstr>
      <vt:lpstr>In a typical motor neuron, what is the correct sequence in which these structures usually become involved in transmitting an electrical current?  1. Cell body  2. Axon  3. Axon hillock  4. Dendrites  5. Synaptic terminals </vt:lpstr>
      <vt:lpstr>In a typical motor neuron, what is the correct sequence in which these structures usually become involved in transmitting an electrical current?  1. Cell body  2. Axon  3. Axon hillock  4. Dendrites  5. Synaptic terminals </vt:lpstr>
      <vt:lpstr>Which is not located in the CNS?</vt:lpstr>
      <vt:lpstr>Which is not located in the CNS?</vt:lpstr>
      <vt:lpstr>Which gradient(s) is/are directly responsible for producing membrane potential?  1. Concentration gradient  2. Pressure gradient  3. Partial pressure gradient  4. Electrical gradient </vt:lpstr>
      <vt:lpstr>Which gradient(s) is/are directly responsible for producing membrane potential?  1. Concentration gradient  2. Pressure gradient  3. Partial pressure gradient  4. Electrical gradient </vt:lpstr>
      <vt:lpstr>Resting potential is mostly due to ion movements through which two of the following?  1. Na/K pumps  2. Voltage-gated Na and K channels  3. Ligand-gated Na and K channels  4. Voltage-gated Ca2 channels  5. Na and K leak channels</vt:lpstr>
      <vt:lpstr>Resting potential is mostly due to ion movements through which two of the following?  1. Na/K pumps  2. Voltage-gated Na and K channels  3. Ligand-gated Na and K channels  4. Voltage-gated Ca2 channels  5. Na and K leak channels</vt:lpstr>
      <vt:lpstr>What is the correct sequence in which the following events occur, leading to the cessation of acetylcholine (ACh) stimulation of downstream skeletal muscle cells?  1. Migration of synaptic vesicles ceases  2. ACh release from presynaptic membrane ceases  3. Hydrolysis of last ACh molecules in synaptic cleft         and postsynaptic membrane  4. Removal of Ca2 from synaptic terminals  5. Action potentials along motor neuron cease  </vt:lpstr>
      <vt:lpstr>What is the correct sequence in which the following events occur, leading to the cessation of acetylcholine (ACh) stimulation of downstream skeletal muscle cells?  1. Migration of synaptic vesicles ceases  2. ACh release from presynaptic membrane ceases  3. Hydrolysis of last ACh molecules in synaptic cleft         and postsynaptic membrane  4. Removal of Ca2 from synaptic terminals  5. Action potentials along motor neuron cease  </vt:lpstr>
      <vt:lpstr>If an axon cannot perform saltatory conduction, then what is probably true of this axon?</vt:lpstr>
      <vt:lpstr>If an axon cannot perform saltatory conduction, then what is probably true of this axon?</vt:lpstr>
      <vt:lpstr>The life span of an action potential in many neurons is _____.</vt:lpstr>
      <vt:lpstr>The life span of an action potential in many neurons is _____.</vt:lpstr>
      <vt:lpstr>Which of the following functions depend(s) on acetylcholine in the nervous system?</vt:lpstr>
      <vt:lpstr>Which of the following functions depend(s) on acetylcholine in the nervous system?</vt:lpstr>
      <vt:lpstr>Which of the following amino acids is the most common neurotransmitter in the CNS?</vt:lpstr>
      <vt:lpstr>Which of the following amino acids is the most common neurotransmitter in the CNS?</vt:lpstr>
      <vt:lpstr>Which is most directly involved in causing neurotransmitter release from the presynaptic membrane?</vt:lpstr>
      <vt:lpstr>Which is most directly involved in causing neurotransmitter release from the presynaptic membrane?</vt:lpstr>
      <vt:lpstr>If a single type of neurotransmitter, released simultaneously by many different neurons onto the same downstream neuron, causes far more K channels than Na channels to open in this downstream neuron, then which of the following should occur as a result?  1. Spatial summation  2. Temporal summation  3. Depolarization  4. Hyperpolarization  5. IPSPs  6. EPSPs </vt:lpstr>
      <vt:lpstr>If a single type of neurotransmitter, released simultaneously by many different neurons onto the same downstream neuron, causes far more K channels than Na channels to open in this downstream neuron, then which of the following should occur as a result?  1. Spatial summation  2. Temporal summation  3. Depolarization  4. Hyperpolarization  5. IPSPs  6. EPSPs </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Brian Hastings</cp:lastModifiedBy>
  <cp:revision>753</cp:revision>
  <cp:lastPrinted>2005-03-24T12:52:04Z</cp:lastPrinted>
  <dcterms:created xsi:type="dcterms:W3CDTF">2010-10-31T21:38:30Z</dcterms:created>
  <dcterms:modified xsi:type="dcterms:W3CDTF">2015-11-15T00:04:19Z</dcterms:modified>
  <cp:category/>
</cp:coreProperties>
</file>