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29"/>
  </p:notesMasterIdLst>
  <p:handoutMasterIdLst>
    <p:handoutMasterId r:id="rId30"/>
  </p:handoutMasterIdLst>
  <p:sldIdLst>
    <p:sldId id="359" r:id="rId2"/>
    <p:sldId id="360" r:id="rId3"/>
    <p:sldId id="361" r:id="rId4"/>
    <p:sldId id="362" r:id="rId5"/>
    <p:sldId id="363" r:id="rId6"/>
    <p:sldId id="364" r:id="rId7"/>
    <p:sldId id="365" r:id="rId8"/>
    <p:sldId id="366" r:id="rId9"/>
    <p:sldId id="386" r:id="rId10"/>
    <p:sldId id="368" r:id="rId11"/>
    <p:sldId id="387" r:id="rId12"/>
    <p:sldId id="388" r:id="rId13"/>
    <p:sldId id="389" r:id="rId14"/>
    <p:sldId id="372" r:id="rId15"/>
    <p:sldId id="390" r:id="rId16"/>
    <p:sldId id="374" r:id="rId17"/>
    <p:sldId id="397" r:id="rId18"/>
    <p:sldId id="376" r:id="rId19"/>
    <p:sldId id="398" r:id="rId20"/>
    <p:sldId id="378" r:id="rId21"/>
    <p:sldId id="393" r:id="rId22"/>
    <p:sldId id="380" r:id="rId23"/>
    <p:sldId id="394" r:id="rId24"/>
    <p:sldId id="382" r:id="rId25"/>
    <p:sldId id="395" r:id="rId26"/>
    <p:sldId id="384" r:id="rId27"/>
    <p:sldId id="396" r:id="rId28"/>
  </p:sldIdLst>
  <p:sldSz cx="9144000" cy="6858000" type="screen4x3"/>
  <p:notesSz cx="6858000" cy="9144000"/>
  <p:custDataLst>
    <p:tags r:id="rId31"/>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guide id="6" orient="horz" pos="879">
          <p15:clr>
            <a:srgbClr val="A4A3A4"/>
          </p15:clr>
        </p15:guide>
        <p15:guide id="7" pos="17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0" autoAdjust="0"/>
    <p:restoredTop sz="86187" autoAdjust="0"/>
  </p:normalViewPr>
  <p:slideViewPr>
    <p:cSldViewPr snapToGrid="0">
      <p:cViewPr varScale="1">
        <p:scale>
          <a:sx n="93" d="100"/>
          <a:sy n="93" d="100"/>
        </p:scale>
        <p:origin x="288" y="78"/>
      </p:cViewPr>
      <p:guideLst>
        <p:guide orient="horz" pos="2160"/>
        <p:guide pos="2880"/>
        <p:guide orient="horz" pos="879"/>
        <p:guide pos="17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253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D. Apply Chargaff′s rule to see that G + C = 40% and A = T = 60%, and then remember/apply that there are 3 H bonds per GC pair and 2 H bonds per AT pair.</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25AFCD4-1CAB-4FDD-A860-1A73FA807F92}" type="slidenum">
              <a:rPr lang="en-US" altLang="en-US">
                <a:cs typeface="Arial" charset="0"/>
              </a:rPr>
              <a:pPr/>
              <a:t>10</a:t>
            </a:fld>
            <a:endParaRPr lang="en-US" altLang="en-US">
              <a:cs typeface="Arial" charset="0"/>
            </a:endParaRPr>
          </a:p>
        </p:txBody>
      </p:sp>
    </p:spTree>
    <p:extLst>
      <p:ext uri="{BB962C8B-B14F-4D97-AF65-F5344CB8AC3E}">
        <p14:creationId xmlns:p14="http://schemas.microsoft.com/office/powerpoint/2010/main" val="929391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25AFCD4-1CAB-4FDD-A860-1A73FA807F92}" type="slidenum">
              <a:rPr lang="en-US" altLang="en-US">
                <a:cs typeface="Arial" charset="0"/>
              </a:rPr>
              <a:pPr/>
              <a:t>11</a:t>
            </a:fld>
            <a:endParaRPr lang="en-US" altLang="en-US">
              <a:cs typeface="Arial" charset="0"/>
            </a:endParaRPr>
          </a:p>
        </p:txBody>
      </p:sp>
    </p:spTree>
    <p:extLst>
      <p:ext uri="{BB962C8B-B14F-4D97-AF65-F5344CB8AC3E}">
        <p14:creationId xmlns:p14="http://schemas.microsoft.com/office/powerpoint/2010/main" val="23082292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D. This question should uncover many misconceptions about replication. Note the altered 5′ and 3′ orientation from text figures. Replication proceeds 5′</a:t>
            </a:r>
            <a:r>
              <a:rPr lang="en-US" altLang="en-US" dirty="0" smtClean="0">
                <a:latin typeface="Times New Roman" pitchFamily="18" charset="0"/>
                <a:ea typeface="ＭＳ Ｐゴシック" pitchFamily="34" charset="-128"/>
              </a:rPr>
              <a:t>→ 3</a:t>
            </a:r>
            <a:r>
              <a:rPr lang="en-US" altLang="en-US" dirty="0" smtClean="0">
                <a:latin typeface="Times New Roman" pitchFamily="18" charset="0"/>
                <a:ea typeface="ＭＳ Ｐゴシック" pitchFamily="34" charset="-128"/>
              </a:rPr>
              <a:t>′ in antiparallel fashion.</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25AFCD4-1CAB-4FDD-A860-1A73FA807F92}" type="slidenum">
              <a:rPr lang="en-US" altLang="en-US">
                <a:cs typeface="Arial" charset="0"/>
              </a:rPr>
              <a:pPr/>
              <a:t>12</a:t>
            </a:fld>
            <a:endParaRPr lang="en-US" altLang="en-US">
              <a:cs typeface="Arial" charset="0"/>
            </a:endParaRPr>
          </a:p>
        </p:txBody>
      </p:sp>
    </p:spTree>
    <p:extLst>
      <p:ext uri="{BB962C8B-B14F-4D97-AF65-F5344CB8AC3E}">
        <p14:creationId xmlns:p14="http://schemas.microsoft.com/office/powerpoint/2010/main" val="3287669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25AFCD4-1CAB-4FDD-A860-1A73FA807F92}" type="slidenum">
              <a:rPr lang="en-US" altLang="en-US">
                <a:cs typeface="Arial" charset="0"/>
              </a:rPr>
              <a:pPr/>
              <a:t>13</a:t>
            </a:fld>
            <a:endParaRPr lang="en-US" altLang="en-US">
              <a:cs typeface="Arial" charset="0"/>
            </a:endParaRPr>
          </a:p>
        </p:txBody>
      </p:sp>
    </p:spTree>
    <p:extLst>
      <p:ext uri="{BB962C8B-B14F-4D97-AF65-F5344CB8AC3E}">
        <p14:creationId xmlns:p14="http://schemas.microsoft.com/office/powerpoint/2010/main" val="2344503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This question should uncover many misconceptions about replication. Note the altered 5′ and 3′ orientation from text figures. Replication proceeds 5′</a:t>
            </a:r>
            <a:r>
              <a:rPr lang="en-US" altLang="en-US" dirty="0" smtClean="0">
                <a:latin typeface="Times New Roman" pitchFamily="18" charset="0"/>
                <a:ea typeface="ＭＳ Ｐゴシック" pitchFamily="34" charset="-128"/>
              </a:rPr>
              <a:t>→ 3</a:t>
            </a:r>
            <a:r>
              <a:rPr lang="en-US" altLang="en-US" dirty="0" smtClean="0">
                <a:latin typeface="Times New Roman" pitchFamily="18" charset="0"/>
                <a:ea typeface="ＭＳ Ｐゴシック" pitchFamily="34" charset="-128"/>
              </a:rPr>
              <a:t>′ in antiparallel fashion.</a:t>
            </a:r>
          </a:p>
          <a:p>
            <a:endParaRPr lang="en-US" altLang="en-US" dirty="0" smtClean="0">
              <a:latin typeface="Times New Roman" pitchFamily="18" charset="0"/>
              <a:ea typeface="ＭＳ Ｐゴシック" pitchFamily="34" charset="-128"/>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45009EEA-D903-4AC2-83E7-7CCBBAC3ACDA}" type="slidenum">
              <a:rPr lang="en-US" altLang="en-US">
                <a:cs typeface="Arial" charset="0"/>
              </a:rPr>
              <a:pPr/>
              <a:t>14</a:t>
            </a:fld>
            <a:endParaRPr lang="en-US" altLang="en-US">
              <a:cs typeface="Arial" charset="0"/>
            </a:endParaRPr>
          </a:p>
        </p:txBody>
      </p:sp>
    </p:spTree>
    <p:extLst>
      <p:ext uri="{BB962C8B-B14F-4D97-AF65-F5344CB8AC3E}">
        <p14:creationId xmlns:p14="http://schemas.microsoft.com/office/powerpoint/2010/main" val="332202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45009EEA-D903-4AC2-83E7-7CCBBAC3ACDA}" type="slidenum">
              <a:rPr lang="en-US" altLang="en-US">
                <a:cs typeface="Arial" charset="0"/>
              </a:rPr>
              <a:pPr/>
              <a:t>15</a:t>
            </a:fld>
            <a:endParaRPr lang="en-US" altLang="en-US">
              <a:cs typeface="Arial" charset="0"/>
            </a:endParaRPr>
          </a:p>
        </p:txBody>
      </p:sp>
    </p:spTree>
    <p:extLst>
      <p:ext uri="{BB962C8B-B14F-4D97-AF65-F5344CB8AC3E}">
        <p14:creationId xmlns:p14="http://schemas.microsoft.com/office/powerpoint/2010/main" val="3660301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C shows completed replication with two daughter molecules, each in antiparallel configuration. A, B, and D indicate misconceptions of varying degrees.</a:t>
            </a:r>
          </a:p>
          <a:p>
            <a:endParaRPr lang="en-US" altLang="en-US" dirty="0" smtClean="0">
              <a:latin typeface="Times New Roman" pitchFamily="18" charset="0"/>
              <a:ea typeface="ＭＳ Ｐゴシック" pitchFamily="34" charset="-128"/>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05BC9D26-1ECA-4763-B5DD-BC3050B989ED}" type="slidenum">
              <a:rPr lang="en-US" altLang="en-US">
                <a:solidFill>
                  <a:srgbClr val="000000"/>
                </a:solidFill>
                <a:latin typeface="Calibri" pitchFamily="34" charset="0"/>
                <a:cs typeface="Arial" charset="0"/>
              </a:rPr>
              <a:pPr/>
              <a:t>16</a:t>
            </a:fld>
            <a:endParaRPr lang="en-US" altLang="en-US">
              <a:solidFill>
                <a:srgbClr val="000000"/>
              </a:solidFill>
              <a:latin typeface="Calibri" pitchFamily="34" charset="0"/>
              <a:cs typeface="Arial" charset="0"/>
            </a:endParaRPr>
          </a:p>
        </p:txBody>
      </p:sp>
    </p:spTree>
    <p:extLst>
      <p:ext uri="{BB962C8B-B14F-4D97-AF65-F5344CB8AC3E}">
        <p14:creationId xmlns:p14="http://schemas.microsoft.com/office/powerpoint/2010/main" val="160876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05BC9D26-1ECA-4763-B5DD-BC3050B989ED}" type="slidenum">
              <a:rPr lang="en-US" altLang="en-US">
                <a:solidFill>
                  <a:srgbClr val="000000"/>
                </a:solidFill>
                <a:latin typeface="Calibri" pitchFamily="34" charset="0"/>
                <a:cs typeface="Arial" charset="0"/>
              </a:rPr>
              <a:pPr/>
              <a:t>17</a:t>
            </a:fld>
            <a:endParaRPr lang="en-US" altLang="en-US">
              <a:solidFill>
                <a:srgbClr val="000000"/>
              </a:solidFill>
              <a:latin typeface="Calibri" pitchFamily="34" charset="0"/>
              <a:cs typeface="Arial" charset="0"/>
            </a:endParaRPr>
          </a:p>
        </p:txBody>
      </p:sp>
    </p:spTree>
    <p:extLst>
      <p:ext uri="{BB962C8B-B14F-4D97-AF65-F5344CB8AC3E}">
        <p14:creationId xmlns:p14="http://schemas.microsoft.com/office/powerpoint/2010/main" val="8559474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This question requires students to draw out the process. In the third replication, each light molecule produces two additional light molecules, while each hybrid molecule produces one light and one hybrid molecule.</a:t>
            </a:r>
          </a:p>
          <a:p>
            <a:endParaRPr lang="en-US" altLang="en-US" dirty="0" smtClean="0">
              <a:latin typeface="Times New Roman" pitchFamily="18" charset="0"/>
              <a:ea typeface="ＭＳ Ｐゴシック" pitchFamily="34" charset="-128"/>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D71E929-B2D7-419A-916B-38A93E9C8BB2}" type="slidenum">
              <a:rPr lang="en-US" altLang="en-US">
                <a:cs typeface="Arial" charset="0"/>
              </a:rPr>
              <a:pPr/>
              <a:t>18</a:t>
            </a:fld>
            <a:endParaRPr lang="en-US" altLang="en-US">
              <a:cs typeface="Arial" charset="0"/>
            </a:endParaRPr>
          </a:p>
        </p:txBody>
      </p:sp>
    </p:spTree>
    <p:extLst>
      <p:ext uri="{BB962C8B-B14F-4D97-AF65-F5344CB8AC3E}">
        <p14:creationId xmlns:p14="http://schemas.microsoft.com/office/powerpoint/2010/main" val="4203649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2D71E929-B2D7-419A-916B-38A93E9C8BB2}" type="slidenum">
              <a:rPr lang="en-US" altLang="en-US">
                <a:cs typeface="Arial" charset="0"/>
              </a:rPr>
              <a:pPr/>
              <a:t>19</a:t>
            </a:fld>
            <a:endParaRPr lang="en-US" altLang="en-US">
              <a:cs typeface="Arial" charset="0"/>
            </a:endParaRPr>
          </a:p>
        </p:txBody>
      </p:sp>
    </p:spTree>
    <p:extLst>
      <p:ext uri="{BB962C8B-B14F-4D97-AF65-F5344CB8AC3E}">
        <p14:creationId xmlns:p14="http://schemas.microsoft.com/office/powerpoint/2010/main" val="236377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58875D25-C614-44E7-BE9A-0555E9972B2A}" type="slidenum">
              <a:rPr lang="en-US" altLang="en-US">
                <a:cs typeface="Arial" charset="0"/>
              </a:rPr>
              <a:pPr/>
              <a:t>2</a:t>
            </a:fld>
            <a:endParaRPr lang="en-US" altLang="en-US">
              <a:cs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 See Figure 13.6, Concept 13.1</a:t>
            </a:r>
          </a:p>
        </p:txBody>
      </p:sp>
    </p:spTree>
    <p:extLst>
      <p:ext uri="{BB962C8B-B14F-4D97-AF65-F5344CB8AC3E}">
        <p14:creationId xmlns:p14="http://schemas.microsoft.com/office/powerpoint/2010/main" val="4109574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D.</a:t>
            </a: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BC0EDA81-2D59-484D-9E8A-95E5D9780E42}" type="slidenum">
              <a:rPr lang="en-US" altLang="en-US" sz="1200">
                <a:latin typeface="Times New Roman" pitchFamily="18" charset="0"/>
              </a:rPr>
              <a:pPr/>
              <a:t>20</a:t>
            </a:fld>
            <a:endParaRPr lang="en-US" altLang="en-US" sz="1200">
              <a:latin typeface="Times New Roman" pitchFamily="18" charset="0"/>
            </a:endParaRPr>
          </a:p>
        </p:txBody>
      </p:sp>
    </p:spTree>
    <p:extLst>
      <p:ext uri="{BB962C8B-B14F-4D97-AF65-F5344CB8AC3E}">
        <p14:creationId xmlns:p14="http://schemas.microsoft.com/office/powerpoint/2010/main" val="991779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Times New Roman" pitchFamily="18" charset="0"/>
              <a:ea typeface="ＭＳ Ｐゴシック" pitchFamily="34" charset="-128"/>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BC0EDA81-2D59-484D-9E8A-95E5D9780E42}" type="slidenum">
              <a:rPr lang="en-US" altLang="en-US" sz="1200">
                <a:latin typeface="Times New Roman" pitchFamily="18" charset="0"/>
              </a:rPr>
              <a:pPr/>
              <a:t>21</a:t>
            </a:fld>
            <a:endParaRPr lang="en-US" altLang="en-US" sz="1200">
              <a:latin typeface="Times New Roman" pitchFamily="18" charset="0"/>
            </a:endParaRPr>
          </a:p>
        </p:txBody>
      </p:sp>
    </p:spTree>
    <p:extLst>
      <p:ext uri="{BB962C8B-B14F-4D97-AF65-F5344CB8AC3E}">
        <p14:creationId xmlns:p14="http://schemas.microsoft.com/office/powerpoint/2010/main" val="1933401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All apply.</a:t>
            </a:r>
          </a:p>
          <a:p>
            <a:endParaRPr lang="en-US" altLang="en-US" dirty="0" smtClean="0">
              <a:latin typeface="Times New Roman" pitchFamily="18" charset="0"/>
              <a:ea typeface="ＭＳ Ｐゴシック" pitchFamily="34" charset="-128"/>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DDF12EED-29C5-40AA-90EB-207B11DAC146}" type="slidenum">
              <a:rPr lang="en-US" altLang="en-US">
                <a:cs typeface="Arial" charset="0"/>
              </a:rPr>
              <a:pPr/>
              <a:t>22</a:t>
            </a:fld>
            <a:endParaRPr lang="en-US" altLang="en-US">
              <a:cs typeface="Arial" charset="0"/>
            </a:endParaRPr>
          </a:p>
        </p:txBody>
      </p:sp>
    </p:spTree>
    <p:extLst>
      <p:ext uri="{BB962C8B-B14F-4D97-AF65-F5344CB8AC3E}">
        <p14:creationId xmlns:p14="http://schemas.microsoft.com/office/powerpoint/2010/main" val="32084249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18" charset="0"/>
              <a:ea typeface="ＭＳ Ｐゴシック" pitchFamily="34" charset="-128"/>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DDF12EED-29C5-40AA-90EB-207B11DAC146}" type="slidenum">
              <a:rPr lang="en-US" altLang="en-US">
                <a:cs typeface="Arial" charset="0"/>
              </a:rPr>
              <a:pPr/>
              <a:t>23</a:t>
            </a:fld>
            <a:endParaRPr lang="en-US" altLang="en-US">
              <a:cs typeface="Arial" charset="0"/>
            </a:endParaRPr>
          </a:p>
        </p:txBody>
      </p:sp>
    </p:spTree>
    <p:extLst>
      <p:ext uri="{BB962C8B-B14F-4D97-AF65-F5344CB8AC3E}">
        <p14:creationId xmlns:p14="http://schemas.microsoft.com/office/powerpoint/2010/main" val="12524677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B.</a:t>
            </a: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28375BF-1761-45BC-85D0-9DB7911AB4E8}" type="slidenum">
              <a:rPr lang="en-US" altLang="en-US" sz="1200">
                <a:latin typeface="Times New Roman" pitchFamily="18" charset="0"/>
              </a:rPr>
              <a:pPr/>
              <a:t>24</a:t>
            </a:fld>
            <a:endParaRPr lang="en-US" altLang="en-US" sz="1200">
              <a:latin typeface="Times New Roman" pitchFamily="18" charset="0"/>
            </a:endParaRPr>
          </a:p>
        </p:txBody>
      </p:sp>
    </p:spTree>
    <p:extLst>
      <p:ext uri="{BB962C8B-B14F-4D97-AF65-F5344CB8AC3E}">
        <p14:creationId xmlns:p14="http://schemas.microsoft.com/office/powerpoint/2010/main" val="26950322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Times New Roman" pitchFamily="18" charset="0"/>
              <a:ea typeface="ＭＳ Ｐゴシック" pitchFamily="34" charset="-128"/>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628375BF-1761-45BC-85D0-9DB7911AB4E8}" type="slidenum">
              <a:rPr lang="en-US" altLang="en-US" sz="1200">
                <a:latin typeface="Times New Roman" pitchFamily="18" charset="0"/>
              </a:rPr>
              <a:pPr/>
              <a:t>25</a:t>
            </a:fld>
            <a:endParaRPr lang="en-US" altLang="en-US" sz="1200">
              <a:latin typeface="Times New Roman" pitchFamily="18" charset="0"/>
            </a:endParaRPr>
          </a:p>
        </p:txBody>
      </p:sp>
    </p:spTree>
    <p:extLst>
      <p:ext uri="{BB962C8B-B14F-4D97-AF65-F5344CB8AC3E}">
        <p14:creationId xmlns:p14="http://schemas.microsoft.com/office/powerpoint/2010/main" val="2398325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A.</a:t>
            </a: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70C3BCCF-71F9-4E51-8ACF-3E61BE36CAA4}" type="slidenum">
              <a:rPr lang="en-US" altLang="en-US" sz="1200">
                <a:latin typeface="Times New Roman" pitchFamily="18" charset="0"/>
              </a:rPr>
              <a:pPr/>
              <a:t>26</a:t>
            </a:fld>
            <a:endParaRPr lang="en-US" altLang="en-US" sz="1200">
              <a:latin typeface="Times New Roman" pitchFamily="18" charset="0"/>
            </a:endParaRPr>
          </a:p>
        </p:txBody>
      </p:sp>
    </p:spTree>
    <p:extLst>
      <p:ext uri="{BB962C8B-B14F-4D97-AF65-F5344CB8AC3E}">
        <p14:creationId xmlns:p14="http://schemas.microsoft.com/office/powerpoint/2010/main" val="26288983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Times New Roman" pitchFamily="18" charset="0"/>
              <a:ea typeface="ＭＳ Ｐゴシック" pitchFamily="34" charset="-128"/>
            </a:endParaRP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70C3BCCF-71F9-4E51-8ACF-3E61BE36CAA4}" type="slidenum">
              <a:rPr lang="en-US" altLang="en-US" sz="1200">
                <a:latin typeface="Times New Roman" pitchFamily="18" charset="0"/>
              </a:rPr>
              <a:pPr/>
              <a:t>27</a:t>
            </a:fld>
            <a:endParaRPr lang="en-US" altLang="en-US" sz="1200">
              <a:latin typeface="Times New Roman" pitchFamily="18" charset="0"/>
            </a:endParaRPr>
          </a:p>
        </p:txBody>
      </p:sp>
    </p:spTree>
    <p:extLst>
      <p:ext uri="{BB962C8B-B14F-4D97-AF65-F5344CB8AC3E}">
        <p14:creationId xmlns:p14="http://schemas.microsoft.com/office/powerpoint/2010/main" val="847201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C57E4F23-C2F7-492F-BDE8-E24A87B83F58}" type="slidenum">
              <a:rPr lang="en-US" altLang="en-US">
                <a:cs typeface="Arial" charset="0"/>
              </a:rPr>
              <a:pPr algn="r" eaLnBrk="0" hangingPunct="0"/>
              <a:t>3</a:t>
            </a:fld>
            <a:endParaRPr lang="en-US"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24212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25B6596F-480C-462B-B118-CBC36A4E0221}" type="slidenum">
              <a:rPr lang="en-US" altLang="en-US">
                <a:cs typeface="Arial" charset="0"/>
              </a:rPr>
              <a:pPr algn="r" eaLnBrk="0" hangingPunct="0"/>
              <a:t>4</a:t>
            </a:fld>
            <a:endParaRPr lang="en-US"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 See Figures 13.12, 13.15, 13.16, and 13.17. DNA is made only in the 5′ to 3′ direction.</a:t>
            </a:r>
          </a:p>
        </p:txBody>
      </p:sp>
    </p:spTree>
    <p:extLst>
      <p:ext uri="{BB962C8B-B14F-4D97-AF65-F5344CB8AC3E}">
        <p14:creationId xmlns:p14="http://schemas.microsoft.com/office/powerpoint/2010/main" val="1935449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9114B5F7-CCC0-4940-B9F4-582E43938132}" type="slidenum">
              <a:rPr lang="en-US" altLang="en-US">
                <a:cs typeface="Arial" charset="0"/>
              </a:rPr>
              <a:pPr algn="r" eaLnBrk="0" hangingPunct="0"/>
              <a:t>5</a:t>
            </a:fld>
            <a:endParaRPr lang="en-US" altLang="en-US">
              <a:cs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33042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588D8254-F29B-49ED-931F-6F7A14C1AB70}" type="slidenum">
              <a:rPr lang="en-US" altLang="en-US">
                <a:cs typeface="Arial" charset="0"/>
              </a:rPr>
              <a:pPr algn="r" eaLnBrk="0" hangingPunct="0"/>
              <a:t>6</a:t>
            </a:fld>
            <a:endParaRPr lang="en-US" altLang="en-US">
              <a:cs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p>
        </p:txBody>
      </p:sp>
    </p:spTree>
    <p:extLst>
      <p:ext uri="{BB962C8B-B14F-4D97-AF65-F5344CB8AC3E}">
        <p14:creationId xmlns:p14="http://schemas.microsoft.com/office/powerpoint/2010/main" val="3124529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5557827C-B04B-4CEE-9935-7831F364CDEA}" type="slidenum">
              <a:rPr lang="en-US" altLang="en-US">
                <a:cs typeface="Arial" charset="0"/>
              </a:rPr>
              <a:pPr algn="r" eaLnBrk="0" hangingPunct="0"/>
              <a:t>7</a:t>
            </a:fld>
            <a:endParaRPr lang="en-US" altLang="en-US">
              <a:cs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646102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B. This is</a:t>
            </a:r>
            <a:r>
              <a:rPr lang="en-US" baseline="0" dirty="0" smtClean="0">
                <a:latin typeface="Times New Roman" pitchFamily="18" charset="0"/>
                <a:ea typeface="ＭＳ Ｐゴシック" pitchFamily="34" charset="-128"/>
              </a:rPr>
              <a:t> a s</a:t>
            </a:r>
            <a:r>
              <a:rPr lang="en-US" altLang="en-US" dirty="0" smtClean="0">
                <a:latin typeface="Times New Roman" pitchFamily="18" charset="0"/>
                <a:ea typeface="ＭＳ Ｐゴシック" pitchFamily="34" charset="-128"/>
              </a:rPr>
              <a:t>imple application of Chargaff′s rule. A = T, so there is 30%. G plus C must make up the remaining 70% in equal proportions.</a:t>
            </a:r>
          </a:p>
          <a:p>
            <a:endParaRPr lang="en-US" dirty="0" smtClean="0">
              <a:latin typeface="Times New Roman" pitchFamily="18" charset="0"/>
              <a:ea typeface="ＭＳ Ｐゴシック" pitchFamily="34" charset="-128"/>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2B5F292-F651-451A-93B2-B5513D6E24EB}" type="slidenum">
              <a:rPr lang="en-US" altLang="en-US" sz="1200">
                <a:latin typeface="Times New Roman" pitchFamily="18" charset="0"/>
              </a:rPr>
              <a:pPr/>
              <a:t>8</a:t>
            </a:fld>
            <a:endParaRPr lang="en-US" altLang="en-US" sz="1200">
              <a:latin typeface="Times New Roman" pitchFamily="18" charset="0"/>
            </a:endParaRPr>
          </a:p>
        </p:txBody>
      </p:sp>
    </p:spTree>
    <p:extLst>
      <p:ext uri="{BB962C8B-B14F-4D97-AF65-F5344CB8AC3E}">
        <p14:creationId xmlns:p14="http://schemas.microsoft.com/office/powerpoint/2010/main" val="130834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Times New Roman" pitchFamily="18" charset="0"/>
              <a:ea typeface="ＭＳ Ｐゴシック" pitchFamily="34" charset="-128"/>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2B5F292-F651-451A-93B2-B5513D6E24EB}" type="slidenum">
              <a:rPr lang="en-US" altLang="en-US" sz="1200">
                <a:latin typeface="Times New Roman" pitchFamily="18" charset="0"/>
              </a:rPr>
              <a:pPr/>
              <a:t>9</a:t>
            </a:fld>
            <a:endParaRPr lang="en-US" altLang="en-US" sz="1200">
              <a:latin typeface="Times New Roman" pitchFamily="18" charset="0"/>
            </a:endParaRPr>
          </a:p>
        </p:txBody>
      </p:sp>
    </p:spTree>
    <p:extLst>
      <p:ext uri="{BB962C8B-B14F-4D97-AF65-F5344CB8AC3E}">
        <p14:creationId xmlns:p14="http://schemas.microsoft.com/office/powerpoint/2010/main" val="16598644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
        <p:nvSpPr>
          <p:cNvPr id="10" name="Text Box 35"/>
          <p:cNvSpPr txBox="1">
            <a:spLocks noChangeArrowheads="1"/>
          </p:cNvSpPr>
          <p:nvPr userDrawn="1"/>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defTabSz="914400">
              <a:defRPr smtClean="0"/>
            </a:lvl1pPr>
          </a:lstStyle>
          <a:p>
            <a:pPr>
              <a:defRPr/>
            </a:pPr>
            <a:endParaRPr lang="en-US" alt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r>
              <a:rPr lang="en-US" smtClean="0"/>
              <a:t> © 2016 Pearson Education, Inc.</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defTabSz="914400">
              <a:defRPr smtClean="0"/>
            </a:lvl1pPr>
          </a:lstStyle>
          <a:p>
            <a:pPr>
              <a:defRPr/>
            </a:pPr>
            <a:fld id="{294CD031-C283-4760-A892-B232C9A7DBFB}" type="slidenum">
              <a:rPr lang="en-US" altLang="en-US"/>
              <a:pPr>
                <a:defRPr/>
              </a:pPr>
              <a:t>‹#›</a:t>
            </a:fld>
            <a:endParaRPr lang="en-US" altLang="en-US"/>
          </a:p>
        </p:txBody>
      </p:sp>
    </p:spTree>
    <p:extLst>
      <p:ext uri="{BB962C8B-B14F-4D97-AF65-F5344CB8AC3E}">
        <p14:creationId xmlns:p14="http://schemas.microsoft.com/office/powerpoint/2010/main" val="3975622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 id="2147483706" r:id="rId8"/>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0407" y="3117669"/>
            <a:ext cx="4673027" cy="1732913"/>
          </a:xfrm>
        </p:spPr>
        <p:txBody>
          <a:bodyPr/>
          <a:lstStyle/>
          <a:p>
            <a:pPr marL="152400">
              <a:spcBef>
                <a:spcPct val="45000"/>
              </a:spcBef>
            </a:pPr>
            <a:r>
              <a:rPr lang="en-US" altLang="en-US" smtClean="0">
                <a:latin typeface="Times New Roman" pitchFamily="18" charset="0"/>
                <a:ea typeface="ＭＳ Ｐゴシック" pitchFamily="34" charset="-128"/>
              </a:rPr>
              <a:t>The </a:t>
            </a:r>
            <a:r>
              <a:rPr lang="en-US" altLang="en-US" dirty="0">
                <a:latin typeface="Times New Roman" pitchFamily="18" charset="0"/>
                <a:ea typeface="ＭＳ Ｐゴシック" pitchFamily="34" charset="-128"/>
              </a:rPr>
              <a:t>Molecular </a:t>
            </a:r>
            <a:br>
              <a:rPr lang="en-US" altLang="en-US" dirty="0">
                <a:latin typeface="Times New Roman" pitchFamily="18" charset="0"/>
                <a:ea typeface="ＭＳ Ｐゴシック" pitchFamily="34" charset="-128"/>
              </a:rPr>
            </a:br>
            <a:r>
              <a:rPr lang="en-US" altLang="en-US" dirty="0">
                <a:latin typeface="Times New Roman" pitchFamily="18" charset="0"/>
                <a:ea typeface="ＭＳ Ｐゴシック" pitchFamily="34" charset="-128"/>
              </a:rPr>
              <a:t>Basis </a:t>
            </a:r>
            <a:r>
              <a:rPr lang="en-US" altLang="en-US">
                <a:latin typeface="Times New Roman" pitchFamily="18" charset="0"/>
                <a:ea typeface="ＭＳ Ｐゴシック" pitchFamily="34" charset="-128"/>
              </a:rPr>
              <a:t>of </a:t>
            </a:r>
            <a:r>
              <a:rPr lang="en-US" altLang="en-US" smtClean="0">
                <a:latin typeface="Times New Roman" pitchFamily="18" charset="0"/>
                <a:ea typeface="ＭＳ Ｐゴシック" pitchFamily="34" charset="-128"/>
              </a:rPr>
              <a:t>Inheritance</a:t>
            </a:r>
            <a:endParaRPr lang="en-US" altLang="en-US" dirty="0">
              <a:latin typeface="Times New Roman" pitchFamily="18" charset="0"/>
              <a:ea typeface="ＭＳ Ｐゴシック" pitchFamily="34" charset="-128"/>
            </a:endParaRPr>
          </a:p>
        </p:txBody>
      </p:sp>
      <p:sp>
        <p:nvSpPr>
          <p:cNvPr id="3" name="Text Placeholder 2"/>
          <p:cNvSpPr>
            <a:spLocks noGrp="1"/>
          </p:cNvSpPr>
          <p:nvPr>
            <p:ph type="body" sz="quarter" idx="12"/>
          </p:nvPr>
        </p:nvSpPr>
        <p:spPr/>
        <p:txBody>
          <a:bodyPr/>
          <a:lstStyle/>
          <a:p>
            <a:r>
              <a:rPr lang="en-US" dirty="0" smtClean="0"/>
              <a:t>13</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Suppose a 100-base-pair DNA molecule consists of 20% cytosine bases. How many total hydrogen bonds are there holding the two strands together? </a:t>
            </a:r>
            <a:endParaRPr lang="en-US" dirty="0"/>
          </a:p>
        </p:txBody>
      </p:sp>
      <p:sp>
        <p:nvSpPr>
          <p:cNvPr id="11" name="Content Placeholder 10"/>
          <p:cNvSpPr>
            <a:spLocks noGrp="1"/>
          </p:cNvSpPr>
          <p:nvPr>
            <p:ph idx="1"/>
          </p:nvPr>
        </p:nvSpPr>
        <p:spPr/>
        <p:txBody>
          <a:bodyPr/>
          <a:lstStyle/>
          <a:p>
            <a:r>
              <a:rPr lang="en-US" dirty="0" smtClean="0"/>
              <a:t>20</a:t>
            </a:r>
          </a:p>
          <a:p>
            <a:r>
              <a:rPr lang="en-US" dirty="0" smtClean="0"/>
              <a:t>60</a:t>
            </a:r>
          </a:p>
          <a:p>
            <a:r>
              <a:rPr lang="en-US" dirty="0" smtClean="0"/>
              <a:t>100</a:t>
            </a:r>
          </a:p>
          <a:p>
            <a:r>
              <a:rPr lang="en-US" dirty="0" smtClean="0"/>
              <a:t>240 </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76689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Suppose a 100-base-pair DNA molecule consists of 20% cytosine bases. How many total hydrogen bonds are there holding the two strands together? </a:t>
            </a:r>
            <a:endParaRPr lang="en-US" dirty="0"/>
          </a:p>
        </p:txBody>
      </p:sp>
      <p:sp>
        <p:nvSpPr>
          <p:cNvPr id="11" name="Content Placeholder 10"/>
          <p:cNvSpPr>
            <a:spLocks noGrp="1"/>
          </p:cNvSpPr>
          <p:nvPr>
            <p:ph idx="1"/>
          </p:nvPr>
        </p:nvSpPr>
        <p:spPr/>
        <p:txBody>
          <a:bodyPr/>
          <a:lstStyle/>
          <a:p>
            <a:r>
              <a:rPr lang="en-US" dirty="0" smtClean="0"/>
              <a:t>20</a:t>
            </a:r>
          </a:p>
          <a:p>
            <a:r>
              <a:rPr lang="en-US" dirty="0" smtClean="0"/>
              <a:t>60</a:t>
            </a:r>
          </a:p>
          <a:p>
            <a:r>
              <a:rPr lang="en-US" dirty="0" smtClean="0"/>
              <a:t>100</a:t>
            </a:r>
          </a:p>
          <a:p>
            <a:r>
              <a:rPr lang="en-US" b="1" dirty="0" smtClean="0"/>
              <a:t>240</a:t>
            </a:r>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7315605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Consider the replication bubble diagrammed at the right. Which letters represent leading strands? </a:t>
            </a:r>
            <a:endParaRPr lang="en-US" dirty="0"/>
          </a:p>
        </p:txBody>
      </p:sp>
      <p:sp>
        <p:nvSpPr>
          <p:cNvPr id="11" name="Content Placeholder 10"/>
          <p:cNvSpPr>
            <a:spLocks noGrp="1"/>
          </p:cNvSpPr>
          <p:nvPr>
            <p:ph idx="1"/>
          </p:nvPr>
        </p:nvSpPr>
        <p:spPr/>
        <p:txBody>
          <a:bodyPr/>
          <a:lstStyle/>
          <a:p>
            <a:r>
              <a:rPr lang="en-US" dirty="0" smtClean="0"/>
              <a:t>W and X</a:t>
            </a:r>
          </a:p>
          <a:p>
            <a:r>
              <a:rPr lang="en-US" dirty="0" smtClean="0"/>
              <a:t>Y and Z</a:t>
            </a:r>
          </a:p>
          <a:p>
            <a:r>
              <a:rPr lang="en-US" dirty="0" smtClean="0"/>
              <a:t>W and Z</a:t>
            </a:r>
          </a:p>
          <a:p>
            <a:r>
              <a:rPr lang="en-US" dirty="0" smtClean="0"/>
              <a:t>X and Y </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grpSp>
        <p:nvGrpSpPr>
          <p:cNvPr id="223" name="Group 52"/>
          <p:cNvGrpSpPr>
            <a:grpSpLocks/>
          </p:cNvGrpSpPr>
          <p:nvPr/>
        </p:nvGrpSpPr>
        <p:grpSpPr bwMode="auto">
          <a:xfrm>
            <a:off x="4935177" y="1359071"/>
            <a:ext cx="3762376" cy="1346199"/>
            <a:chOff x="4194236" y="1154002"/>
            <a:chExt cx="3762300" cy="1346749"/>
          </a:xfrm>
        </p:grpSpPr>
        <p:cxnSp>
          <p:nvCxnSpPr>
            <p:cNvPr id="224" name="Curved Connector 223"/>
            <p:cNvCxnSpPr/>
            <p:nvPr/>
          </p:nvCxnSpPr>
          <p:spPr>
            <a:xfrm>
              <a:off x="6627825" y="1643152"/>
              <a:ext cx="850883" cy="6353"/>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25" name="Arc 224"/>
            <p:cNvSpPr/>
            <p:nvPr/>
          </p:nvSpPr>
          <p:spPr>
            <a:xfrm>
              <a:off x="5268952" y="1154002"/>
              <a:ext cx="1365222" cy="98941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226" name="Group 17"/>
            <p:cNvGrpSpPr>
              <a:grpSpLocks/>
            </p:cNvGrpSpPr>
            <p:nvPr/>
          </p:nvGrpSpPr>
          <p:grpSpPr bwMode="auto">
            <a:xfrm flipH="1">
              <a:off x="4423698" y="1154388"/>
              <a:ext cx="2210339" cy="990025"/>
              <a:chOff x="3057309" y="2116481"/>
              <a:chExt cx="3938760" cy="1764194"/>
            </a:xfrm>
          </p:grpSpPr>
          <p:cxnSp>
            <p:nvCxnSpPr>
              <p:cNvPr id="248" name="Curved Connector 247"/>
              <p:cNvCxnSpPr/>
              <p:nvPr/>
            </p:nvCxnSpPr>
            <p:spPr>
              <a:xfrm>
                <a:off x="5478536" y="2987442"/>
                <a:ext cx="1516248"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49" name="Arc 248"/>
              <p:cNvSpPr/>
              <p:nvPr/>
            </p:nvSpPr>
            <p:spPr>
              <a:xfrm>
                <a:off x="3057065" y="2115793"/>
                <a:ext cx="2432786"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227" name="Group 21"/>
            <p:cNvGrpSpPr>
              <a:grpSpLocks/>
            </p:cNvGrpSpPr>
            <p:nvPr/>
          </p:nvGrpSpPr>
          <p:grpSpPr bwMode="auto">
            <a:xfrm flipV="1">
              <a:off x="4423698" y="1457275"/>
              <a:ext cx="3054985" cy="990411"/>
              <a:chOff x="1552172" y="2116481"/>
              <a:chExt cx="5443897" cy="1764882"/>
            </a:xfrm>
          </p:grpSpPr>
          <p:grpSp>
            <p:nvGrpSpPr>
              <p:cNvPr id="242" name="Group 22"/>
              <p:cNvGrpSpPr>
                <a:grpSpLocks/>
              </p:cNvGrpSpPr>
              <p:nvPr/>
            </p:nvGrpSpPr>
            <p:grpSpPr bwMode="auto">
              <a:xfrm>
                <a:off x="3057309" y="2116481"/>
                <a:ext cx="3938760" cy="1764194"/>
                <a:chOff x="3057309" y="2116481"/>
                <a:chExt cx="3938760" cy="1764194"/>
              </a:xfrm>
            </p:grpSpPr>
            <p:cxnSp>
              <p:nvCxnSpPr>
                <p:cNvPr id="246" name="Curved Connector 245"/>
                <p:cNvCxnSpPr/>
                <p:nvPr/>
              </p:nvCxnSpPr>
              <p:spPr>
                <a:xfrm>
                  <a:off x="5479863" y="2986961"/>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47" name="Arc 246"/>
                <p:cNvSpPr/>
                <p:nvPr/>
              </p:nvSpPr>
              <p:spPr>
                <a:xfrm>
                  <a:off x="3058391" y="2115312"/>
                  <a:ext cx="2432787"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243" name="Group 23"/>
              <p:cNvGrpSpPr>
                <a:grpSpLocks/>
              </p:cNvGrpSpPr>
              <p:nvPr/>
            </p:nvGrpSpPr>
            <p:grpSpPr bwMode="auto">
              <a:xfrm flipH="1">
                <a:off x="1552172" y="2117169"/>
                <a:ext cx="3938760" cy="1764194"/>
                <a:chOff x="3057309" y="2116481"/>
                <a:chExt cx="3938760" cy="1764194"/>
              </a:xfrm>
            </p:grpSpPr>
            <p:cxnSp>
              <p:nvCxnSpPr>
                <p:cNvPr id="244" name="Curved Connector 243"/>
                <p:cNvCxnSpPr/>
                <p:nvPr/>
              </p:nvCxnSpPr>
              <p:spPr>
                <a:xfrm>
                  <a:off x="5478535" y="2986273"/>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45" name="Arc 244"/>
                <p:cNvSpPr/>
                <p:nvPr/>
              </p:nvSpPr>
              <p:spPr>
                <a:xfrm>
                  <a:off x="3057063" y="2103303"/>
                  <a:ext cx="2432787" cy="177725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228" name="TextBox 28"/>
            <p:cNvSpPr txBox="1">
              <a:spLocks noChangeArrowheads="1"/>
            </p:cNvSpPr>
            <p:nvPr/>
          </p:nvSpPr>
          <p:spPr bwMode="auto">
            <a:xfrm>
              <a:off x="4194236" y="1450985"/>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229" name="TextBox 29"/>
            <p:cNvSpPr txBox="1">
              <a:spLocks noChangeArrowheads="1"/>
            </p:cNvSpPr>
            <p:nvPr/>
          </p:nvSpPr>
          <p:spPr bwMode="auto">
            <a:xfrm>
              <a:off x="7408859" y="1746381"/>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230" name="TextBox 30"/>
            <p:cNvSpPr txBox="1">
              <a:spLocks noChangeArrowheads="1"/>
            </p:cNvSpPr>
            <p:nvPr/>
          </p:nvSpPr>
          <p:spPr bwMode="auto">
            <a:xfrm>
              <a:off x="4194236" y="1752734"/>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231" name="TextBox 31"/>
            <p:cNvSpPr txBox="1">
              <a:spLocks noChangeArrowheads="1"/>
            </p:cNvSpPr>
            <p:nvPr/>
          </p:nvSpPr>
          <p:spPr bwMode="auto">
            <a:xfrm>
              <a:off x="7408860" y="1444633"/>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232" name="Arc 231"/>
            <p:cNvSpPr/>
            <p:nvPr/>
          </p:nvSpPr>
          <p:spPr>
            <a:xfrm>
              <a:off x="5313402" y="1260407"/>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233" name="Arc 232"/>
            <p:cNvSpPr/>
            <p:nvPr/>
          </p:nvSpPr>
          <p:spPr>
            <a:xfrm flipH="1">
              <a:off x="5373726" y="1263584"/>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234" name="Arc 233"/>
            <p:cNvSpPr/>
            <p:nvPr/>
          </p:nvSpPr>
          <p:spPr>
            <a:xfrm flipV="1">
              <a:off x="5288004" y="1392224"/>
              <a:ext cx="1254100" cy="929066"/>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235" name="Arc 234"/>
            <p:cNvSpPr/>
            <p:nvPr/>
          </p:nvSpPr>
          <p:spPr>
            <a:xfrm flipH="1" flipV="1">
              <a:off x="5380078" y="1389048"/>
              <a:ext cx="1254100" cy="929066"/>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236" name="Straight Connector 235"/>
            <p:cNvCxnSpPr>
              <a:cxnSpLocks noChangeShapeType="1"/>
            </p:cNvCxnSpPr>
            <p:nvPr/>
          </p:nvCxnSpPr>
          <p:spPr bwMode="auto">
            <a:xfrm>
              <a:off x="5940454" y="1212763"/>
              <a:ext cx="0" cy="107994"/>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37" name="Straight Connector 236"/>
            <p:cNvCxnSpPr>
              <a:cxnSpLocks noChangeShapeType="1"/>
            </p:cNvCxnSpPr>
            <p:nvPr/>
          </p:nvCxnSpPr>
          <p:spPr bwMode="auto">
            <a:xfrm>
              <a:off x="5940454" y="2394345"/>
              <a:ext cx="0" cy="106406"/>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38" name="TextBox 237"/>
            <p:cNvSpPr txBox="1"/>
            <p:nvPr/>
          </p:nvSpPr>
          <p:spPr>
            <a:xfrm>
              <a:off x="5538828" y="1271525"/>
              <a:ext cx="179384"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W</a:t>
              </a:r>
            </a:p>
          </p:txBody>
        </p:sp>
        <p:sp>
          <p:nvSpPr>
            <p:cNvPr id="239" name="TextBox 238"/>
            <p:cNvSpPr txBox="1"/>
            <p:nvPr/>
          </p:nvSpPr>
          <p:spPr>
            <a:xfrm>
              <a:off x="6073804" y="1252466"/>
              <a:ext cx="220659"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Y</a:t>
              </a:r>
            </a:p>
          </p:txBody>
        </p:sp>
        <p:sp>
          <p:nvSpPr>
            <p:cNvPr id="240" name="TextBox 239"/>
            <p:cNvSpPr txBox="1"/>
            <p:nvPr/>
          </p:nvSpPr>
          <p:spPr>
            <a:xfrm>
              <a:off x="5570578" y="1903607"/>
              <a:ext cx="277807"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X</a:t>
              </a:r>
            </a:p>
          </p:txBody>
        </p:sp>
        <p:sp>
          <p:nvSpPr>
            <p:cNvPr id="241" name="TextBox 240"/>
            <p:cNvSpPr txBox="1"/>
            <p:nvPr/>
          </p:nvSpPr>
          <p:spPr>
            <a:xfrm>
              <a:off x="6086510" y="1903609"/>
              <a:ext cx="260345"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Z</a:t>
              </a:r>
            </a:p>
          </p:txBody>
        </p:sp>
      </p:grpSp>
    </p:spTree>
    <p:extLst>
      <p:ext uri="{BB962C8B-B14F-4D97-AF65-F5344CB8AC3E}">
        <p14:creationId xmlns:p14="http://schemas.microsoft.com/office/powerpoint/2010/main" val="3810720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Consider the replication bubble diagrammed at the right. Which letters represent leading strands? </a:t>
            </a:r>
            <a:endParaRPr lang="en-US" dirty="0"/>
          </a:p>
        </p:txBody>
      </p:sp>
      <p:sp>
        <p:nvSpPr>
          <p:cNvPr id="11" name="Content Placeholder 10"/>
          <p:cNvSpPr>
            <a:spLocks noGrp="1"/>
          </p:cNvSpPr>
          <p:nvPr>
            <p:ph idx="1"/>
          </p:nvPr>
        </p:nvSpPr>
        <p:spPr/>
        <p:txBody>
          <a:bodyPr/>
          <a:lstStyle/>
          <a:p>
            <a:r>
              <a:rPr lang="en-US" dirty="0" smtClean="0"/>
              <a:t>W and X</a:t>
            </a:r>
          </a:p>
          <a:p>
            <a:r>
              <a:rPr lang="en-US" dirty="0" smtClean="0"/>
              <a:t>Y and Z</a:t>
            </a:r>
          </a:p>
          <a:p>
            <a:r>
              <a:rPr lang="en-US" dirty="0" smtClean="0"/>
              <a:t>W and Z</a:t>
            </a:r>
          </a:p>
          <a:p>
            <a:r>
              <a:rPr lang="en-US" b="1" dirty="0" smtClean="0"/>
              <a:t>X and Y </a:t>
            </a:r>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grpSp>
        <p:nvGrpSpPr>
          <p:cNvPr id="34" name="Group 52"/>
          <p:cNvGrpSpPr>
            <a:grpSpLocks/>
          </p:cNvGrpSpPr>
          <p:nvPr/>
        </p:nvGrpSpPr>
        <p:grpSpPr bwMode="auto">
          <a:xfrm>
            <a:off x="4935177" y="1359071"/>
            <a:ext cx="3762376" cy="1346199"/>
            <a:chOff x="4194236" y="1154002"/>
            <a:chExt cx="3762300" cy="1346749"/>
          </a:xfrm>
        </p:grpSpPr>
        <p:cxnSp>
          <p:nvCxnSpPr>
            <p:cNvPr id="35" name="Curved Connector 34"/>
            <p:cNvCxnSpPr/>
            <p:nvPr/>
          </p:nvCxnSpPr>
          <p:spPr>
            <a:xfrm>
              <a:off x="6627825" y="1643152"/>
              <a:ext cx="850883" cy="6353"/>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36" name="Arc 35"/>
            <p:cNvSpPr/>
            <p:nvPr/>
          </p:nvSpPr>
          <p:spPr>
            <a:xfrm>
              <a:off x="5268952" y="1154002"/>
              <a:ext cx="1365222" cy="98941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37" name="Group 17"/>
            <p:cNvGrpSpPr>
              <a:grpSpLocks/>
            </p:cNvGrpSpPr>
            <p:nvPr/>
          </p:nvGrpSpPr>
          <p:grpSpPr bwMode="auto">
            <a:xfrm flipH="1">
              <a:off x="4423698" y="1154388"/>
              <a:ext cx="2210339" cy="990025"/>
              <a:chOff x="3057309" y="2116481"/>
              <a:chExt cx="3938760" cy="1764194"/>
            </a:xfrm>
          </p:grpSpPr>
          <p:cxnSp>
            <p:nvCxnSpPr>
              <p:cNvPr id="59" name="Curved Connector 58"/>
              <p:cNvCxnSpPr/>
              <p:nvPr/>
            </p:nvCxnSpPr>
            <p:spPr>
              <a:xfrm>
                <a:off x="5478536" y="2987442"/>
                <a:ext cx="1516248"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0" name="Arc 59"/>
              <p:cNvSpPr/>
              <p:nvPr/>
            </p:nvSpPr>
            <p:spPr>
              <a:xfrm>
                <a:off x="3057065" y="2115793"/>
                <a:ext cx="2432786"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38" name="Group 21"/>
            <p:cNvGrpSpPr>
              <a:grpSpLocks/>
            </p:cNvGrpSpPr>
            <p:nvPr/>
          </p:nvGrpSpPr>
          <p:grpSpPr bwMode="auto">
            <a:xfrm flipV="1">
              <a:off x="4423698" y="1457275"/>
              <a:ext cx="3054985" cy="990411"/>
              <a:chOff x="1552172" y="2116481"/>
              <a:chExt cx="5443897" cy="1764882"/>
            </a:xfrm>
          </p:grpSpPr>
          <p:grpSp>
            <p:nvGrpSpPr>
              <p:cNvPr id="53" name="Group 22"/>
              <p:cNvGrpSpPr>
                <a:grpSpLocks/>
              </p:cNvGrpSpPr>
              <p:nvPr/>
            </p:nvGrpSpPr>
            <p:grpSpPr bwMode="auto">
              <a:xfrm>
                <a:off x="3057309" y="2116481"/>
                <a:ext cx="3938760" cy="1764194"/>
                <a:chOff x="3057309" y="2116481"/>
                <a:chExt cx="3938760" cy="1764194"/>
              </a:xfrm>
            </p:grpSpPr>
            <p:cxnSp>
              <p:nvCxnSpPr>
                <p:cNvPr id="57" name="Curved Connector 56"/>
                <p:cNvCxnSpPr/>
                <p:nvPr/>
              </p:nvCxnSpPr>
              <p:spPr>
                <a:xfrm>
                  <a:off x="5479863" y="2986961"/>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8" name="Arc 57"/>
                <p:cNvSpPr/>
                <p:nvPr/>
              </p:nvSpPr>
              <p:spPr>
                <a:xfrm>
                  <a:off x="3058391" y="2115312"/>
                  <a:ext cx="2432787"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54" name="Group 23"/>
              <p:cNvGrpSpPr>
                <a:grpSpLocks/>
              </p:cNvGrpSpPr>
              <p:nvPr/>
            </p:nvGrpSpPr>
            <p:grpSpPr bwMode="auto">
              <a:xfrm flipH="1">
                <a:off x="1552172" y="2117169"/>
                <a:ext cx="3938760" cy="1764194"/>
                <a:chOff x="3057309" y="2116481"/>
                <a:chExt cx="3938760" cy="1764194"/>
              </a:xfrm>
            </p:grpSpPr>
            <p:cxnSp>
              <p:nvCxnSpPr>
                <p:cNvPr id="55" name="Curved Connector 54"/>
                <p:cNvCxnSpPr/>
                <p:nvPr/>
              </p:nvCxnSpPr>
              <p:spPr>
                <a:xfrm>
                  <a:off x="5478535" y="2986273"/>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6" name="Arc 55"/>
                <p:cNvSpPr/>
                <p:nvPr/>
              </p:nvSpPr>
              <p:spPr>
                <a:xfrm>
                  <a:off x="3057063" y="2103303"/>
                  <a:ext cx="2432787" cy="177725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39" name="TextBox 28"/>
            <p:cNvSpPr txBox="1">
              <a:spLocks noChangeArrowheads="1"/>
            </p:cNvSpPr>
            <p:nvPr/>
          </p:nvSpPr>
          <p:spPr bwMode="auto">
            <a:xfrm>
              <a:off x="4194236" y="1450985"/>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40" name="TextBox 29"/>
            <p:cNvSpPr txBox="1">
              <a:spLocks noChangeArrowheads="1"/>
            </p:cNvSpPr>
            <p:nvPr/>
          </p:nvSpPr>
          <p:spPr bwMode="auto">
            <a:xfrm>
              <a:off x="7408859" y="1746381"/>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41" name="TextBox 30"/>
            <p:cNvSpPr txBox="1">
              <a:spLocks noChangeArrowheads="1"/>
            </p:cNvSpPr>
            <p:nvPr/>
          </p:nvSpPr>
          <p:spPr bwMode="auto">
            <a:xfrm>
              <a:off x="4194236" y="1752734"/>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2" name="TextBox 31"/>
            <p:cNvSpPr txBox="1">
              <a:spLocks noChangeArrowheads="1"/>
            </p:cNvSpPr>
            <p:nvPr/>
          </p:nvSpPr>
          <p:spPr bwMode="auto">
            <a:xfrm>
              <a:off x="7408860" y="1444633"/>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3" name="Arc 42"/>
            <p:cNvSpPr/>
            <p:nvPr/>
          </p:nvSpPr>
          <p:spPr>
            <a:xfrm>
              <a:off x="5313402" y="1260407"/>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4" name="Arc 43"/>
            <p:cNvSpPr/>
            <p:nvPr/>
          </p:nvSpPr>
          <p:spPr>
            <a:xfrm flipH="1">
              <a:off x="5373726" y="1263584"/>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5" name="Arc 44"/>
            <p:cNvSpPr/>
            <p:nvPr/>
          </p:nvSpPr>
          <p:spPr>
            <a:xfrm flipV="1">
              <a:off x="5288004" y="1392224"/>
              <a:ext cx="1254100" cy="929066"/>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6" name="Arc 45"/>
            <p:cNvSpPr/>
            <p:nvPr/>
          </p:nvSpPr>
          <p:spPr>
            <a:xfrm flipH="1" flipV="1">
              <a:off x="5380078" y="1389048"/>
              <a:ext cx="1254100" cy="929066"/>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47" name="Straight Connector 46"/>
            <p:cNvCxnSpPr>
              <a:cxnSpLocks noChangeShapeType="1"/>
            </p:cNvCxnSpPr>
            <p:nvPr/>
          </p:nvCxnSpPr>
          <p:spPr bwMode="auto">
            <a:xfrm>
              <a:off x="5940454" y="1212763"/>
              <a:ext cx="0" cy="107994"/>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8" name="Straight Connector 47"/>
            <p:cNvCxnSpPr>
              <a:cxnSpLocks noChangeShapeType="1"/>
            </p:cNvCxnSpPr>
            <p:nvPr/>
          </p:nvCxnSpPr>
          <p:spPr bwMode="auto">
            <a:xfrm>
              <a:off x="5940454" y="2394345"/>
              <a:ext cx="0" cy="106406"/>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49" name="TextBox 48"/>
            <p:cNvSpPr txBox="1"/>
            <p:nvPr/>
          </p:nvSpPr>
          <p:spPr>
            <a:xfrm>
              <a:off x="5538828" y="1271525"/>
              <a:ext cx="179384"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W</a:t>
              </a:r>
            </a:p>
          </p:txBody>
        </p:sp>
        <p:sp>
          <p:nvSpPr>
            <p:cNvPr id="50" name="TextBox 49"/>
            <p:cNvSpPr txBox="1"/>
            <p:nvPr/>
          </p:nvSpPr>
          <p:spPr>
            <a:xfrm>
              <a:off x="6073804" y="1252466"/>
              <a:ext cx="220659"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Y</a:t>
              </a:r>
            </a:p>
          </p:txBody>
        </p:sp>
        <p:sp>
          <p:nvSpPr>
            <p:cNvPr id="51" name="TextBox 50"/>
            <p:cNvSpPr txBox="1"/>
            <p:nvPr/>
          </p:nvSpPr>
          <p:spPr>
            <a:xfrm>
              <a:off x="5570578" y="1903607"/>
              <a:ext cx="277807"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X</a:t>
              </a:r>
            </a:p>
          </p:txBody>
        </p:sp>
        <p:sp>
          <p:nvSpPr>
            <p:cNvPr id="52" name="TextBox 51"/>
            <p:cNvSpPr txBox="1"/>
            <p:nvPr/>
          </p:nvSpPr>
          <p:spPr>
            <a:xfrm>
              <a:off x="6086510" y="1903609"/>
              <a:ext cx="260345"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Z</a:t>
              </a:r>
            </a:p>
          </p:txBody>
        </p:sp>
      </p:grpSp>
    </p:spTree>
    <p:extLst>
      <p:ext uri="{BB962C8B-B14F-4D97-AF65-F5344CB8AC3E}">
        <p14:creationId xmlns:p14="http://schemas.microsoft.com/office/powerpoint/2010/main" val="3655073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Consider the replication bubble diagrammed at the right. Which letters represent where one could find Okazaki fragments? </a:t>
            </a:r>
            <a:endParaRPr lang="en-US" dirty="0"/>
          </a:p>
        </p:txBody>
      </p:sp>
      <p:sp>
        <p:nvSpPr>
          <p:cNvPr id="10" name="Content Placeholder 9"/>
          <p:cNvSpPr>
            <a:spLocks noGrp="1"/>
          </p:cNvSpPr>
          <p:nvPr>
            <p:ph idx="1"/>
          </p:nvPr>
        </p:nvSpPr>
        <p:spPr/>
        <p:txBody>
          <a:bodyPr/>
          <a:lstStyle/>
          <a:p>
            <a:r>
              <a:rPr lang="en-US" dirty="0" smtClean="0"/>
              <a:t>W and X</a:t>
            </a:r>
          </a:p>
          <a:p>
            <a:r>
              <a:rPr lang="en-US" dirty="0" smtClean="0"/>
              <a:t>Y and Z</a:t>
            </a:r>
          </a:p>
          <a:p>
            <a:r>
              <a:rPr lang="en-US" dirty="0" smtClean="0"/>
              <a:t>W and Z</a:t>
            </a:r>
          </a:p>
          <a:p>
            <a:r>
              <a:rPr lang="en-US" dirty="0" smtClean="0"/>
              <a:t>X and Y </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a:p>
        </p:txBody>
      </p:sp>
      <p:grpSp>
        <p:nvGrpSpPr>
          <p:cNvPr id="32" name="Group 52"/>
          <p:cNvGrpSpPr>
            <a:grpSpLocks/>
          </p:cNvGrpSpPr>
          <p:nvPr/>
        </p:nvGrpSpPr>
        <p:grpSpPr bwMode="auto">
          <a:xfrm>
            <a:off x="4935177" y="1359071"/>
            <a:ext cx="3762376" cy="1346199"/>
            <a:chOff x="4194236" y="1154002"/>
            <a:chExt cx="3762300" cy="1346749"/>
          </a:xfrm>
        </p:grpSpPr>
        <p:cxnSp>
          <p:nvCxnSpPr>
            <p:cNvPr id="33" name="Curved Connector 32"/>
            <p:cNvCxnSpPr/>
            <p:nvPr/>
          </p:nvCxnSpPr>
          <p:spPr>
            <a:xfrm>
              <a:off x="6627825" y="1643152"/>
              <a:ext cx="850883" cy="6353"/>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34" name="Arc 33"/>
            <p:cNvSpPr/>
            <p:nvPr/>
          </p:nvSpPr>
          <p:spPr>
            <a:xfrm>
              <a:off x="5268952" y="1154002"/>
              <a:ext cx="1365222" cy="98941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35" name="Group 17"/>
            <p:cNvGrpSpPr>
              <a:grpSpLocks/>
            </p:cNvGrpSpPr>
            <p:nvPr/>
          </p:nvGrpSpPr>
          <p:grpSpPr bwMode="auto">
            <a:xfrm flipH="1">
              <a:off x="4423698" y="1154388"/>
              <a:ext cx="2210339" cy="990025"/>
              <a:chOff x="3057309" y="2116481"/>
              <a:chExt cx="3938760" cy="1764194"/>
            </a:xfrm>
          </p:grpSpPr>
          <p:cxnSp>
            <p:nvCxnSpPr>
              <p:cNvPr id="84" name="Curved Connector 83"/>
              <p:cNvCxnSpPr/>
              <p:nvPr/>
            </p:nvCxnSpPr>
            <p:spPr>
              <a:xfrm>
                <a:off x="5478536" y="2987442"/>
                <a:ext cx="1516248"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5" name="Arc 84"/>
              <p:cNvSpPr/>
              <p:nvPr/>
            </p:nvSpPr>
            <p:spPr>
              <a:xfrm>
                <a:off x="3057065" y="2115793"/>
                <a:ext cx="2432786"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36" name="Group 21"/>
            <p:cNvGrpSpPr>
              <a:grpSpLocks/>
            </p:cNvGrpSpPr>
            <p:nvPr/>
          </p:nvGrpSpPr>
          <p:grpSpPr bwMode="auto">
            <a:xfrm flipV="1">
              <a:off x="4423698" y="1457275"/>
              <a:ext cx="3054985" cy="990411"/>
              <a:chOff x="1552172" y="2116481"/>
              <a:chExt cx="5443897" cy="1764882"/>
            </a:xfrm>
          </p:grpSpPr>
          <p:grpSp>
            <p:nvGrpSpPr>
              <p:cNvPr id="54" name="Group 22"/>
              <p:cNvGrpSpPr>
                <a:grpSpLocks/>
              </p:cNvGrpSpPr>
              <p:nvPr/>
            </p:nvGrpSpPr>
            <p:grpSpPr bwMode="auto">
              <a:xfrm>
                <a:off x="3057309" y="2116481"/>
                <a:ext cx="3938760" cy="1764194"/>
                <a:chOff x="3057309" y="2116481"/>
                <a:chExt cx="3938760" cy="1764194"/>
              </a:xfrm>
            </p:grpSpPr>
            <p:cxnSp>
              <p:nvCxnSpPr>
                <p:cNvPr id="82" name="Curved Connector 81"/>
                <p:cNvCxnSpPr/>
                <p:nvPr/>
              </p:nvCxnSpPr>
              <p:spPr>
                <a:xfrm>
                  <a:off x="5479863" y="2986961"/>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3" name="Arc 82"/>
                <p:cNvSpPr/>
                <p:nvPr/>
              </p:nvSpPr>
              <p:spPr>
                <a:xfrm>
                  <a:off x="3058391" y="2115312"/>
                  <a:ext cx="2432787"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79" name="Group 23"/>
              <p:cNvGrpSpPr>
                <a:grpSpLocks/>
              </p:cNvGrpSpPr>
              <p:nvPr/>
            </p:nvGrpSpPr>
            <p:grpSpPr bwMode="auto">
              <a:xfrm flipH="1">
                <a:off x="1552172" y="2117169"/>
                <a:ext cx="3938760" cy="1764194"/>
                <a:chOff x="3057309" y="2116481"/>
                <a:chExt cx="3938760" cy="1764194"/>
              </a:xfrm>
            </p:grpSpPr>
            <p:cxnSp>
              <p:nvCxnSpPr>
                <p:cNvPr id="80" name="Curved Connector 79"/>
                <p:cNvCxnSpPr/>
                <p:nvPr/>
              </p:nvCxnSpPr>
              <p:spPr>
                <a:xfrm>
                  <a:off x="5478535" y="2986273"/>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1" name="Arc 80"/>
                <p:cNvSpPr/>
                <p:nvPr/>
              </p:nvSpPr>
              <p:spPr>
                <a:xfrm>
                  <a:off x="3057063" y="2103303"/>
                  <a:ext cx="2432787" cy="177725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37" name="TextBox 28"/>
            <p:cNvSpPr txBox="1">
              <a:spLocks noChangeArrowheads="1"/>
            </p:cNvSpPr>
            <p:nvPr/>
          </p:nvSpPr>
          <p:spPr bwMode="auto">
            <a:xfrm>
              <a:off x="4194236" y="1450985"/>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38" name="TextBox 29"/>
            <p:cNvSpPr txBox="1">
              <a:spLocks noChangeArrowheads="1"/>
            </p:cNvSpPr>
            <p:nvPr/>
          </p:nvSpPr>
          <p:spPr bwMode="auto">
            <a:xfrm>
              <a:off x="7408859" y="1746381"/>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39" name="TextBox 30"/>
            <p:cNvSpPr txBox="1">
              <a:spLocks noChangeArrowheads="1"/>
            </p:cNvSpPr>
            <p:nvPr/>
          </p:nvSpPr>
          <p:spPr bwMode="auto">
            <a:xfrm>
              <a:off x="4194236" y="1752734"/>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0" name="TextBox 31"/>
            <p:cNvSpPr txBox="1">
              <a:spLocks noChangeArrowheads="1"/>
            </p:cNvSpPr>
            <p:nvPr/>
          </p:nvSpPr>
          <p:spPr bwMode="auto">
            <a:xfrm>
              <a:off x="7408860" y="1444633"/>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1" name="Arc 40"/>
            <p:cNvSpPr/>
            <p:nvPr/>
          </p:nvSpPr>
          <p:spPr>
            <a:xfrm>
              <a:off x="5313402" y="1260407"/>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2" name="Arc 41"/>
            <p:cNvSpPr/>
            <p:nvPr/>
          </p:nvSpPr>
          <p:spPr>
            <a:xfrm flipH="1">
              <a:off x="5373726" y="1263584"/>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3" name="Arc 42"/>
            <p:cNvSpPr/>
            <p:nvPr/>
          </p:nvSpPr>
          <p:spPr>
            <a:xfrm flipV="1">
              <a:off x="5288004" y="1392224"/>
              <a:ext cx="1254100" cy="929066"/>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4" name="Arc 43"/>
            <p:cNvSpPr/>
            <p:nvPr/>
          </p:nvSpPr>
          <p:spPr>
            <a:xfrm flipH="1" flipV="1">
              <a:off x="5380078" y="1389048"/>
              <a:ext cx="1254100" cy="929066"/>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45" name="Straight Connector 44"/>
            <p:cNvCxnSpPr>
              <a:cxnSpLocks noChangeShapeType="1"/>
            </p:cNvCxnSpPr>
            <p:nvPr/>
          </p:nvCxnSpPr>
          <p:spPr bwMode="auto">
            <a:xfrm>
              <a:off x="5940454" y="1212763"/>
              <a:ext cx="0" cy="107994"/>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6" name="Straight Connector 45"/>
            <p:cNvCxnSpPr>
              <a:cxnSpLocks noChangeShapeType="1"/>
            </p:cNvCxnSpPr>
            <p:nvPr/>
          </p:nvCxnSpPr>
          <p:spPr bwMode="auto">
            <a:xfrm>
              <a:off x="5940454" y="2394345"/>
              <a:ext cx="0" cy="106406"/>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47" name="TextBox 46"/>
            <p:cNvSpPr txBox="1"/>
            <p:nvPr/>
          </p:nvSpPr>
          <p:spPr>
            <a:xfrm>
              <a:off x="5538828" y="1271525"/>
              <a:ext cx="179384"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W</a:t>
              </a:r>
            </a:p>
          </p:txBody>
        </p:sp>
        <p:sp>
          <p:nvSpPr>
            <p:cNvPr id="48" name="TextBox 47"/>
            <p:cNvSpPr txBox="1"/>
            <p:nvPr/>
          </p:nvSpPr>
          <p:spPr>
            <a:xfrm>
              <a:off x="6073804" y="1252466"/>
              <a:ext cx="220659"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Y</a:t>
              </a:r>
            </a:p>
          </p:txBody>
        </p:sp>
        <p:sp>
          <p:nvSpPr>
            <p:cNvPr id="49" name="TextBox 48"/>
            <p:cNvSpPr txBox="1"/>
            <p:nvPr/>
          </p:nvSpPr>
          <p:spPr>
            <a:xfrm>
              <a:off x="5570578" y="1903607"/>
              <a:ext cx="277807"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X</a:t>
              </a:r>
            </a:p>
          </p:txBody>
        </p:sp>
        <p:sp>
          <p:nvSpPr>
            <p:cNvPr id="52" name="TextBox 51"/>
            <p:cNvSpPr txBox="1"/>
            <p:nvPr/>
          </p:nvSpPr>
          <p:spPr>
            <a:xfrm>
              <a:off x="6086510" y="1903609"/>
              <a:ext cx="260345"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Z</a:t>
              </a:r>
            </a:p>
          </p:txBody>
        </p:sp>
      </p:grpSp>
    </p:spTree>
    <p:extLst>
      <p:ext uri="{BB962C8B-B14F-4D97-AF65-F5344CB8AC3E}">
        <p14:creationId xmlns:p14="http://schemas.microsoft.com/office/powerpoint/2010/main" val="4001533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Consider the replication bubble diagrammed at the right. Which letters represent where one could find Okazaki fragments? </a:t>
            </a:r>
            <a:endParaRPr lang="en-US" dirty="0"/>
          </a:p>
        </p:txBody>
      </p:sp>
      <p:sp>
        <p:nvSpPr>
          <p:cNvPr id="10" name="Content Placeholder 9"/>
          <p:cNvSpPr>
            <a:spLocks noGrp="1"/>
          </p:cNvSpPr>
          <p:nvPr>
            <p:ph idx="1"/>
          </p:nvPr>
        </p:nvSpPr>
        <p:spPr/>
        <p:txBody>
          <a:bodyPr/>
          <a:lstStyle/>
          <a:p>
            <a:r>
              <a:rPr lang="en-US" dirty="0" smtClean="0"/>
              <a:t>W and X</a:t>
            </a:r>
          </a:p>
          <a:p>
            <a:r>
              <a:rPr lang="en-US" dirty="0" smtClean="0"/>
              <a:t>Y and Z</a:t>
            </a:r>
          </a:p>
          <a:p>
            <a:r>
              <a:rPr lang="en-US" b="1" dirty="0" smtClean="0"/>
              <a:t>W and Z</a:t>
            </a:r>
          </a:p>
          <a:p>
            <a:r>
              <a:rPr lang="en-US" dirty="0" smtClean="0"/>
              <a:t>X and Y </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a:p>
        </p:txBody>
      </p:sp>
      <p:grpSp>
        <p:nvGrpSpPr>
          <p:cNvPr id="32" name="Group 52"/>
          <p:cNvGrpSpPr>
            <a:grpSpLocks/>
          </p:cNvGrpSpPr>
          <p:nvPr/>
        </p:nvGrpSpPr>
        <p:grpSpPr bwMode="auto">
          <a:xfrm>
            <a:off x="4935177" y="1359071"/>
            <a:ext cx="3762376" cy="1346199"/>
            <a:chOff x="4194236" y="1154002"/>
            <a:chExt cx="3762300" cy="1346749"/>
          </a:xfrm>
        </p:grpSpPr>
        <p:cxnSp>
          <p:nvCxnSpPr>
            <p:cNvPr id="33" name="Curved Connector 32"/>
            <p:cNvCxnSpPr/>
            <p:nvPr/>
          </p:nvCxnSpPr>
          <p:spPr>
            <a:xfrm>
              <a:off x="6627825" y="1643152"/>
              <a:ext cx="850883" cy="6353"/>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34" name="Arc 33"/>
            <p:cNvSpPr/>
            <p:nvPr/>
          </p:nvSpPr>
          <p:spPr>
            <a:xfrm>
              <a:off x="5268952" y="1154002"/>
              <a:ext cx="1365222" cy="98941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35" name="Group 17"/>
            <p:cNvGrpSpPr>
              <a:grpSpLocks/>
            </p:cNvGrpSpPr>
            <p:nvPr/>
          </p:nvGrpSpPr>
          <p:grpSpPr bwMode="auto">
            <a:xfrm flipH="1">
              <a:off x="4423698" y="1154388"/>
              <a:ext cx="2210339" cy="990025"/>
              <a:chOff x="3057309" y="2116481"/>
              <a:chExt cx="3938760" cy="1764194"/>
            </a:xfrm>
          </p:grpSpPr>
          <p:cxnSp>
            <p:nvCxnSpPr>
              <p:cNvPr id="84" name="Curved Connector 83"/>
              <p:cNvCxnSpPr/>
              <p:nvPr/>
            </p:nvCxnSpPr>
            <p:spPr>
              <a:xfrm>
                <a:off x="5478536" y="2987442"/>
                <a:ext cx="1516248"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5" name="Arc 84"/>
              <p:cNvSpPr/>
              <p:nvPr/>
            </p:nvSpPr>
            <p:spPr>
              <a:xfrm>
                <a:off x="3057065" y="2115793"/>
                <a:ext cx="2432786"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36" name="Group 21"/>
            <p:cNvGrpSpPr>
              <a:grpSpLocks/>
            </p:cNvGrpSpPr>
            <p:nvPr/>
          </p:nvGrpSpPr>
          <p:grpSpPr bwMode="auto">
            <a:xfrm flipV="1">
              <a:off x="4423698" y="1457275"/>
              <a:ext cx="3054985" cy="990411"/>
              <a:chOff x="1552172" y="2116481"/>
              <a:chExt cx="5443897" cy="1764882"/>
            </a:xfrm>
          </p:grpSpPr>
          <p:grpSp>
            <p:nvGrpSpPr>
              <p:cNvPr id="54" name="Group 22"/>
              <p:cNvGrpSpPr>
                <a:grpSpLocks/>
              </p:cNvGrpSpPr>
              <p:nvPr/>
            </p:nvGrpSpPr>
            <p:grpSpPr bwMode="auto">
              <a:xfrm>
                <a:off x="3057309" y="2116481"/>
                <a:ext cx="3938760" cy="1764194"/>
                <a:chOff x="3057309" y="2116481"/>
                <a:chExt cx="3938760" cy="1764194"/>
              </a:xfrm>
            </p:grpSpPr>
            <p:cxnSp>
              <p:nvCxnSpPr>
                <p:cNvPr id="82" name="Curved Connector 81"/>
                <p:cNvCxnSpPr/>
                <p:nvPr/>
              </p:nvCxnSpPr>
              <p:spPr>
                <a:xfrm>
                  <a:off x="5479863" y="2986961"/>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3" name="Arc 82"/>
                <p:cNvSpPr/>
                <p:nvPr/>
              </p:nvSpPr>
              <p:spPr>
                <a:xfrm>
                  <a:off x="3058391" y="2115312"/>
                  <a:ext cx="2432787" cy="176593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79" name="Group 23"/>
              <p:cNvGrpSpPr>
                <a:grpSpLocks/>
              </p:cNvGrpSpPr>
              <p:nvPr/>
            </p:nvGrpSpPr>
            <p:grpSpPr bwMode="auto">
              <a:xfrm flipH="1">
                <a:off x="1552172" y="2117169"/>
                <a:ext cx="3938760" cy="1764194"/>
                <a:chOff x="3057309" y="2116481"/>
                <a:chExt cx="3938760" cy="1764194"/>
              </a:xfrm>
            </p:grpSpPr>
            <p:cxnSp>
              <p:nvCxnSpPr>
                <p:cNvPr id="80" name="Curved Connector 79"/>
                <p:cNvCxnSpPr/>
                <p:nvPr/>
              </p:nvCxnSpPr>
              <p:spPr>
                <a:xfrm>
                  <a:off x="5478535" y="2986273"/>
                  <a:ext cx="1516249" cy="113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1" name="Arc 80"/>
                <p:cNvSpPr/>
                <p:nvPr/>
              </p:nvSpPr>
              <p:spPr>
                <a:xfrm>
                  <a:off x="3057063" y="2103303"/>
                  <a:ext cx="2432787" cy="1777259"/>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37" name="TextBox 28"/>
            <p:cNvSpPr txBox="1">
              <a:spLocks noChangeArrowheads="1"/>
            </p:cNvSpPr>
            <p:nvPr/>
          </p:nvSpPr>
          <p:spPr bwMode="auto">
            <a:xfrm>
              <a:off x="4194236" y="1450985"/>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38" name="TextBox 29"/>
            <p:cNvSpPr txBox="1">
              <a:spLocks noChangeArrowheads="1"/>
            </p:cNvSpPr>
            <p:nvPr/>
          </p:nvSpPr>
          <p:spPr bwMode="auto">
            <a:xfrm>
              <a:off x="7408859" y="1746381"/>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39" name="TextBox 30"/>
            <p:cNvSpPr txBox="1">
              <a:spLocks noChangeArrowheads="1"/>
            </p:cNvSpPr>
            <p:nvPr/>
          </p:nvSpPr>
          <p:spPr bwMode="auto">
            <a:xfrm>
              <a:off x="4194236" y="1752734"/>
              <a:ext cx="547677"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0" name="TextBox 31"/>
            <p:cNvSpPr txBox="1">
              <a:spLocks noChangeArrowheads="1"/>
            </p:cNvSpPr>
            <p:nvPr/>
          </p:nvSpPr>
          <p:spPr bwMode="auto">
            <a:xfrm>
              <a:off x="7408860" y="1444633"/>
              <a:ext cx="547676" cy="36948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41" name="Arc 40"/>
            <p:cNvSpPr/>
            <p:nvPr/>
          </p:nvSpPr>
          <p:spPr>
            <a:xfrm>
              <a:off x="5313402" y="1260407"/>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2" name="Arc 41"/>
            <p:cNvSpPr/>
            <p:nvPr/>
          </p:nvSpPr>
          <p:spPr>
            <a:xfrm flipH="1">
              <a:off x="5373726" y="1263584"/>
              <a:ext cx="1254100" cy="92906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3" name="Arc 42"/>
            <p:cNvSpPr/>
            <p:nvPr/>
          </p:nvSpPr>
          <p:spPr>
            <a:xfrm flipV="1">
              <a:off x="5288004" y="1392224"/>
              <a:ext cx="1254100" cy="929066"/>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44" name="Arc 43"/>
            <p:cNvSpPr/>
            <p:nvPr/>
          </p:nvSpPr>
          <p:spPr>
            <a:xfrm flipH="1" flipV="1">
              <a:off x="5380078" y="1389048"/>
              <a:ext cx="1254100" cy="929066"/>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45" name="Straight Connector 44"/>
            <p:cNvCxnSpPr>
              <a:cxnSpLocks noChangeShapeType="1"/>
            </p:cNvCxnSpPr>
            <p:nvPr/>
          </p:nvCxnSpPr>
          <p:spPr bwMode="auto">
            <a:xfrm>
              <a:off x="5940454" y="1212763"/>
              <a:ext cx="0" cy="107994"/>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6" name="Straight Connector 45"/>
            <p:cNvCxnSpPr>
              <a:cxnSpLocks noChangeShapeType="1"/>
            </p:cNvCxnSpPr>
            <p:nvPr/>
          </p:nvCxnSpPr>
          <p:spPr bwMode="auto">
            <a:xfrm>
              <a:off x="5940454" y="2394345"/>
              <a:ext cx="0" cy="106406"/>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47" name="TextBox 46"/>
            <p:cNvSpPr txBox="1"/>
            <p:nvPr/>
          </p:nvSpPr>
          <p:spPr>
            <a:xfrm>
              <a:off x="5538828" y="1271525"/>
              <a:ext cx="179384"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W</a:t>
              </a:r>
            </a:p>
          </p:txBody>
        </p:sp>
        <p:sp>
          <p:nvSpPr>
            <p:cNvPr id="48" name="TextBox 47"/>
            <p:cNvSpPr txBox="1"/>
            <p:nvPr/>
          </p:nvSpPr>
          <p:spPr>
            <a:xfrm>
              <a:off x="6073804" y="1252466"/>
              <a:ext cx="220659"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Y</a:t>
              </a:r>
            </a:p>
          </p:txBody>
        </p:sp>
        <p:sp>
          <p:nvSpPr>
            <p:cNvPr id="49" name="TextBox 48"/>
            <p:cNvSpPr txBox="1"/>
            <p:nvPr/>
          </p:nvSpPr>
          <p:spPr>
            <a:xfrm>
              <a:off x="5570578" y="1903607"/>
              <a:ext cx="277807"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X</a:t>
              </a:r>
            </a:p>
          </p:txBody>
        </p:sp>
        <p:sp>
          <p:nvSpPr>
            <p:cNvPr id="52" name="TextBox 51"/>
            <p:cNvSpPr txBox="1"/>
            <p:nvPr/>
          </p:nvSpPr>
          <p:spPr>
            <a:xfrm>
              <a:off x="6086510" y="1903609"/>
              <a:ext cx="260345" cy="370038"/>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Z</a:t>
              </a:r>
            </a:p>
          </p:txBody>
        </p:sp>
      </p:grpSp>
    </p:spTree>
    <p:extLst>
      <p:ext uri="{BB962C8B-B14F-4D97-AF65-F5344CB8AC3E}">
        <p14:creationId xmlns:p14="http://schemas.microsoft.com/office/powerpoint/2010/main" val="2094573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182563" y="182563"/>
            <a:ext cx="5204267" cy="1202100"/>
          </a:xfrm>
        </p:spPr>
        <p:txBody>
          <a:bodyPr/>
          <a:lstStyle/>
          <a:p>
            <a:r>
              <a:rPr lang="en-US" dirty="0" smtClean="0"/>
              <a:t>Consider the replication bubble diagrammed at the right. Which diagram below depicts what this structure would look like when replication is complete? </a:t>
            </a:r>
            <a:br>
              <a:rPr lang="en-US" dirty="0" smtClean="0"/>
            </a:br>
            <a:endParaRPr lang="en-US" dirty="0"/>
          </a:p>
        </p:txBody>
      </p:sp>
      <p:sp>
        <p:nvSpPr>
          <p:cNvPr id="21" name="Content Placeholder 20"/>
          <p:cNvSpPr>
            <a:spLocks noGrp="1"/>
          </p:cNvSpPr>
          <p:nvPr>
            <p:ph idx="1"/>
          </p:nvPr>
        </p:nvSpPr>
        <p:spPr>
          <a:xfrm>
            <a:off x="144463" y="2649495"/>
            <a:ext cx="4539814" cy="3703680"/>
          </a:xfrm>
        </p:spPr>
        <p:txBody>
          <a:bodyPr/>
          <a:lstStyle/>
          <a:p>
            <a:r>
              <a:rPr lang="en-US" dirty="0" smtClean="0"/>
              <a:t> </a:t>
            </a:r>
          </a:p>
          <a:p>
            <a:endParaRPr lang="en-US" dirty="0"/>
          </a:p>
          <a:p>
            <a:endParaRPr lang="en-US" dirty="0" smtClean="0"/>
          </a:p>
          <a:p>
            <a:endParaRPr lang="en-US" sz="1200" dirty="0" smtClean="0"/>
          </a:p>
          <a:p>
            <a:r>
              <a:rPr lang="en-US" dirty="0" smtClean="0"/>
              <a:t> </a:t>
            </a:r>
          </a:p>
          <a:p>
            <a:endParaRPr lang="en-US" dirty="0"/>
          </a:p>
          <a:p>
            <a:pPr marL="57150" indent="0">
              <a:buNone/>
            </a:pPr>
            <a:r>
              <a:rPr lang="en-US" dirty="0" smtClean="0"/>
              <a:t> </a:t>
            </a:r>
            <a:endParaRPr lang="en-US" dirty="0" smtClean="0"/>
          </a:p>
          <a:p>
            <a:pPr marL="57150" indent="0">
              <a:buNone/>
            </a:pPr>
            <a:endParaRPr lang="en-US" dirty="0" smtClean="0"/>
          </a:p>
          <a:p>
            <a:pPr marL="57150" indent="0">
              <a:buNone/>
            </a:pPr>
            <a:endParaRPr lang="en-US" dirty="0" smtClean="0"/>
          </a:p>
          <a:p>
            <a:pPr marL="57150" indent="0">
              <a:buNone/>
            </a:pPr>
            <a:endParaRPr lang="en-US" dirty="0" smtClean="0"/>
          </a:p>
          <a:p>
            <a:endParaRPr lang="en-US" dirty="0"/>
          </a:p>
          <a:p>
            <a:endParaRPr lang="en-US" dirty="0"/>
          </a:p>
        </p:txBody>
      </p:sp>
      <p:sp>
        <p:nvSpPr>
          <p:cNvPr id="3" name="Footer Placeholder 2"/>
          <p:cNvSpPr>
            <a:spLocks noGrp="1"/>
          </p:cNvSpPr>
          <p:nvPr>
            <p:ph type="ftr" sz="quarter" idx="3"/>
          </p:nvPr>
        </p:nvSpPr>
        <p:spPr/>
        <p:txBody>
          <a:bodyPr/>
          <a:lstStyle/>
          <a:p>
            <a:r>
              <a:rPr lang="en-US" smtClean="0"/>
              <a:t> © 2016 Pearson Education, Inc.</a:t>
            </a:r>
            <a:endParaRPr lang="en-US"/>
          </a:p>
        </p:txBody>
      </p:sp>
      <p:grpSp>
        <p:nvGrpSpPr>
          <p:cNvPr id="104" name="Group 52"/>
          <p:cNvGrpSpPr>
            <a:grpSpLocks/>
          </p:cNvGrpSpPr>
          <p:nvPr/>
        </p:nvGrpSpPr>
        <p:grpSpPr bwMode="auto">
          <a:xfrm>
            <a:off x="5689165" y="452105"/>
            <a:ext cx="3379430" cy="1179512"/>
            <a:chOff x="4100461" y="1154002"/>
            <a:chExt cx="3856090" cy="1346751"/>
          </a:xfrm>
        </p:grpSpPr>
        <p:cxnSp>
          <p:nvCxnSpPr>
            <p:cNvPr id="105" name="Curved Connector 104"/>
            <p:cNvCxnSpPr/>
            <p:nvPr/>
          </p:nvCxnSpPr>
          <p:spPr>
            <a:xfrm>
              <a:off x="6626974" y="1643400"/>
              <a:ext cx="851364" cy="5437"/>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6" name="Arc 105"/>
            <p:cNvSpPr/>
            <p:nvPr/>
          </p:nvSpPr>
          <p:spPr>
            <a:xfrm>
              <a:off x="5268414" y="1154002"/>
              <a:ext cx="1365806" cy="989672"/>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107" name="Group 17"/>
            <p:cNvGrpSpPr>
              <a:grpSpLocks/>
            </p:cNvGrpSpPr>
            <p:nvPr/>
          </p:nvGrpSpPr>
          <p:grpSpPr bwMode="auto">
            <a:xfrm flipH="1">
              <a:off x="4423708" y="1154388"/>
              <a:ext cx="2210343" cy="990026"/>
              <a:chOff x="3057309" y="2116481"/>
              <a:chExt cx="3938760" cy="1764194"/>
            </a:xfrm>
          </p:grpSpPr>
          <p:cxnSp>
            <p:nvCxnSpPr>
              <p:cNvPr id="136" name="Curved Connector 135"/>
              <p:cNvCxnSpPr/>
              <p:nvPr/>
            </p:nvCxnSpPr>
            <p:spPr>
              <a:xfrm>
                <a:off x="5477920" y="2987885"/>
                <a:ext cx="1517104" cy="9689"/>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7" name="Arc 136"/>
              <p:cNvSpPr/>
              <p:nvPr/>
            </p:nvSpPr>
            <p:spPr>
              <a:xfrm>
                <a:off x="3057010" y="2115793"/>
                <a:ext cx="2433822" cy="1763563"/>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08" name="Group 21"/>
            <p:cNvGrpSpPr>
              <a:grpSpLocks/>
            </p:cNvGrpSpPr>
            <p:nvPr/>
          </p:nvGrpSpPr>
          <p:grpSpPr bwMode="auto">
            <a:xfrm flipV="1">
              <a:off x="4423708" y="1457275"/>
              <a:ext cx="3054991" cy="990412"/>
              <a:chOff x="1552172" y="2116481"/>
              <a:chExt cx="5443897" cy="1764882"/>
            </a:xfrm>
          </p:grpSpPr>
          <p:grpSp>
            <p:nvGrpSpPr>
              <p:cNvPr id="130" name="Group 22"/>
              <p:cNvGrpSpPr>
                <a:grpSpLocks/>
              </p:cNvGrpSpPr>
              <p:nvPr/>
            </p:nvGrpSpPr>
            <p:grpSpPr bwMode="auto">
              <a:xfrm>
                <a:off x="3057309" y="2116481"/>
                <a:ext cx="3938760" cy="1764194"/>
                <a:chOff x="3057309" y="2116481"/>
                <a:chExt cx="3938760" cy="1764194"/>
              </a:xfrm>
            </p:grpSpPr>
            <p:cxnSp>
              <p:nvCxnSpPr>
                <p:cNvPr id="134" name="Curved Connector 133"/>
                <p:cNvCxnSpPr/>
                <p:nvPr/>
              </p:nvCxnSpPr>
              <p:spPr>
                <a:xfrm>
                  <a:off x="5478321" y="2987680"/>
                  <a:ext cx="1517104" cy="129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5" name="Arc 134"/>
                <p:cNvSpPr/>
                <p:nvPr/>
              </p:nvSpPr>
              <p:spPr>
                <a:xfrm>
                  <a:off x="3057411" y="2115588"/>
                  <a:ext cx="2433822" cy="1779714"/>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31" name="Group 23"/>
              <p:cNvGrpSpPr>
                <a:grpSpLocks/>
              </p:cNvGrpSpPr>
              <p:nvPr/>
            </p:nvGrpSpPr>
            <p:grpSpPr bwMode="auto">
              <a:xfrm flipH="1">
                <a:off x="1552172" y="2117169"/>
                <a:ext cx="3938760" cy="1764194"/>
                <a:chOff x="3057309" y="2116481"/>
                <a:chExt cx="3938760" cy="1764194"/>
              </a:xfrm>
            </p:grpSpPr>
            <p:cxnSp>
              <p:nvCxnSpPr>
                <p:cNvPr id="132" name="Curved Connector 131"/>
                <p:cNvCxnSpPr/>
                <p:nvPr/>
              </p:nvCxnSpPr>
              <p:spPr>
                <a:xfrm>
                  <a:off x="5477920" y="2986992"/>
                  <a:ext cx="1517104" cy="129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3" name="Arc 132"/>
                <p:cNvSpPr/>
                <p:nvPr/>
              </p:nvSpPr>
              <p:spPr>
                <a:xfrm>
                  <a:off x="3057010" y="2114900"/>
                  <a:ext cx="2433822" cy="1766794"/>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109" name="TextBox 28"/>
            <p:cNvSpPr txBox="1">
              <a:spLocks noChangeArrowheads="1"/>
            </p:cNvSpPr>
            <p:nvPr/>
          </p:nvSpPr>
          <p:spPr bwMode="auto">
            <a:xfrm>
              <a:off x="4100461" y="1451266"/>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10" name="TextBox 29"/>
            <p:cNvSpPr txBox="1">
              <a:spLocks noChangeArrowheads="1"/>
            </p:cNvSpPr>
            <p:nvPr/>
          </p:nvSpPr>
          <p:spPr bwMode="auto">
            <a:xfrm>
              <a:off x="7409504" y="1746717"/>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11" name="TextBox 30"/>
            <p:cNvSpPr txBox="1">
              <a:spLocks noChangeArrowheads="1"/>
            </p:cNvSpPr>
            <p:nvPr/>
          </p:nvSpPr>
          <p:spPr bwMode="auto">
            <a:xfrm>
              <a:off x="4100461" y="1752155"/>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12" name="TextBox 31"/>
            <p:cNvSpPr txBox="1">
              <a:spLocks noChangeArrowheads="1"/>
            </p:cNvSpPr>
            <p:nvPr/>
          </p:nvSpPr>
          <p:spPr bwMode="auto">
            <a:xfrm>
              <a:off x="7409504" y="1444016"/>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13" name="Arc 112"/>
            <p:cNvSpPr/>
            <p:nvPr/>
          </p:nvSpPr>
          <p:spPr>
            <a:xfrm>
              <a:off x="5313698" y="1260944"/>
              <a:ext cx="1255310" cy="928044"/>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15" name="Arc 114"/>
            <p:cNvSpPr/>
            <p:nvPr/>
          </p:nvSpPr>
          <p:spPr>
            <a:xfrm flipH="1">
              <a:off x="5373476" y="1264569"/>
              <a:ext cx="1253498" cy="928044"/>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23" name="Arc 122"/>
            <p:cNvSpPr/>
            <p:nvPr/>
          </p:nvSpPr>
          <p:spPr>
            <a:xfrm flipV="1">
              <a:off x="5288339" y="1391450"/>
              <a:ext cx="1253498" cy="929857"/>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24" name="Arc 123"/>
            <p:cNvSpPr/>
            <p:nvPr/>
          </p:nvSpPr>
          <p:spPr>
            <a:xfrm flipH="1" flipV="1">
              <a:off x="5380721" y="1387825"/>
              <a:ext cx="1253498" cy="92985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125" name="Straight Connector 124"/>
            <p:cNvCxnSpPr>
              <a:cxnSpLocks noChangeShapeType="1"/>
            </p:cNvCxnSpPr>
            <p:nvPr/>
          </p:nvCxnSpPr>
          <p:spPr bwMode="auto">
            <a:xfrm>
              <a:off x="5940447" y="1213817"/>
              <a:ext cx="0" cy="106943"/>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126" name="Straight Connector 125"/>
            <p:cNvCxnSpPr>
              <a:cxnSpLocks noChangeShapeType="1"/>
            </p:cNvCxnSpPr>
            <p:nvPr/>
          </p:nvCxnSpPr>
          <p:spPr bwMode="auto">
            <a:xfrm>
              <a:off x="5940447" y="2393811"/>
              <a:ext cx="0" cy="106942"/>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27" name="TextBox 126"/>
            <p:cNvSpPr txBox="1"/>
            <p:nvPr/>
          </p:nvSpPr>
          <p:spPr>
            <a:xfrm>
              <a:off x="6074492" y="1251882"/>
              <a:ext cx="220992" cy="369768"/>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28" name="TextBox 127"/>
            <p:cNvSpPr txBox="1"/>
            <p:nvPr/>
          </p:nvSpPr>
          <p:spPr>
            <a:xfrm>
              <a:off x="5570919" y="1904413"/>
              <a:ext cx="277147" cy="367954"/>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29" name="TextBox 128"/>
            <p:cNvSpPr txBox="1"/>
            <p:nvPr/>
          </p:nvSpPr>
          <p:spPr>
            <a:xfrm>
              <a:off x="6087172" y="1904413"/>
              <a:ext cx="259032" cy="367954"/>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grpSp>
      <p:grpSp>
        <p:nvGrpSpPr>
          <p:cNvPr id="5" name="Group 4"/>
          <p:cNvGrpSpPr/>
          <p:nvPr/>
        </p:nvGrpSpPr>
        <p:grpSpPr>
          <a:xfrm>
            <a:off x="753059" y="2416734"/>
            <a:ext cx="3403243" cy="1133475"/>
            <a:chOff x="753059" y="2416734"/>
            <a:chExt cx="3403243" cy="1133475"/>
          </a:xfrm>
        </p:grpSpPr>
        <p:grpSp>
          <p:nvGrpSpPr>
            <p:cNvPr id="139" name="Group 7"/>
            <p:cNvGrpSpPr>
              <a:grpSpLocks/>
            </p:cNvGrpSpPr>
            <p:nvPr/>
          </p:nvGrpSpPr>
          <p:grpSpPr bwMode="auto">
            <a:xfrm>
              <a:off x="3676877" y="2680212"/>
              <a:ext cx="479425" cy="634444"/>
              <a:chOff x="3601498" y="3033596"/>
              <a:chExt cx="480248" cy="635737"/>
            </a:xfrm>
          </p:grpSpPr>
          <p:sp>
            <p:nvSpPr>
              <p:cNvPr id="140" name="TextBox 42"/>
              <p:cNvSpPr txBox="1">
                <a:spLocks noChangeArrowheads="1"/>
              </p:cNvSpPr>
              <p:nvPr/>
            </p:nvSpPr>
            <p:spPr bwMode="auto">
              <a:xfrm>
                <a:off x="3601498" y="3299248"/>
                <a:ext cx="480248" cy="370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41" name="TextBox 50"/>
              <p:cNvSpPr txBox="1">
                <a:spLocks noChangeArrowheads="1"/>
              </p:cNvSpPr>
              <p:nvPr/>
            </p:nvSpPr>
            <p:spPr bwMode="auto">
              <a:xfrm>
                <a:off x="3601498" y="3033596"/>
                <a:ext cx="480248" cy="370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nvGrpSpPr>
            <p:cNvPr id="142" name="Group 8"/>
            <p:cNvGrpSpPr>
              <a:grpSpLocks/>
            </p:cNvGrpSpPr>
            <p:nvPr/>
          </p:nvGrpSpPr>
          <p:grpSpPr bwMode="auto">
            <a:xfrm>
              <a:off x="753059" y="2416734"/>
              <a:ext cx="2960330" cy="1133475"/>
              <a:chOff x="702087" y="2779159"/>
              <a:chExt cx="2960849" cy="1133843"/>
            </a:xfrm>
          </p:grpSpPr>
          <p:grpSp>
            <p:nvGrpSpPr>
              <p:cNvPr id="143" name="Group 38"/>
              <p:cNvGrpSpPr>
                <a:grpSpLocks/>
              </p:cNvGrpSpPr>
              <p:nvPr/>
            </p:nvGrpSpPr>
            <p:grpSpPr bwMode="auto">
              <a:xfrm flipV="1">
                <a:off x="985406" y="3044961"/>
                <a:ext cx="2677529" cy="868041"/>
                <a:chOff x="1552172" y="2116481"/>
                <a:chExt cx="5443897" cy="1764882"/>
              </a:xfrm>
            </p:grpSpPr>
            <p:grpSp>
              <p:nvGrpSpPr>
                <p:cNvPr id="153" name="Group 63"/>
                <p:cNvGrpSpPr>
                  <a:grpSpLocks/>
                </p:cNvGrpSpPr>
                <p:nvPr/>
              </p:nvGrpSpPr>
              <p:grpSpPr bwMode="auto">
                <a:xfrm>
                  <a:off x="3057309" y="2116481"/>
                  <a:ext cx="3938760" cy="1764194"/>
                  <a:chOff x="3057309" y="2116481"/>
                  <a:chExt cx="3938760" cy="1764194"/>
                </a:xfrm>
              </p:grpSpPr>
              <p:cxnSp>
                <p:nvCxnSpPr>
                  <p:cNvPr id="157" name="Curved Connector 156"/>
                  <p:cNvCxnSpPr/>
                  <p:nvPr/>
                </p:nvCxnSpPr>
                <p:spPr>
                  <a:xfrm>
                    <a:off x="5478800" y="2988235"/>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8" name="Arc 157"/>
                  <p:cNvSpPr/>
                  <p:nvPr/>
                </p:nvSpPr>
                <p:spPr>
                  <a:xfrm>
                    <a:off x="3057622" y="2116481"/>
                    <a:ext cx="2434091" cy="1779025"/>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54" name="Group 64"/>
                <p:cNvGrpSpPr>
                  <a:grpSpLocks/>
                </p:cNvGrpSpPr>
                <p:nvPr/>
              </p:nvGrpSpPr>
              <p:grpSpPr bwMode="auto">
                <a:xfrm flipH="1">
                  <a:off x="1552172" y="2117169"/>
                  <a:ext cx="3938760" cy="1764194"/>
                  <a:chOff x="3057309" y="2116481"/>
                  <a:chExt cx="3938760" cy="1764194"/>
                </a:xfrm>
              </p:grpSpPr>
              <p:cxnSp>
                <p:nvCxnSpPr>
                  <p:cNvPr id="155" name="Curved Connector 154"/>
                  <p:cNvCxnSpPr/>
                  <p:nvPr/>
                </p:nvCxnSpPr>
                <p:spPr>
                  <a:xfrm>
                    <a:off x="5477706" y="2987547"/>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6" name="Arc 155"/>
                  <p:cNvSpPr/>
                  <p:nvPr/>
                </p:nvSpPr>
                <p:spPr>
                  <a:xfrm>
                    <a:off x="3056528" y="2115794"/>
                    <a:ext cx="2434091" cy="1766110"/>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cxnSp>
            <p:nvCxnSpPr>
              <p:cNvPr id="144" name="Curved Connector 143"/>
              <p:cNvCxnSpPr/>
              <p:nvPr/>
            </p:nvCxnSpPr>
            <p:spPr>
              <a:xfrm>
                <a:off x="2916681" y="3207923"/>
                <a:ext cx="746255" cy="4764"/>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5" name="Arc 144"/>
              <p:cNvSpPr/>
              <p:nvPr/>
            </p:nvSpPr>
            <p:spPr>
              <a:xfrm>
                <a:off x="1725848" y="2779159"/>
                <a:ext cx="1197184" cy="86705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146" name="Group 36"/>
              <p:cNvGrpSpPr>
                <a:grpSpLocks/>
              </p:cNvGrpSpPr>
              <p:nvPr/>
            </p:nvGrpSpPr>
            <p:grpSpPr bwMode="auto">
              <a:xfrm flipH="1">
                <a:off x="985406" y="2779497"/>
                <a:ext cx="1937242" cy="867702"/>
                <a:chOff x="3057309" y="2116481"/>
                <a:chExt cx="3938760" cy="1764194"/>
              </a:xfrm>
            </p:grpSpPr>
            <p:cxnSp>
              <p:nvCxnSpPr>
                <p:cNvPr id="151" name="Curved Connector 150"/>
                <p:cNvCxnSpPr/>
                <p:nvPr/>
              </p:nvCxnSpPr>
              <p:spPr>
                <a:xfrm>
                  <a:off x="5477706" y="2987548"/>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2" name="Arc 151"/>
                <p:cNvSpPr/>
                <p:nvPr/>
              </p:nvSpPr>
              <p:spPr>
                <a:xfrm>
                  <a:off x="3056528" y="2115794"/>
                  <a:ext cx="2434091" cy="1766110"/>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sp>
            <p:nvSpPr>
              <p:cNvPr id="147" name="TextBox 39"/>
              <p:cNvSpPr txBox="1">
                <a:spLocks noChangeArrowheads="1"/>
              </p:cNvSpPr>
              <p:nvPr/>
            </p:nvSpPr>
            <p:spPr bwMode="auto">
              <a:xfrm>
                <a:off x="702087" y="3039594"/>
                <a:ext cx="479509" cy="3694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48" name="TextBox 49"/>
              <p:cNvSpPr txBox="1">
                <a:spLocks noChangeArrowheads="1"/>
              </p:cNvSpPr>
              <p:nvPr/>
            </p:nvSpPr>
            <p:spPr bwMode="auto">
              <a:xfrm>
                <a:off x="702087" y="3304792"/>
                <a:ext cx="479509" cy="3694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49" name="TextBox 148"/>
              <p:cNvSpPr txBox="1"/>
              <p:nvPr/>
            </p:nvSpPr>
            <p:spPr>
              <a:xfrm>
                <a:off x="2432408" y="2864912"/>
                <a:ext cx="193709" cy="323955"/>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50" name="Oval 149"/>
              <p:cNvSpPr/>
              <p:nvPr/>
            </p:nvSpPr>
            <p:spPr>
              <a:xfrm>
                <a:off x="1860808" y="2931608"/>
                <a:ext cx="927262" cy="824179"/>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grpSp>
      <p:grpSp>
        <p:nvGrpSpPr>
          <p:cNvPr id="159" name="Group 11"/>
          <p:cNvGrpSpPr>
            <a:grpSpLocks/>
          </p:cNvGrpSpPr>
          <p:nvPr/>
        </p:nvGrpSpPr>
        <p:grpSpPr bwMode="auto">
          <a:xfrm>
            <a:off x="5503998" y="2728339"/>
            <a:ext cx="3363912" cy="1305958"/>
            <a:chOff x="4868431" y="2761175"/>
            <a:chExt cx="3364338" cy="1304758"/>
          </a:xfrm>
        </p:grpSpPr>
        <p:cxnSp>
          <p:nvCxnSpPr>
            <p:cNvPr id="160" name="Straight Connector 159"/>
            <p:cNvCxnSpPr/>
            <p:nvPr/>
          </p:nvCxnSpPr>
          <p:spPr>
            <a:xfrm>
              <a:off x="5146278" y="2997495"/>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61" name="Straight Connector 160"/>
            <p:cNvCxnSpPr/>
            <p:nvPr/>
          </p:nvCxnSpPr>
          <p:spPr>
            <a:xfrm>
              <a:off x="5146278" y="3176718"/>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62" name="Group 72"/>
            <p:cNvGrpSpPr>
              <a:grpSpLocks/>
            </p:cNvGrpSpPr>
            <p:nvPr/>
          </p:nvGrpSpPr>
          <p:grpSpPr bwMode="auto">
            <a:xfrm>
              <a:off x="7751696" y="2761175"/>
              <a:ext cx="481073" cy="633861"/>
              <a:chOff x="3600891" y="3033596"/>
              <a:chExt cx="481073" cy="633861"/>
            </a:xfrm>
          </p:grpSpPr>
          <p:sp>
            <p:nvSpPr>
              <p:cNvPr id="175" name="TextBox 73"/>
              <p:cNvSpPr txBox="1">
                <a:spLocks noChangeArrowheads="1"/>
              </p:cNvSpPr>
              <p:nvPr/>
            </p:nvSpPr>
            <p:spPr bwMode="auto">
              <a:xfrm>
                <a:off x="3600891" y="3298464"/>
                <a:ext cx="481073"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6" name="TextBox 74"/>
              <p:cNvSpPr txBox="1">
                <a:spLocks noChangeArrowheads="1"/>
              </p:cNvSpPr>
              <p:nvPr/>
            </p:nvSpPr>
            <p:spPr bwMode="auto">
              <a:xfrm>
                <a:off x="3600891" y="3033596"/>
                <a:ext cx="481073"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cxnSp>
          <p:nvCxnSpPr>
            <p:cNvPr id="163" name="Straight Connector 162"/>
            <p:cNvCxnSpPr/>
            <p:nvPr/>
          </p:nvCxnSpPr>
          <p:spPr>
            <a:xfrm>
              <a:off x="5146278" y="3668391"/>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64" name="Straight Connector 163"/>
            <p:cNvCxnSpPr/>
            <p:nvPr/>
          </p:nvCxnSpPr>
          <p:spPr>
            <a:xfrm>
              <a:off x="5146278" y="3847613"/>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65" name="Group 81"/>
            <p:cNvGrpSpPr>
              <a:grpSpLocks/>
            </p:cNvGrpSpPr>
            <p:nvPr/>
          </p:nvGrpSpPr>
          <p:grpSpPr bwMode="auto">
            <a:xfrm>
              <a:off x="7753283" y="3432070"/>
              <a:ext cx="479486" cy="633863"/>
              <a:chOff x="3602260" y="3033328"/>
              <a:chExt cx="479486" cy="633863"/>
            </a:xfrm>
          </p:grpSpPr>
          <p:sp>
            <p:nvSpPr>
              <p:cNvPr id="173" name="TextBox 85"/>
              <p:cNvSpPr txBox="1">
                <a:spLocks noChangeArrowheads="1"/>
              </p:cNvSpPr>
              <p:nvPr/>
            </p:nvSpPr>
            <p:spPr bwMode="auto">
              <a:xfrm>
                <a:off x="3602260" y="329819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4" name="TextBox 86"/>
              <p:cNvSpPr txBox="1">
                <a:spLocks noChangeArrowheads="1"/>
              </p:cNvSpPr>
              <p:nvPr/>
            </p:nvSpPr>
            <p:spPr bwMode="auto">
              <a:xfrm>
                <a:off x="3602260" y="303332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nvGrpSpPr>
            <p:cNvPr id="166" name="Group 82"/>
            <p:cNvGrpSpPr>
              <a:grpSpLocks/>
            </p:cNvGrpSpPr>
            <p:nvPr/>
          </p:nvGrpSpPr>
          <p:grpSpPr bwMode="auto">
            <a:xfrm>
              <a:off x="4870018" y="3447930"/>
              <a:ext cx="481074" cy="575179"/>
              <a:chOff x="3108776" y="2681517"/>
              <a:chExt cx="481074" cy="575179"/>
            </a:xfrm>
          </p:grpSpPr>
          <p:sp>
            <p:nvSpPr>
              <p:cNvPr id="171" name="TextBox 83"/>
              <p:cNvSpPr txBox="1">
                <a:spLocks noChangeArrowheads="1"/>
              </p:cNvSpPr>
              <p:nvPr/>
            </p:nvSpPr>
            <p:spPr bwMode="auto">
              <a:xfrm>
                <a:off x="3108776" y="2681517"/>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2" name="TextBox 84"/>
              <p:cNvSpPr txBox="1">
                <a:spLocks noChangeArrowheads="1"/>
              </p:cNvSpPr>
              <p:nvPr/>
            </p:nvSpPr>
            <p:spPr bwMode="auto">
              <a:xfrm>
                <a:off x="3110364" y="2887703"/>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sp>
          <p:nvSpPr>
            <p:cNvPr id="167" name="TextBox 166"/>
            <p:cNvSpPr txBox="1"/>
            <p:nvPr/>
          </p:nvSpPr>
          <p:spPr>
            <a:xfrm>
              <a:off x="6146530" y="3195750"/>
              <a:ext cx="1162197" cy="369547"/>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nvGrpSpPr>
            <p:cNvPr id="168" name="Group 87"/>
            <p:cNvGrpSpPr>
              <a:grpSpLocks/>
            </p:cNvGrpSpPr>
            <p:nvPr/>
          </p:nvGrpSpPr>
          <p:grpSpPr bwMode="auto">
            <a:xfrm>
              <a:off x="4868431" y="2797653"/>
              <a:ext cx="481073" cy="575179"/>
              <a:chOff x="3108986" y="2681652"/>
              <a:chExt cx="481073" cy="575179"/>
            </a:xfrm>
          </p:grpSpPr>
          <p:sp>
            <p:nvSpPr>
              <p:cNvPr id="169" name="TextBox 88"/>
              <p:cNvSpPr txBox="1">
                <a:spLocks noChangeArrowheads="1"/>
              </p:cNvSpPr>
              <p:nvPr/>
            </p:nvSpPr>
            <p:spPr bwMode="auto">
              <a:xfrm>
                <a:off x="3108986" y="2681652"/>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0" name="TextBox 89"/>
              <p:cNvSpPr txBox="1">
                <a:spLocks noChangeArrowheads="1"/>
              </p:cNvSpPr>
              <p:nvPr/>
            </p:nvSpPr>
            <p:spPr bwMode="auto">
              <a:xfrm>
                <a:off x="3110573" y="288783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grpSp>
        <p:nvGrpSpPr>
          <p:cNvPr id="4" name="Group 3"/>
          <p:cNvGrpSpPr/>
          <p:nvPr/>
        </p:nvGrpSpPr>
        <p:grpSpPr>
          <a:xfrm>
            <a:off x="742647" y="4328981"/>
            <a:ext cx="3397821" cy="1259276"/>
            <a:chOff x="835113" y="4328981"/>
            <a:chExt cx="3397821" cy="1259276"/>
          </a:xfrm>
        </p:grpSpPr>
        <p:cxnSp>
          <p:nvCxnSpPr>
            <p:cNvPr id="178" name="Straight Connector 177"/>
            <p:cNvCxnSpPr/>
            <p:nvPr/>
          </p:nvCxnSpPr>
          <p:spPr bwMode="auto">
            <a:xfrm>
              <a:off x="1134972" y="4549644"/>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79" name="Straight Connector 178"/>
            <p:cNvCxnSpPr/>
            <p:nvPr/>
          </p:nvCxnSpPr>
          <p:spPr bwMode="auto">
            <a:xfrm>
              <a:off x="1134972" y="4729031"/>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80" name="Group 93"/>
            <p:cNvGrpSpPr>
              <a:grpSpLocks/>
            </p:cNvGrpSpPr>
            <p:nvPr/>
          </p:nvGrpSpPr>
          <p:grpSpPr bwMode="auto">
            <a:xfrm>
              <a:off x="3751922" y="4354214"/>
              <a:ext cx="481012" cy="573360"/>
              <a:chOff x="3601030" y="3033596"/>
              <a:chExt cx="480934" cy="573334"/>
            </a:xfrm>
          </p:grpSpPr>
          <p:sp>
            <p:nvSpPr>
              <p:cNvPr id="193" name="TextBox 106"/>
              <p:cNvSpPr txBox="1">
                <a:spLocks noChangeArrowheads="1"/>
              </p:cNvSpPr>
              <p:nvPr/>
            </p:nvSpPr>
            <p:spPr bwMode="auto">
              <a:xfrm>
                <a:off x="3601030" y="3237058"/>
                <a:ext cx="480934" cy="36987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94" name="TextBox 107"/>
              <p:cNvSpPr txBox="1">
                <a:spLocks noChangeArrowheads="1"/>
              </p:cNvSpPr>
              <p:nvPr/>
            </p:nvSpPr>
            <p:spPr bwMode="auto">
              <a:xfrm>
                <a:off x="3601030" y="3033596"/>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cxnSp>
          <p:nvCxnSpPr>
            <p:cNvPr id="181" name="Straight Connector 180"/>
            <p:cNvCxnSpPr/>
            <p:nvPr/>
          </p:nvCxnSpPr>
          <p:spPr bwMode="auto">
            <a:xfrm>
              <a:off x="1134972" y="5219568"/>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82" name="Straight Connector 181"/>
            <p:cNvCxnSpPr/>
            <p:nvPr/>
          </p:nvCxnSpPr>
          <p:spPr bwMode="auto">
            <a:xfrm>
              <a:off x="1134972" y="5400544"/>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83" name="Group 96"/>
            <p:cNvGrpSpPr>
              <a:grpSpLocks/>
            </p:cNvGrpSpPr>
            <p:nvPr/>
          </p:nvGrpSpPr>
          <p:grpSpPr bwMode="auto">
            <a:xfrm>
              <a:off x="3751922" y="5015456"/>
              <a:ext cx="481012" cy="572801"/>
              <a:chOff x="3600812" y="3064740"/>
              <a:chExt cx="480934" cy="572775"/>
            </a:xfrm>
          </p:grpSpPr>
          <p:sp>
            <p:nvSpPr>
              <p:cNvPr id="191" name="TextBox 104"/>
              <p:cNvSpPr txBox="1">
                <a:spLocks noChangeArrowheads="1"/>
              </p:cNvSpPr>
              <p:nvPr/>
            </p:nvSpPr>
            <p:spPr bwMode="auto">
              <a:xfrm>
                <a:off x="3600812" y="3268199"/>
                <a:ext cx="480934" cy="3693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92" name="TextBox 105"/>
              <p:cNvSpPr txBox="1">
                <a:spLocks noChangeArrowheads="1"/>
              </p:cNvSpPr>
              <p:nvPr/>
            </p:nvSpPr>
            <p:spPr bwMode="auto">
              <a:xfrm>
                <a:off x="3600812" y="3064740"/>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sp>
          <p:nvSpPr>
            <p:cNvPr id="184" name="TextBox 183"/>
            <p:cNvSpPr txBox="1"/>
            <p:nvPr/>
          </p:nvSpPr>
          <p:spPr bwMode="auto">
            <a:xfrm>
              <a:off x="2135097" y="4777316"/>
              <a:ext cx="1163637" cy="369887"/>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nvGrpSpPr>
            <p:cNvPr id="185" name="Group 12"/>
            <p:cNvGrpSpPr>
              <a:grpSpLocks/>
            </p:cNvGrpSpPr>
            <p:nvPr/>
          </p:nvGrpSpPr>
          <p:grpSpPr bwMode="auto">
            <a:xfrm>
              <a:off x="835114" y="4328981"/>
              <a:ext cx="496883" cy="565149"/>
              <a:chOff x="816078" y="4423567"/>
              <a:chExt cx="496802" cy="565126"/>
            </a:xfrm>
          </p:grpSpPr>
          <p:sp>
            <p:nvSpPr>
              <p:cNvPr id="189" name="TextBox 108"/>
              <p:cNvSpPr txBox="1">
                <a:spLocks noChangeArrowheads="1"/>
              </p:cNvSpPr>
              <p:nvPr/>
            </p:nvSpPr>
            <p:spPr bwMode="auto">
              <a:xfrm>
                <a:off x="816078" y="4423567"/>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90" name="TextBox 109"/>
              <p:cNvSpPr txBox="1">
                <a:spLocks noChangeArrowheads="1"/>
              </p:cNvSpPr>
              <p:nvPr/>
            </p:nvSpPr>
            <p:spPr bwMode="auto">
              <a:xfrm>
                <a:off x="831946" y="4618822"/>
                <a:ext cx="480934" cy="36987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grpSp>
        <p:grpSp>
          <p:nvGrpSpPr>
            <p:cNvPr id="186" name="Group 110"/>
            <p:cNvGrpSpPr>
              <a:grpSpLocks/>
            </p:cNvGrpSpPr>
            <p:nvPr/>
          </p:nvGrpSpPr>
          <p:grpSpPr bwMode="auto">
            <a:xfrm>
              <a:off x="835113" y="4998906"/>
              <a:ext cx="486612" cy="565149"/>
              <a:chOff x="856883" y="4424051"/>
              <a:chExt cx="486533" cy="565126"/>
            </a:xfrm>
          </p:grpSpPr>
          <p:sp>
            <p:nvSpPr>
              <p:cNvPr id="187" name="TextBox 111"/>
              <p:cNvSpPr txBox="1">
                <a:spLocks noChangeArrowheads="1"/>
              </p:cNvSpPr>
              <p:nvPr/>
            </p:nvSpPr>
            <p:spPr bwMode="auto">
              <a:xfrm>
                <a:off x="856883" y="4424051"/>
                <a:ext cx="480933"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88" name="TextBox 112"/>
              <p:cNvSpPr txBox="1">
                <a:spLocks noChangeArrowheads="1"/>
              </p:cNvSpPr>
              <p:nvPr/>
            </p:nvSpPr>
            <p:spPr bwMode="auto">
              <a:xfrm>
                <a:off x="862483" y="4619306"/>
                <a:ext cx="480933" cy="36987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grpSp>
      </p:grpSp>
      <p:grpSp>
        <p:nvGrpSpPr>
          <p:cNvPr id="6" name="Group 5"/>
          <p:cNvGrpSpPr/>
          <p:nvPr/>
        </p:nvGrpSpPr>
        <p:grpSpPr>
          <a:xfrm>
            <a:off x="5381190" y="4452376"/>
            <a:ext cx="3535362" cy="936625"/>
            <a:chOff x="5381190" y="4966084"/>
            <a:chExt cx="3535362" cy="936625"/>
          </a:xfrm>
        </p:grpSpPr>
        <p:grpSp>
          <p:nvGrpSpPr>
            <p:cNvPr id="195" name="Group 20"/>
            <p:cNvGrpSpPr>
              <a:grpSpLocks/>
            </p:cNvGrpSpPr>
            <p:nvPr/>
          </p:nvGrpSpPr>
          <p:grpSpPr bwMode="auto">
            <a:xfrm>
              <a:off x="5381190" y="4966084"/>
              <a:ext cx="1574800" cy="936625"/>
              <a:chOff x="4845724" y="4520924"/>
              <a:chExt cx="1574800" cy="936506"/>
            </a:xfrm>
          </p:grpSpPr>
          <p:sp>
            <p:nvSpPr>
              <p:cNvPr id="196" name="Oval 195"/>
              <p:cNvSpPr/>
              <p:nvPr/>
            </p:nvSpPr>
            <p:spPr>
              <a:xfrm>
                <a:off x="4845724" y="4520924"/>
                <a:ext cx="1574800" cy="936506"/>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sp>
            <p:nvSpPr>
              <p:cNvPr id="197" name="Oval 196"/>
              <p:cNvSpPr/>
              <p:nvPr/>
            </p:nvSpPr>
            <p:spPr>
              <a:xfrm>
                <a:off x="4945736" y="4600289"/>
                <a:ext cx="1379538" cy="780951"/>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grpSp>
          <p:nvGrpSpPr>
            <p:cNvPr id="198" name="Group 114"/>
            <p:cNvGrpSpPr>
              <a:grpSpLocks/>
            </p:cNvGrpSpPr>
            <p:nvPr/>
          </p:nvGrpSpPr>
          <p:grpSpPr bwMode="auto">
            <a:xfrm>
              <a:off x="7341752" y="4966084"/>
              <a:ext cx="1574800" cy="936625"/>
              <a:chOff x="4845724" y="4520924"/>
              <a:chExt cx="1574800" cy="936506"/>
            </a:xfrm>
          </p:grpSpPr>
          <p:sp>
            <p:nvSpPr>
              <p:cNvPr id="199" name="Oval 198"/>
              <p:cNvSpPr/>
              <p:nvPr/>
            </p:nvSpPr>
            <p:spPr>
              <a:xfrm>
                <a:off x="4845724" y="4520924"/>
                <a:ext cx="1574800" cy="936506"/>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sp>
            <p:nvSpPr>
              <p:cNvPr id="200" name="Oval 199"/>
              <p:cNvSpPr/>
              <p:nvPr/>
            </p:nvSpPr>
            <p:spPr>
              <a:xfrm>
                <a:off x="4945737" y="4600289"/>
                <a:ext cx="1379537" cy="780951"/>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sp>
          <p:nvSpPr>
            <p:cNvPr id="201" name="TextBox 200"/>
            <p:cNvSpPr txBox="1"/>
            <p:nvPr/>
          </p:nvSpPr>
          <p:spPr>
            <a:xfrm>
              <a:off x="6889315" y="5013709"/>
              <a:ext cx="696912" cy="369887"/>
            </a:xfrm>
            <a:prstGeom prst="rect">
              <a:avLst/>
            </a:prstGeom>
            <a:noFill/>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sp>
        <p:nvSpPr>
          <p:cNvPr id="97" name="Content Placeholder 20"/>
          <p:cNvSpPr txBox="1">
            <a:spLocks/>
          </p:cNvSpPr>
          <p:nvPr/>
        </p:nvSpPr>
        <p:spPr bwMode="auto">
          <a:xfrm>
            <a:off x="4871782" y="2635502"/>
            <a:ext cx="3996128" cy="3703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lvl1pPr marL="571500" indent="-514350" algn="l" rtl="0" eaLnBrk="1" fontAlgn="base" hangingPunct="1">
              <a:spcBef>
                <a:spcPts val="0"/>
              </a:spcBef>
              <a:spcAft>
                <a:spcPct val="20000"/>
              </a:spcAft>
              <a:buClr>
                <a:schemeClr val="tx2"/>
              </a:buClr>
              <a:buFont typeface="+mj-lt"/>
              <a:buAutoNum type="alphaUcPeriod"/>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a:lstStyle>
          <a:p>
            <a:pPr>
              <a:buFont typeface="+mj-lt"/>
              <a:buAutoNum type="alphaUcPeriod" startAt="3"/>
            </a:pPr>
            <a:r>
              <a:rPr lang="en-US" kern="0" dirty="0" smtClean="0"/>
              <a:t> </a:t>
            </a:r>
          </a:p>
          <a:p>
            <a:pPr>
              <a:buFont typeface="+mj-lt"/>
              <a:buAutoNum type="alphaUcPeriod" startAt="3"/>
            </a:pPr>
            <a:endParaRPr lang="en-US" kern="0" dirty="0" smtClean="0"/>
          </a:p>
          <a:p>
            <a:pPr>
              <a:buFont typeface="+mj-lt"/>
              <a:buAutoNum type="alphaUcPeriod" startAt="3"/>
            </a:pPr>
            <a:endParaRPr lang="en-US" sz="1200" kern="0" dirty="0" smtClean="0"/>
          </a:p>
          <a:p>
            <a:pPr>
              <a:buFont typeface="+mj-lt"/>
              <a:buAutoNum type="alphaUcPeriod" startAt="3"/>
            </a:pPr>
            <a:endParaRPr lang="en-US" kern="0" dirty="0" smtClean="0"/>
          </a:p>
          <a:p>
            <a:pPr>
              <a:buFont typeface="+mj-lt"/>
              <a:buAutoNum type="alphaUcPeriod" startAt="3"/>
            </a:pPr>
            <a:r>
              <a:rPr lang="en-US" kern="0" dirty="0" smtClean="0"/>
              <a:t> </a:t>
            </a:r>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a:p>
        </p:txBody>
      </p:sp>
    </p:spTree>
    <p:extLst>
      <p:ext uri="{BB962C8B-B14F-4D97-AF65-F5344CB8AC3E}">
        <p14:creationId xmlns:p14="http://schemas.microsoft.com/office/powerpoint/2010/main" val="2438272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182563" y="182563"/>
            <a:ext cx="5204267" cy="1202100"/>
          </a:xfrm>
        </p:spPr>
        <p:txBody>
          <a:bodyPr/>
          <a:lstStyle/>
          <a:p>
            <a:r>
              <a:rPr lang="en-US" dirty="0" smtClean="0"/>
              <a:t>Consider the replication bubble diagrammed at the right. Which diagram below depicts what this structure would look like when replication is complete? </a:t>
            </a:r>
            <a:br>
              <a:rPr lang="en-US" dirty="0" smtClean="0"/>
            </a:br>
            <a:endParaRPr lang="en-US" dirty="0"/>
          </a:p>
        </p:txBody>
      </p:sp>
      <p:sp>
        <p:nvSpPr>
          <p:cNvPr id="21" name="Content Placeholder 20"/>
          <p:cNvSpPr>
            <a:spLocks noGrp="1"/>
          </p:cNvSpPr>
          <p:nvPr>
            <p:ph idx="1"/>
          </p:nvPr>
        </p:nvSpPr>
        <p:spPr>
          <a:xfrm>
            <a:off x="144463" y="2649495"/>
            <a:ext cx="4539814" cy="3703680"/>
          </a:xfrm>
        </p:spPr>
        <p:txBody>
          <a:bodyPr/>
          <a:lstStyle/>
          <a:p>
            <a:r>
              <a:rPr lang="en-US" dirty="0" smtClean="0"/>
              <a:t> </a:t>
            </a:r>
          </a:p>
          <a:p>
            <a:endParaRPr lang="en-US" dirty="0"/>
          </a:p>
          <a:p>
            <a:endParaRPr lang="en-US" dirty="0" smtClean="0"/>
          </a:p>
          <a:p>
            <a:endParaRPr lang="en-US" sz="1200" dirty="0" smtClean="0"/>
          </a:p>
          <a:p>
            <a:r>
              <a:rPr lang="en-US" dirty="0" smtClean="0"/>
              <a:t> </a:t>
            </a:r>
          </a:p>
          <a:p>
            <a:endParaRPr lang="en-US" dirty="0"/>
          </a:p>
          <a:p>
            <a:pPr marL="57150" indent="0">
              <a:buNone/>
            </a:pPr>
            <a:r>
              <a:rPr lang="en-US" dirty="0" smtClean="0"/>
              <a:t> </a:t>
            </a:r>
            <a:endParaRPr lang="en-US" dirty="0" smtClean="0"/>
          </a:p>
          <a:p>
            <a:pPr marL="57150" indent="0">
              <a:buNone/>
            </a:pPr>
            <a:endParaRPr lang="en-US" dirty="0" smtClean="0"/>
          </a:p>
          <a:p>
            <a:pPr marL="57150" indent="0">
              <a:buNone/>
            </a:pPr>
            <a:endParaRPr lang="en-US" dirty="0" smtClean="0"/>
          </a:p>
          <a:p>
            <a:pPr marL="57150" indent="0">
              <a:buNone/>
            </a:pPr>
            <a:endParaRPr lang="en-US" dirty="0" smtClean="0"/>
          </a:p>
          <a:p>
            <a:endParaRPr lang="en-US" dirty="0"/>
          </a:p>
          <a:p>
            <a:endParaRPr lang="en-US" dirty="0"/>
          </a:p>
        </p:txBody>
      </p:sp>
      <p:sp>
        <p:nvSpPr>
          <p:cNvPr id="3" name="Footer Placeholder 2"/>
          <p:cNvSpPr>
            <a:spLocks noGrp="1"/>
          </p:cNvSpPr>
          <p:nvPr>
            <p:ph type="ftr" sz="quarter" idx="3"/>
          </p:nvPr>
        </p:nvSpPr>
        <p:spPr/>
        <p:txBody>
          <a:bodyPr/>
          <a:lstStyle/>
          <a:p>
            <a:r>
              <a:rPr lang="en-US" smtClean="0"/>
              <a:t> © 2016 Pearson Education, Inc.</a:t>
            </a:r>
            <a:endParaRPr lang="en-US"/>
          </a:p>
        </p:txBody>
      </p:sp>
      <p:grpSp>
        <p:nvGrpSpPr>
          <p:cNvPr id="104" name="Group 52"/>
          <p:cNvGrpSpPr>
            <a:grpSpLocks/>
          </p:cNvGrpSpPr>
          <p:nvPr/>
        </p:nvGrpSpPr>
        <p:grpSpPr bwMode="auto">
          <a:xfrm>
            <a:off x="5689165" y="452105"/>
            <a:ext cx="3379430" cy="1179512"/>
            <a:chOff x="4100461" y="1154002"/>
            <a:chExt cx="3856090" cy="1346751"/>
          </a:xfrm>
        </p:grpSpPr>
        <p:cxnSp>
          <p:nvCxnSpPr>
            <p:cNvPr id="105" name="Curved Connector 104"/>
            <p:cNvCxnSpPr/>
            <p:nvPr/>
          </p:nvCxnSpPr>
          <p:spPr>
            <a:xfrm>
              <a:off x="6626974" y="1643400"/>
              <a:ext cx="851364" cy="5437"/>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6" name="Arc 105"/>
            <p:cNvSpPr/>
            <p:nvPr/>
          </p:nvSpPr>
          <p:spPr>
            <a:xfrm>
              <a:off x="5268414" y="1154002"/>
              <a:ext cx="1365806" cy="989672"/>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107" name="Group 17"/>
            <p:cNvGrpSpPr>
              <a:grpSpLocks/>
            </p:cNvGrpSpPr>
            <p:nvPr/>
          </p:nvGrpSpPr>
          <p:grpSpPr bwMode="auto">
            <a:xfrm flipH="1">
              <a:off x="4423708" y="1154388"/>
              <a:ext cx="2210343" cy="990026"/>
              <a:chOff x="3057309" y="2116481"/>
              <a:chExt cx="3938760" cy="1764194"/>
            </a:xfrm>
          </p:grpSpPr>
          <p:cxnSp>
            <p:nvCxnSpPr>
              <p:cNvPr id="136" name="Curved Connector 135"/>
              <p:cNvCxnSpPr/>
              <p:nvPr/>
            </p:nvCxnSpPr>
            <p:spPr>
              <a:xfrm>
                <a:off x="5477920" y="2987885"/>
                <a:ext cx="1517104" cy="9689"/>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7" name="Arc 136"/>
              <p:cNvSpPr/>
              <p:nvPr/>
            </p:nvSpPr>
            <p:spPr>
              <a:xfrm>
                <a:off x="3057010" y="2115793"/>
                <a:ext cx="2433822" cy="1763563"/>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08" name="Group 21"/>
            <p:cNvGrpSpPr>
              <a:grpSpLocks/>
            </p:cNvGrpSpPr>
            <p:nvPr/>
          </p:nvGrpSpPr>
          <p:grpSpPr bwMode="auto">
            <a:xfrm flipV="1">
              <a:off x="4423708" y="1457275"/>
              <a:ext cx="3054991" cy="990412"/>
              <a:chOff x="1552172" y="2116481"/>
              <a:chExt cx="5443897" cy="1764882"/>
            </a:xfrm>
          </p:grpSpPr>
          <p:grpSp>
            <p:nvGrpSpPr>
              <p:cNvPr id="130" name="Group 22"/>
              <p:cNvGrpSpPr>
                <a:grpSpLocks/>
              </p:cNvGrpSpPr>
              <p:nvPr/>
            </p:nvGrpSpPr>
            <p:grpSpPr bwMode="auto">
              <a:xfrm>
                <a:off x="3057309" y="2116481"/>
                <a:ext cx="3938760" cy="1764194"/>
                <a:chOff x="3057309" y="2116481"/>
                <a:chExt cx="3938760" cy="1764194"/>
              </a:xfrm>
            </p:grpSpPr>
            <p:cxnSp>
              <p:nvCxnSpPr>
                <p:cNvPr id="134" name="Curved Connector 133"/>
                <p:cNvCxnSpPr/>
                <p:nvPr/>
              </p:nvCxnSpPr>
              <p:spPr>
                <a:xfrm>
                  <a:off x="5478321" y="2987680"/>
                  <a:ext cx="1517104" cy="129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5" name="Arc 134"/>
                <p:cNvSpPr/>
                <p:nvPr/>
              </p:nvSpPr>
              <p:spPr>
                <a:xfrm>
                  <a:off x="3057411" y="2115588"/>
                  <a:ext cx="2433822" cy="1779714"/>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31" name="Group 23"/>
              <p:cNvGrpSpPr>
                <a:grpSpLocks/>
              </p:cNvGrpSpPr>
              <p:nvPr/>
            </p:nvGrpSpPr>
            <p:grpSpPr bwMode="auto">
              <a:xfrm flipH="1">
                <a:off x="1552172" y="2117169"/>
                <a:ext cx="3938760" cy="1764194"/>
                <a:chOff x="3057309" y="2116481"/>
                <a:chExt cx="3938760" cy="1764194"/>
              </a:xfrm>
            </p:grpSpPr>
            <p:cxnSp>
              <p:nvCxnSpPr>
                <p:cNvPr id="132" name="Curved Connector 131"/>
                <p:cNvCxnSpPr/>
                <p:nvPr/>
              </p:nvCxnSpPr>
              <p:spPr>
                <a:xfrm>
                  <a:off x="5477920" y="2986992"/>
                  <a:ext cx="1517104" cy="12920"/>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3" name="Arc 132"/>
                <p:cNvSpPr/>
                <p:nvPr/>
              </p:nvSpPr>
              <p:spPr>
                <a:xfrm>
                  <a:off x="3057010" y="2114900"/>
                  <a:ext cx="2433822" cy="1766794"/>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sp>
          <p:nvSpPr>
            <p:cNvPr id="109" name="TextBox 28"/>
            <p:cNvSpPr txBox="1">
              <a:spLocks noChangeArrowheads="1"/>
            </p:cNvSpPr>
            <p:nvPr/>
          </p:nvSpPr>
          <p:spPr bwMode="auto">
            <a:xfrm>
              <a:off x="4100461" y="1451266"/>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10" name="TextBox 29"/>
            <p:cNvSpPr txBox="1">
              <a:spLocks noChangeArrowheads="1"/>
            </p:cNvSpPr>
            <p:nvPr/>
          </p:nvSpPr>
          <p:spPr bwMode="auto">
            <a:xfrm>
              <a:off x="7409504" y="1746717"/>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11" name="TextBox 30"/>
            <p:cNvSpPr txBox="1">
              <a:spLocks noChangeArrowheads="1"/>
            </p:cNvSpPr>
            <p:nvPr/>
          </p:nvSpPr>
          <p:spPr bwMode="auto">
            <a:xfrm>
              <a:off x="4100461" y="1752155"/>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12" name="TextBox 31"/>
            <p:cNvSpPr txBox="1">
              <a:spLocks noChangeArrowheads="1"/>
            </p:cNvSpPr>
            <p:nvPr/>
          </p:nvSpPr>
          <p:spPr bwMode="auto">
            <a:xfrm>
              <a:off x="7409504" y="1444016"/>
              <a:ext cx="547047" cy="421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13" name="Arc 112"/>
            <p:cNvSpPr/>
            <p:nvPr/>
          </p:nvSpPr>
          <p:spPr>
            <a:xfrm>
              <a:off x="5313698" y="1260944"/>
              <a:ext cx="1255310" cy="928044"/>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15" name="Arc 114"/>
            <p:cNvSpPr/>
            <p:nvPr/>
          </p:nvSpPr>
          <p:spPr>
            <a:xfrm flipH="1">
              <a:off x="5373476" y="1264569"/>
              <a:ext cx="1253498" cy="928044"/>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23" name="Arc 122"/>
            <p:cNvSpPr/>
            <p:nvPr/>
          </p:nvSpPr>
          <p:spPr>
            <a:xfrm flipV="1">
              <a:off x="5288339" y="1391450"/>
              <a:ext cx="1253498" cy="929857"/>
            </a:xfrm>
            <a:prstGeom prst="arc">
              <a:avLst>
                <a:gd name="adj1" fmla="val 16200000"/>
                <a:gd name="adj2" fmla="val 2097578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sp>
          <p:nvSpPr>
            <p:cNvPr id="124" name="Arc 123"/>
            <p:cNvSpPr/>
            <p:nvPr/>
          </p:nvSpPr>
          <p:spPr>
            <a:xfrm flipH="1" flipV="1">
              <a:off x="5380721" y="1387825"/>
              <a:ext cx="1253498" cy="929857"/>
            </a:xfrm>
            <a:prstGeom prst="arc">
              <a:avLst>
                <a:gd name="adj1" fmla="val 16200000"/>
                <a:gd name="adj2" fmla="val 20975781"/>
              </a:avLst>
            </a:prstGeom>
            <a:ln>
              <a:solidFill>
                <a:schemeClr val="tx2"/>
              </a:solidFill>
              <a:headEnd type="none"/>
              <a:tailEnd type="triangle"/>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cxnSp>
          <p:nvCxnSpPr>
            <p:cNvPr id="125" name="Straight Connector 124"/>
            <p:cNvCxnSpPr>
              <a:cxnSpLocks noChangeShapeType="1"/>
            </p:cNvCxnSpPr>
            <p:nvPr/>
          </p:nvCxnSpPr>
          <p:spPr bwMode="auto">
            <a:xfrm>
              <a:off x="5940447" y="1213817"/>
              <a:ext cx="0" cy="106943"/>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126" name="Straight Connector 125"/>
            <p:cNvCxnSpPr>
              <a:cxnSpLocks noChangeShapeType="1"/>
            </p:cNvCxnSpPr>
            <p:nvPr/>
          </p:nvCxnSpPr>
          <p:spPr bwMode="auto">
            <a:xfrm>
              <a:off x="5940447" y="2393811"/>
              <a:ext cx="0" cy="106942"/>
            </a:xfrm>
            <a:prstGeom prst="line">
              <a:avLst/>
            </a:prstGeom>
            <a:noFill/>
            <a:ln w="25400">
              <a:solidFill>
                <a:schemeClr val="tx2"/>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27" name="TextBox 126"/>
            <p:cNvSpPr txBox="1"/>
            <p:nvPr/>
          </p:nvSpPr>
          <p:spPr>
            <a:xfrm>
              <a:off x="6074492" y="1251882"/>
              <a:ext cx="220992" cy="369768"/>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28" name="TextBox 127"/>
            <p:cNvSpPr txBox="1"/>
            <p:nvPr/>
          </p:nvSpPr>
          <p:spPr>
            <a:xfrm>
              <a:off x="5570919" y="1904413"/>
              <a:ext cx="277147" cy="367954"/>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29" name="TextBox 128"/>
            <p:cNvSpPr txBox="1"/>
            <p:nvPr/>
          </p:nvSpPr>
          <p:spPr>
            <a:xfrm>
              <a:off x="6087172" y="1904413"/>
              <a:ext cx="259032" cy="367954"/>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grpSp>
      <p:grpSp>
        <p:nvGrpSpPr>
          <p:cNvPr id="5" name="Group 4"/>
          <p:cNvGrpSpPr/>
          <p:nvPr/>
        </p:nvGrpSpPr>
        <p:grpSpPr>
          <a:xfrm>
            <a:off x="753059" y="2416734"/>
            <a:ext cx="3403243" cy="1133475"/>
            <a:chOff x="753059" y="2416734"/>
            <a:chExt cx="3403243" cy="1133475"/>
          </a:xfrm>
        </p:grpSpPr>
        <p:grpSp>
          <p:nvGrpSpPr>
            <p:cNvPr id="139" name="Group 7"/>
            <p:cNvGrpSpPr>
              <a:grpSpLocks/>
            </p:cNvGrpSpPr>
            <p:nvPr/>
          </p:nvGrpSpPr>
          <p:grpSpPr bwMode="auto">
            <a:xfrm>
              <a:off x="3676877" y="2680212"/>
              <a:ext cx="479425" cy="634444"/>
              <a:chOff x="3601498" y="3033596"/>
              <a:chExt cx="480248" cy="635737"/>
            </a:xfrm>
          </p:grpSpPr>
          <p:sp>
            <p:nvSpPr>
              <p:cNvPr id="140" name="TextBox 42"/>
              <p:cNvSpPr txBox="1">
                <a:spLocks noChangeArrowheads="1"/>
              </p:cNvSpPr>
              <p:nvPr/>
            </p:nvSpPr>
            <p:spPr bwMode="auto">
              <a:xfrm>
                <a:off x="3601498" y="3299248"/>
                <a:ext cx="480248" cy="370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41" name="TextBox 50"/>
              <p:cNvSpPr txBox="1">
                <a:spLocks noChangeArrowheads="1"/>
              </p:cNvSpPr>
              <p:nvPr/>
            </p:nvSpPr>
            <p:spPr bwMode="auto">
              <a:xfrm>
                <a:off x="3601498" y="3033596"/>
                <a:ext cx="480248" cy="370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nvGrpSpPr>
            <p:cNvPr id="142" name="Group 8"/>
            <p:cNvGrpSpPr>
              <a:grpSpLocks/>
            </p:cNvGrpSpPr>
            <p:nvPr/>
          </p:nvGrpSpPr>
          <p:grpSpPr bwMode="auto">
            <a:xfrm>
              <a:off x="753059" y="2416734"/>
              <a:ext cx="2960330" cy="1133475"/>
              <a:chOff x="702087" y="2779159"/>
              <a:chExt cx="2960849" cy="1133843"/>
            </a:xfrm>
          </p:grpSpPr>
          <p:grpSp>
            <p:nvGrpSpPr>
              <p:cNvPr id="143" name="Group 38"/>
              <p:cNvGrpSpPr>
                <a:grpSpLocks/>
              </p:cNvGrpSpPr>
              <p:nvPr/>
            </p:nvGrpSpPr>
            <p:grpSpPr bwMode="auto">
              <a:xfrm flipV="1">
                <a:off x="985406" y="3044961"/>
                <a:ext cx="2677529" cy="868041"/>
                <a:chOff x="1552172" y="2116481"/>
                <a:chExt cx="5443897" cy="1764882"/>
              </a:xfrm>
            </p:grpSpPr>
            <p:grpSp>
              <p:nvGrpSpPr>
                <p:cNvPr id="153" name="Group 63"/>
                <p:cNvGrpSpPr>
                  <a:grpSpLocks/>
                </p:cNvGrpSpPr>
                <p:nvPr/>
              </p:nvGrpSpPr>
              <p:grpSpPr bwMode="auto">
                <a:xfrm>
                  <a:off x="3057309" y="2116481"/>
                  <a:ext cx="3938760" cy="1764194"/>
                  <a:chOff x="3057309" y="2116481"/>
                  <a:chExt cx="3938760" cy="1764194"/>
                </a:xfrm>
              </p:grpSpPr>
              <p:cxnSp>
                <p:nvCxnSpPr>
                  <p:cNvPr id="157" name="Curved Connector 156"/>
                  <p:cNvCxnSpPr/>
                  <p:nvPr/>
                </p:nvCxnSpPr>
                <p:spPr>
                  <a:xfrm>
                    <a:off x="5478800" y="2988235"/>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8" name="Arc 157"/>
                  <p:cNvSpPr/>
                  <p:nvPr/>
                </p:nvSpPr>
                <p:spPr>
                  <a:xfrm>
                    <a:off x="3057622" y="2116481"/>
                    <a:ext cx="2434091" cy="1779025"/>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nvGrpSpPr>
                <p:cNvPr id="154" name="Group 64"/>
                <p:cNvGrpSpPr>
                  <a:grpSpLocks/>
                </p:cNvGrpSpPr>
                <p:nvPr/>
              </p:nvGrpSpPr>
              <p:grpSpPr bwMode="auto">
                <a:xfrm flipH="1">
                  <a:off x="1552172" y="2117169"/>
                  <a:ext cx="3938760" cy="1764194"/>
                  <a:chOff x="3057309" y="2116481"/>
                  <a:chExt cx="3938760" cy="1764194"/>
                </a:xfrm>
              </p:grpSpPr>
              <p:cxnSp>
                <p:nvCxnSpPr>
                  <p:cNvPr id="155" name="Curved Connector 154"/>
                  <p:cNvCxnSpPr/>
                  <p:nvPr/>
                </p:nvCxnSpPr>
                <p:spPr>
                  <a:xfrm>
                    <a:off x="5477706" y="2987547"/>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6" name="Arc 155"/>
                  <p:cNvSpPr/>
                  <p:nvPr/>
                </p:nvSpPr>
                <p:spPr>
                  <a:xfrm>
                    <a:off x="3056528" y="2115794"/>
                    <a:ext cx="2434091" cy="1766110"/>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grpSp>
          <p:cxnSp>
            <p:nvCxnSpPr>
              <p:cNvPr id="144" name="Curved Connector 143"/>
              <p:cNvCxnSpPr/>
              <p:nvPr/>
            </p:nvCxnSpPr>
            <p:spPr>
              <a:xfrm>
                <a:off x="2916681" y="3207923"/>
                <a:ext cx="746255" cy="4764"/>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5" name="Arc 144"/>
              <p:cNvSpPr/>
              <p:nvPr/>
            </p:nvSpPr>
            <p:spPr>
              <a:xfrm>
                <a:off x="1725848" y="2779159"/>
                <a:ext cx="1197184" cy="867056"/>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nvGrpSpPr>
              <p:cNvPr id="146" name="Group 36"/>
              <p:cNvGrpSpPr>
                <a:grpSpLocks/>
              </p:cNvGrpSpPr>
              <p:nvPr/>
            </p:nvGrpSpPr>
            <p:grpSpPr bwMode="auto">
              <a:xfrm flipH="1">
                <a:off x="985406" y="2779497"/>
                <a:ext cx="1937242" cy="867702"/>
                <a:chOff x="3057309" y="2116481"/>
                <a:chExt cx="3938760" cy="1764194"/>
              </a:xfrm>
            </p:grpSpPr>
            <p:cxnSp>
              <p:nvCxnSpPr>
                <p:cNvPr id="151" name="Curved Connector 150"/>
                <p:cNvCxnSpPr/>
                <p:nvPr/>
              </p:nvCxnSpPr>
              <p:spPr>
                <a:xfrm>
                  <a:off x="5477706" y="2987548"/>
                  <a:ext cx="1517271" cy="12915"/>
                </a:xfrm>
                <a:prstGeom prst="curvedConnector3">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52" name="Arc 151"/>
                <p:cNvSpPr/>
                <p:nvPr/>
              </p:nvSpPr>
              <p:spPr>
                <a:xfrm>
                  <a:off x="3056528" y="2115794"/>
                  <a:ext cx="2434091" cy="1766110"/>
                </a:xfrm>
                <a:prstGeom prst="arc">
                  <a:avLst/>
                </a:prstGeom>
                <a:ln>
                  <a:solidFill>
                    <a:schemeClr val="tx2"/>
                  </a:solidFill>
                </a:ln>
                <a:effectLst/>
              </p:spPr>
              <p:style>
                <a:lnRef idx="2">
                  <a:schemeClr val="accent1"/>
                </a:lnRef>
                <a:fillRef idx="0">
                  <a:schemeClr val="accent1"/>
                </a:fillRef>
                <a:effectRef idx="1">
                  <a:schemeClr val="accent1"/>
                </a:effectRef>
                <a:fontRef idx="minor">
                  <a:schemeClr val="tx1"/>
                </a:fontRef>
              </p:style>
              <p:txBody>
                <a:bodyPr anchor="ctr"/>
                <a:lstStyle/>
                <a:p>
                  <a:pPr algn="ctr" defTabSz="457200" fontAlgn="auto">
                    <a:spcBef>
                      <a:spcPts val="0"/>
                    </a:spcBef>
                    <a:spcAft>
                      <a:spcPts val="0"/>
                    </a:spcAft>
                    <a:defRPr/>
                  </a:pPr>
                  <a:endParaRPr lang="en-US" sz="1800" dirty="0">
                    <a:solidFill>
                      <a:prstClr val="black"/>
                    </a:solidFill>
                  </a:endParaRPr>
                </a:p>
              </p:txBody>
            </p:sp>
          </p:grpSp>
          <p:sp>
            <p:nvSpPr>
              <p:cNvPr id="147" name="TextBox 39"/>
              <p:cNvSpPr txBox="1">
                <a:spLocks noChangeArrowheads="1"/>
              </p:cNvSpPr>
              <p:nvPr/>
            </p:nvSpPr>
            <p:spPr bwMode="auto">
              <a:xfrm>
                <a:off x="702087" y="3039594"/>
                <a:ext cx="479509" cy="3694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48" name="TextBox 49"/>
              <p:cNvSpPr txBox="1">
                <a:spLocks noChangeArrowheads="1"/>
              </p:cNvSpPr>
              <p:nvPr/>
            </p:nvSpPr>
            <p:spPr bwMode="auto">
              <a:xfrm>
                <a:off x="702087" y="3304792"/>
                <a:ext cx="479509" cy="3694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49" name="TextBox 148"/>
              <p:cNvSpPr txBox="1"/>
              <p:nvPr/>
            </p:nvSpPr>
            <p:spPr>
              <a:xfrm>
                <a:off x="2432408" y="2864912"/>
                <a:ext cx="193709" cy="323955"/>
              </a:xfrm>
              <a:prstGeom prst="rect">
                <a:avLst/>
              </a:prstGeom>
              <a:noFill/>
              <a:ln>
                <a:noFill/>
              </a:ln>
            </p:spPr>
            <p:txBody>
              <a:bodyPr>
                <a:spAutoFit/>
              </a:bodyPr>
              <a:lstStyle/>
              <a:p>
                <a:pPr defTabSz="457200" fontAlgn="auto">
                  <a:spcBef>
                    <a:spcPts val="0"/>
                  </a:spcBef>
                  <a:spcAft>
                    <a:spcPts val="0"/>
                  </a:spcAft>
                  <a:defRPr/>
                </a:pPr>
                <a:endParaRPr lang="en-US" sz="1800" dirty="0">
                  <a:solidFill>
                    <a:prstClr val="black"/>
                  </a:solidFill>
                  <a:latin typeface="Calibri"/>
                  <a:ea typeface="+mn-ea"/>
                </a:endParaRPr>
              </a:p>
            </p:txBody>
          </p:sp>
          <p:sp>
            <p:nvSpPr>
              <p:cNvPr id="150" name="Oval 149"/>
              <p:cNvSpPr/>
              <p:nvPr/>
            </p:nvSpPr>
            <p:spPr>
              <a:xfrm>
                <a:off x="1860808" y="2931608"/>
                <a:ext cx="927262" cy="824179"/>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grpSp>
      <p:grpSp>
        <p:nvGrpSpPr>
          <p:cNvPr id="159" name="Group 11"/>
          <p:cNvGrpSpPr>
            <a:grpSpLocks/>
          </p:cNvGrpSpPr>
          <p:nvPr/>
        </p:nvGrpSpPr>
        <p:grpSpPr bwMode="auto">
          <a:xfrm>
            <a:off x="5503998" y="2728339"/>
            <a:ext cx="3363912" cy="1305958"/>
            <a:chOff x="4868431" y="2761175"/>
            <a:chExt cx="3364338" cy="1304758"/>
          </a:xfrm>
        </p:grpSpPr>
        <p:cxnSp>
          <p:nvCxnSpPr>
            <p:cNvPr id="160" name="Straight Connector 159"/>
            <p:cNvCxnSpPr/>
            <p:nvPr/>
          </p:nvCxnSpPr>
          <p:spPr>
            <a:xfrm>
              <a:off x="5146278" y="2997495"/>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61" name="Straight Connector 160"/>
            <p:cNvCxnSpPr/>
            <p:nvPr/>
          </p:nvCxnSpPr>
          <p:spPr>
            <a:xfrm>
              <a:off x="5146278" y="3176718"/>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62" name="Group 72"/>
            <p:cNvGrpSpPr>
              <a:grpSpLocks/>
            </p:cNvGrpSpPr>
            <p:nvPr/>
          </p:nvGrpSpPr>
          <p:grpSpPr bwMode="auto">
            <a:xfrm>
              <a:off x="7751696" y="2761175"/>
              <a:ext cx="481073" cy="633861"/>
              <a:chOff x="3600891" y="3033596"/>
              <a:chExt cx="481073" cy="633861"/>
            </a:xfrm>
          </p:grpSpPr>
          <p:sp>
            <p:nvSpPr>
              <p:cNvPr id="175" name="TextBox 73"/>
              <p:cNvSpPr txBox="1">
                <a:spLocks noChangeArrowheads="1"/>
              </p:cNvSpPr>
              <p:nvPr/>
            </p:nvSpPr>
            <p:spPr bwMode="auto">
              <a:xfrm>
                <a:off x="3600891" y="3298464"/>
                <a:ext cx="481073"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6" name="TextBox 74"/>
              <p:cNvSpPr txBox="1">
                <a:spLocks noChangeArrowheads="1"/>
              </p:cNvSpPr>
              <p:nvPr/>
            </p:nvSpPr>
            <p:spPr bwMode="auto">
              <a:xfrm>
                <a:off x="3600891" y="3033596"/>
                <a:ext cx="481073"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cxnSp>
          <p:nvCxnSpPr>
            <p:cNvPr id="163" name="Straight Connector 162"/>
            <p:cNvCxnSpPr/>
            <p:nvPr/>
          </p:nvCxnSpPr>
          <p:spPr>
            <a:xfrm>
              <a:off x="5146278" y="3668391"/>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64" name="Straight Connector 163"/>
            <p:cNvCxnSpPr/>
            <p:nvPr/>
          </p:nvCxnSpPr>
          <p:spPr>
            <a:xfrm>
              <a:off x="5146278" y="3847613"/>
              <a:ext cx="2676864" cy="6344"/>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65" name="Group 81"/>
            <p:cNvGrpSpPr>
              <a:grpSpLocks/>
            </p:cNvGrpSpPr>
            <p:nvPr/>
          </p:nvGrpSpPr>
          <p:grpSpPr bwMode="auto">
            <a:xfrm>
              <a:off x="7753283" y="3432070"/>
              <a:ext cx="479486" cy="633863"/>
              <a:chOff x="3602260" y="3033328"/>
              <a:chExt cx="479486" cy="633863"/>
            </a:xfrm>
          </p:grpSpPr>
          <p:sp>
            <p:nvSpPr>
              <p:cNvPr id="173" name="TextBox 85"/>
              <p:cNvSpPr txBox="1">
                <a:spLocks noChangeArrowheads="1"/>
              </p:cNvSpPr>
              <p:nvPr/>
            </p:nvSpPr>
            <p:spPr bwMode="auto">
              <a:xfrm>
                <a:off x="3602260" y="329819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4" name="TextBox 86"/>
              <p:cNvSpPr txBox="1">
                <a:spLocks noChangeArrowheads="1"/>
              </p:cNvSpPr>
              <p:nvPr/>
            </p:nvSpPr>
            <p:spPr bwMode="auto">
              <a:xfrm>
                <a:off x="3602260" y="303332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nvGrpSpPr>
            <p:cNvPr id="166" name="Group 82"/>
            <p:cNvGrpSpPr>
              <a:grpSpLocks/>
            </p:cNvGrpSpPr>
            <p:nvPr/>
          </p:nvGrpSpPr>
          <p:grpSpPr bwMode="auto">
            <a:xfrm>
              <a:off x="4870018" y="3447930"/>
              <a:ext cx="481074" cy="575179"/>
              <a:chOff x="3108776" y="2681517"/>
              <a:chExt cx="481074" cy="575179"/>
            </a:xfrm>
          </p:grpSpPr>
          <p:sp>
            <p:nvSpPr>
              <p:cNvPr id="171" name="TextBox 83"/>
              <p:cNvSpPr txBox="1">
                <a:spLocks noChangeArrowheads="1"/>
              </p:cNvSpPr>
              <p:nvPr/>
            </p:nvSpPr>
            <p:spPr bwMode="auto">
              <a:xfrm>
                <a:off x="3108776" y="2681517"/>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2" name="TextBox 84"/>
              <p:cNvSpPr txBox="1">
                <a:spLocks noChangeArrowheads="1"/>
              </p:cNvSpPr>
              <p:nvPr/>
            </p:nvSpPr>
            <p:spPr bwMode="auto">
              <a:xfrm>
                <a:off x="3110364" y="2887703"/>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sp>
          <p:nvSpPr>
            <p:cNvPr id="167" name="TextBox 166"/>
            <p:cNvSpPr txBox="1"/>
            <p:nvPr/>
          </p:nvSpPr>
          <p:spPr>
            <a:xfrm>
              <a:off x="6146530" y="3195750"/>
              <a:ext cx="1162197" cy="369547"/>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nvGrpSpPr>
            <p:cNvPr id="168" name="Group 87"/>
            <p:cNvGrpSpPr>
              <a:grpSpLocks/>
            </p:cNvGrpSpPr>
            <p:nvPr/>
          </p:nvGrpSpPr>
          <p:grpSpPr bwMode="auto">
            <a:xfrm>
              <a:off x="4868431" y="2797653"/>
              <a:ext cx="481073" cy="575179"/>
              <a:chOff x="3108986" y="2681652"/>
              <a:chExt cx="481073" cy="575179"/>
            </a:xfrm>
          </p:grpSpPr>
          <p:sp>
            <p:nvSpPr>
              <p:cNvPr id="169" name="TextBox 88"/>
              <p:cNvSpPr txBox="1">
                <a:spLocks noChangeArrowheads="1"/>
              </p:cNvSpPr>
              <p:nvPr/>
            </p:nvSpPr>
            <p:spPr bwMode="auto">
              <a:xfrm>
                <a:off x="3108986" y="2681652"/>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70" name="TextBox 89"/>
              <p:cNvSpPr txBox="1">
                <a:spLocks noChangeArrowheads="1"/>
              </p:cNvSpPr>
              <p:nvPr/>
            </p:nvSpPr>
            <p:spPr bwMode="auto">
              <a:xfrm>
                <a:off x="3110573" y="2887838"/>
                <a:ext cx="479486" cy="36899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grpSp>
      <p:grpSp>
        <p:nvGrpSpPr>
          <p:cNvPr id="4" name="Group 3"/>
          <p:cNvGrpSpPr/>
          <p:nvPr/>
        </p:nvGrpSpPr>
        <p:grpSpPr>
          <a:xfrm>
            <a:off x="742647" y="4328981"/>
            <a:ext cx="3397821" cy="1259276"/>
            <a:chOff x="835113" y="4328981"/>
            <a:chExt cx="3397821" cy="1259276"/>
          </a:xfrm>
        </p:grpSpPr>
        <p:cxnSp>
          <p:nvCxnSpPr>
            <p:cNvPr id="178" name="Straight Connector 177"/>
            <p:cNvCxnSpPr/>
            <p:nvPr/>
          </p:nvCxnSpPr>
          <p:spPr bwMode="auto">
            <a:xfrm>
              <a:off x="1134972" y="4549644"/>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79" name="Straight Connector 178"/>
            <p:cNvCxnSpPr/>
            <p:nvPr/>
          </p:nvCxnSpPr>
          <p:spPr bwMode="auto">
            <a:xfrm>
              <a:off x="1134972" y="4729031"/>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80" name="Group 93"/>
            <p:cNvGrpSpPr>
              <a:grpSpLocks/>
            </p:cNvGrpSpPr>
            <p:nvPr/>
          </p:nvGrpSpPr>
          <p:grpSpPr bwMode="auto">
            <a:xfrm>
              <a:off x="3751922" y="4354214"/>
              <a:ext cx="481012" cy="573360"/>
              <a:chOff x="3601030" y="3033596"/>
              <a:chExt cx="480934" cy="573334"/>
            </a:xfrm>
          </p:grpSpPr>
          <p:sp>
            <p:nvSpPr>
              <p:cNvPr id="193" name="TextBox 106"/>
              <p:cNvSpPr txBox="1">
                <a:spLocks noChangeArrowheads="1"/>
              </p:cNvSpPr>
              <p:nvPr/>
            </p:nvSpPr>
            <p:spPr bwMode="auto">
              <a:xfrm>
                <a:off x="3601030" y="3237058"/>
                <a:ext cx="480934" cy="36987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94" name="TextBox 107"/>
              <p:cNvSpPr txBox="1">
                <a:spLocks noChangeArrowheads="1"/>
              </p:cNvSpPr>
              <p:nvPr/>
            </p:nvSpPr>
            <p:spPr bwMode="auto">
              <a:xfrm>
                <a:off x="3601030" y="3033596"/>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cxnSp>
          <p:nvCxnSpPr>
            <p:cNvPr id="181" name="Straight Connector 180"/>
            <p:cNvCxnSpPr/>
            <p:nvPr/>
          </p:nvCxnSpPr>
          <p:spPr bwMode="auto">
            <a:xfrm>
              <a:off x="1134972" y="5219568"/>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82" name="Straight Connector 181"/>
            <p:cNvCxnSpPr/>
            <p:nvPr/>
          </p:nvCxnSpPr>
          <p:spPr bwMode="auto">
            <a:xfrm>
              <a:off x="1134972" y="5400544"/>
              <a:ext cx="2678113" cy="635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183" name="Group 96"/>
            <p:cNvGrpSpPr>
              <a:grpSpLocks/>
            </p:cNvGrpSpPr>
            <p:nvPr/>
          </p:nvGrpSpPr>
          <p:grpSpPr bwMode="auto">
            <a:xfrm>
              <a:off x="3751922" y="5015456"/>
              <a:ext cx="481012" cy="572801"/>
              <a:chOff x="3600812" y="3064740"/>
              <a:chExt cx="480934" cy="572775"/>
            </a:xfrm>
          </p:grpSpPr>
          <p:sp>
            <p:nvSpPr>
              <p:cNvPr id="191" name="TextBox 104"/>
              <p:cNvSpPr txBox="1">
                <a:spLocks noChangeArrowheads="1"/>
              </p:cNvSpPr>
              <p:nvPr/>
            </p:nvSpPr>
            <p:spPr bwMode="auto">
              <a:xfrm>
                <a:off x="3600812" y="3268199"/>
                <a:ext cx="480934" cy="3693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sp>
            <p:nvSpPr>
              <p:cNvPr id="192" name="TextBox 105"/>
              <p:cNvSpPr txBox="1">
                <a:spLocks noChangeArrowheads="1"/>
              </p:cNvSpPr>
              <p:nvPr/>
            </p:nvSpPr>
            <p:spPr bwMode="auto">
              <a:xfrm>
                <a:off x="3600812" y="3064740"/>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grpSp>
        <p:sp>
          <p:nvSpPr>
            <p:cNvPr id="184" name="TextBox 183"/>
            <p:cNvSpPr txBox="1"/>
            <p:nvPr/>
          </p:nvSpPr>
          <p:spPr bwMode="auto">
            <a:xfrm>
              <a:off x="2135097" y="4777316"/>
              <a:ext cx="1163637" cy="369887"/>
            </a:xfrm>
            <a:prstGeom prst="rect">
              <a:avLst/>
            </a:prstGeom>
            <a:noFill/>
            <a:ln>
              <a:noFill/>
            </a:ln>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nvGrpSpPr>
            <p:cNvPr id="185" name="Group 12"/>
            <p:cNvGrpSpPr>
              <a:grpSpLocks/>
            </p:cNvGrpSpPr>
            <p:nvPr/>
          </p:nvGrpSpPr>
          <p:grpSpPr bwMode="auto">
            <a:xfrm>
              <a:off x="835114" y="4328981"/>
              <a:ext cx="496883" cy="565149"/>
              <a:chOff x="816078" y="4423567"/>
              <a:chExt cx="496802" cy="565126"/>
            </a:xfrm>
          </p:grpSpPr>
          <p:sp>
            <p:nvSpPr>
              <p:cNvPr id="189" name="TextBox 108"/>
              <p:cNvSpPr txBox="1">
                <a:spLocks noChangeArrowheads="1"/>
              </p:cNvSpPr>
              <p:nvPr/>
            </p:nvSpPr>
            <p:spPr bwMode="auto">
              <a:xfrm>
                <a:off x="816078" y="4423567"/>
                <a:ext cx="480934"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90" name="TextBox 109"/>
              <p:cNvSpPr txBox="1">
                <a:spLocks noChangeArrowheads="1"/>
              </p:cNvSpPr>
              <p:nvPr/>
            </p:nvSpPr>
            <p:spPr bwMode="auto">
              <a:xfrm>
                <a:off x="831946" y="4618822"/>
                <a:ext cx="480934" cy="36987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grpSp>
        <p:grpSp>
          <p:nvGrpSpPr>
            <p:cNvPr id="186" name="Group 110"/>
            <p:cNvGrpSpPr>
              <a:grpSpLocks/>
            </p:cNvGrpSpPr>
            <p:nvPr/>
          </p:nvGrpSpPr>
          <p:grpSpPr bwMode="auto">
            <a:xfrm>
              <a:off x="835113" y="4998906"/>
              <a:ext cx="486612" cy="565149"/>
              <a:chOff x="856883" y="4424051"/>
              <a:chExt cx="486533" cy="565126"/>
            </a:xfrm>
          </p:grpSpPr>
          <p:sp>
            <p:nvSpPr>
              <p:cNvPr id="187" name="TextBox 111"/>
              <p:cNvSpPr txBox="1">
                <a:spLocks noChangeArrowheads="1"/>
              </p:cNvSpPr>
              <p:nvPr/>
            </p:nvSpPr>
            <p:spPr bwMode="auto">
              <a:xfrm>
                <a:off x="856883" y="4424051"/>
                <a:ext cx="480933" cy="3693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5′</a:t>
                </a:r>
                <a:endParaRPr lang="en-US" altLang="en-US" sz="1800" dirty="0">
                  <a:solidFill>
                    <a:srgbClr val="000000"/>
                  </a:solidFill>
                  <a:cs typeface="Arial" charset="0"/>
                </a:endParaRPr>
              </a:p>
            </p:txBody>
          </p:sp>
          <p:sp>
            <p:nvSpPr>
              <p:cNvPr id="188" name="TextBox 112"/>
              <p:cNvSpPr txBox="1">
                <a:spLocks noChangeArrowheads="1"/>
              </p:cNvSpPr>
              <p:nvPr/>
            </p:nvSpPr>
            <p:spPr bwMode="auto">
              <a:xfrm>
                <a:off x="862483" y="4619306"/>
                <a:ext cx="480933" cy="36987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Calibri" pitchFamily="34" charset="0"/>
                    <a:ea typeface="ＭＳ Ｐゴシック" pitchFamily="34" charset="-128"/>
                  </a:defRPr>
                </a:lvl1pPr>
                <a:lvl2pPr>
                  <a:defRPr sz="2800">
                    <a:solidFill>
                      <a:schemeClr val="tx1"/>
                    </a:solidFill>
                    <a:latin typeface="Calibri" pitchFamily="34" charset="0"/>
                    <a:ea typeface="ＭＳ Ｐゴシック" pitchFamily="34" charset="-128"/>
                  </a:defRPr>
                </a:lvl2pPr>
                <a:lvl3pPr>
                  <a:defRPr sz="2400">
                    <a:solidFill>
                      <a:schemeClr val="tx1"/>
                    </a:solidFill>
                    <a:latin typeface="Calibri" pitchFamily="34" charset="0"/>
                    <a:ea typeface="ＭＳ Ｐゴシック" pitchFamily="34" charset="-128"/>
                  </a:defRPr>
                </a:lvl3pPr>
                <a:lvl4pPr>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defTabSz="457200"/>
                <a:r>
                  <a:rPr lang="en-US" altLang="en-US" sz="1800" dirty="0" smtClean="0">
                    <a:solidFill>
                      <a:srgbClr val="000000"/>
                    </a:solidFill>
                    <a:cs typeface="Arial" charset="0"/>
                  </a:rPr>
                  <a:t>3′</a:t>
                </a:r>
                <a:endParaRPr lang="en-US" altLang="en-US" sz="1800" dirty="0">
                  <a:solidFill>
                    <a:srgbClr val="000000"/>
                  </a:solidFill>
                  <a:cs typeface="Arial" charset="0"/>
                </a:endParaRPr>
              </a:p>
            </p:txBody>
          </p:sp>
        </p:grpSp>
      </p:grpSp>
      <p:grpSp>
        <p:nvGrpSpPr>
          <p:cNvPr id="6" name="Group 5"/>
          <p:cNvGrpSpPr/>
          <p:nvPr/>
        </p:nvGrpSpPr>
        <p:grpSpPr>
          <a:xfrm>
            <a:off x="5381190" y="4452376"/>
            <a:ext cx="3535362" cy="936625"/>
            <a:chOff x="5381190" y="4966084"/>
            <a:chExt cx="3535362" cy="936625"/>
          </a:xfrm>
        </p:grpSpPr>
        <p:grpSp>
          <p:nvGrpSpPr>
            <p:cNvPr id="195" name="Group 20"/>
            <p:cNvGrpSpPr>
              <a:grpSpLocks/>
            </p:cNvGrpSpPr>
            <p:nvPr/>
          </p:nvGrpSpPr>
          <p:grpSpPr bwMode="auto">
            <a:xfrm>
              <a:off x="5381190" y="4966084"/>
              <a:ext cx="1574800" cy="936625"/>
              <a:chOff x="4845724" y="4520924"/>
              <a:chExt cx="1574800" cy="936506"/>
            </a:xfrm>
          </p:grpSpPr>
          <p:sp>
            <p:nvSpPr>
              <p:cNvPr id="196" name="Oval 195"/>
              <p:cNvSpPr/>
              <p:nvPr/>
            </p:nvSpPr>
            <p:spPr>
              <a:xfrm>
                <a:off x="4845724" y="4520924"/>
                <a:ext cx="1574800" cy="936506"/>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sp>
            <p:nvSpPr>
              <p:cNvPr id="197" name="Oval 196"/>
              <p:cNvSpPr/>
              <p:nvPr/>
            </p:nvSpPr>
            <p:spPr>
              <a:xfrm>
                <a:off x="4945736" y="4600289"/>
                <a:ext cx="1379538" cy="780951"/>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grpSp>
          <p:nvGrpSpPr>
            <p:cNvPr id="198" name="Group 114"/>
            <p:cNvGrpSpPr>
              <a:grpSpLocks/>
            </p:cNvGrpSpPr>
            <p:nvPr/>
          </p:nvGrpSpPr>
          <p:grpSpPr bwMode="auto">
            <a:xfrm>
              <a:off x="7341752" y="4966084"/>
              <a:ext cx="1574800" cy="936625"/>
              <a:chOff x="4845724" y="4520924"/>
              <a:chExt cx="1574800" cy="936506"/>
            </a:xfrm>
          </p:grpSpPr>
          <p:sp>
            <p:nvSpPr>
              <p:cNvPr id="199" name="Oval 198"/>
              <p:cNvSpPr/>
              <p:nvPr/>
            </p:nvSpPr>
            <p:spPr>
              <a:xfrm>
                <a:off x="4845724" y="4520924"/>
                <a:ext cx="1574800" cy="936506"/>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sp>
            <p:nvSpPr>
              <p:cNvPr id="200" name="Oval 199"/>
              <p:cNvSpPr/>
              <p:nvPr/>
            </p:nvSpPr>
            <p:spPr>
              <a:xfrm>
                <a:off x="4945737" y="4600289"/>
                <a:ext cx="1379537" cy="780951"/>
              </a:xfrm>
              <a:prstGeom prst="ellipse">
                <a:avLst/>
              </a:prstGeom>
              <a:noFill/>
              <a:ln w="25400">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endParaRPr>
              </a:p>
            </p:txBody>
          </p:sp>
        </p:grpSp>
        <p:sp>
          <p:nvSpPr>
            <p:cNvPr id="201" name="TextBox 200"/>
            <p:cNvSpPr txBox="1"/>
            <p:nvPr/>
          </p:nvSpPr>
          <p:spPr>
            <a:xfrm>
              <a:off x="6889315" y="5013709"/>
              <a:ext cx="696912" cy="369887"/>
            </a:xfrm>
            <a:prstGeom prst="rect">
              <a:avLst/>
            </a:prstGeom>
            <a:noFill/>
          </p:spPr>
          <p:txBody>
            <a:bodyPr>
              <a:spAutoFit/>
            </a:bodyPr>
            <a:lstStyle/>
            <a:p>
              <a:pPr defTabSz="457200" fontAlgn="auto">
                <a:spcBef>
                  <a:spcPts val="0"/>
                </a:spcBef>
                <a:spcAft>
                  <a:spcPts val="0"/>
                </a:spcAft>
                <a:defRPr/>
              </a:pPr>
              <a:r>
                <a:rPr lang="en-US" sz="1800" dirty="0">
                  <a:solidFill>
                    <a:prstClr val="black"/>
                  </a:solidFill>
                  <a:latin typeface="Calibri"/>
                  <a:ea typeface="+mn-ea"/>
                </a:rPr>
                <a:t>and</a:t>
              </a:r>
            </a:p>
          </p:txBody>
        </p:sp>
      </p:grpSp>
      <p:sp>
        <p:nvSpPr>
          <p:cNvPr id="97" name="Content Placeholder 20"/>
          <p:cNvSpPr txBox="1">
            <a:spLocks/>
          </p:cNvSpPr>
          <p:nvPr/>
        </p:nvSpPr>
        <p:spPr bwMode="auto">
          <a:xfrm>
            <a:off x="4871782" y="2635502"/>
            <a:ext cx="3996128" cy="3703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lvl1pPr marL="571500" indent="-514350" algn="l" rtl="0" eaLnBrk="1" fontAlgn="base" hangingPunct="1">
              <a:spcBef>
                <a:spcPts val="0"/>
              </a:spcBef>
              <a:spcAft>
                <a:spcPct val="20000"/>
              </a:spcAft>
              <a:buClr>
                <a:schemeClr val="tx2"/>
              </a:buClr>
              <a:buFont typeface="+mj-lt"/>
              <a:buAutoNum type="alphaUcPeriod"/>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a:lstStyle>
          <a:p>
            <a:pPr>
              <a:buFont typeface="+mj-lt"/>
              <a:buAutoNum type="alphaUcPeriod" startAt="3"/>
            </a:pPr>
            <a:r>
              <a:rPr lang="en-US" b="1" kern="0" dirty="0" smtClean="0"/>
              <a:t> </a:t>
            </a:r>
          </a:p>
          <a:p>
            <a:pPr>
              <a:buFont typeface="+mj-lt"/>
              <a:buAutoNum type="alphaUcPeriod" startAt="3"/>
            </a:pPr>
            <a:endParaRPr lang="en-US" kern="0" dirty="0" smtClean="0"/>
          </a:p>
          <a:p>
            <a:pPr>
              <a:buFont typeface="+mj-lt"/>
              <a:buAutoNum type="alphaUcPeriod" startAt="3"/>
            </a:pPr>
            <a:endParaRPr lang="en-US" sz="1200" kern="0" dirty="0" smtClean="0"/>
          </a:p>
          <a:p>
            <a:pPr>
              <a:buFont typeface="+mj-lt"/>
              <a:buAutoNum type="alphaUcPeriod" startAt="3"/>
            </a:pPr>
            <a:endParaRPr lang="en-US" kern="0" dirty="0" smtClean="0"/>
          </a:p>
          <a:p>
            <a:pPr>
              <a:buFont typeface="+mj-lt"/>
              <a:buAutoNum type="alphaUcPeriod" startAt="3"/>
            </a:pPr>
            <a:r>
              <a:rPr lang="en-US" kern="0" dirty="0" smtClean="0"/>
              <a:t> </a:t>
            </a:r>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smtClean="0"/>
          </a:p>
          <a:p>
            <a:pPr>
              <a:buFont typeface="+mj-lt"/>
              <a:buAutoNum type="alphaUcPeriod" startAt="3"/>
            </a:pPr>
            <a:endParaRPr lang="en-US" kern="0" dirty="0"/>
          </a:p>
        </p:txBody>
      </p:sp>
    </p:spTree>
    <p:extLst>
      <p:ext uri="{BB962C8B-B14F-4D97-AF65-F5344CB8AC3E}">
        <p14:creationId xmlns:p14="http://schemas.microsoft.com/office/powerpoint/2010/main" val="3103795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ltLang="en-US" sz="2600" dirty="0" smtClean="0"/>
              <a:t>In Meselson and </a:t>
            </a:r>
            <a:r>
              <a:rPr lang="en-US" altLang="en-US" sz="2600" dirty="0" smtClean="0"/>
              <a:t>Stahl’s </a:t>
            </a:r>
            <a:r>
              <a:rPr lang="en-US" altLang="en-US" sz="2600" dirty="0" smtClean="0"/>
              <a:t>experiment proving semi-conservative DNA replication, they showed that after switching bacteria from heavy to light nitrogen and allowing two rounds of replication, their DNA consisted of equal amounts of light and hybrid DNA.</a:t>
            </a:r>
            <a:br>
              <a:rPr lang="en-US" altLang="en-US" sz="2600" dirty="0" smtClean="0"/>
            </a:br>
            <a:r>
              <a:rPr lang="en-US" altLang="en-US" sz="2600" dirty="0" smtClean="0"/>
              <a:t/>
            </a:r>
            <a:br>
              <a:rPr lang="en-US" altLang="en-US" sz="2600" dirty="0" smtClean="0"/>
            </a:br>
            <a:r>
              <a:rPr lang="en-US" altLang="en-US" sz="2600" dirty="0" smtClean="0"/>
              <a:t>If </a:t>
            </a:r>
            <a:r>
              <a:rPr lang="en-US" altLang="en-US" sz="2600" dirty="0" smtClean="0"/>
              <a:t>they were to have observed the density of the DNA after three replications, what would they have observed?</a:t>
            </a:r>
            <a:br>
              <a:rPr lang="en-US" altLang="en-US" sz="2600" dirty="0" smtClean="0"/>
            </a:br>
            <a:endParaRPr lang="en-US" sz="2600" dirty="0"/>
          </a:p>
        </p:txBody>
      </p:sp>
      <p:sp>
        <p:nvSpPr>
          <p:cNvPr id="10" name="Content Placeholder 9"/>
          <p:cNvSpPr>
            <a:spLocks noGrp="1"/>
          </p:cNvSpPr>
          <p:nvPr>
            <p:ph idx="1"/>
          </p:nvPr>
        </p:nvSpPr>
        <p:spPr>
          <a:xfrm>
            <a:off x="144463" y="3358055"/>
            <a:ext cx="8775700" cy="2995120"/>
          </a:xfrm>
        </p:spPr>
        <p:txBody>
          <a:bodyPr/>
          <a:lstStyle/>
          <a:p>
            <a:r>
              <a:rPr lang="en-US" dirty="0" smtClean="0"/>
              <a:t>equal amounts of light </a:t>
            </a:r>
            <a:r>
              <a:rPr lang="en-US" dirty="0" smtClean="0"/>
              <a:t/>
            </a:r>
            <a:br>
              <a:rPr lang="en-US" dirty="0" smtClean="0"/>
            </a:br>
            <a:r>
              <a:rPr lang="en-US" dirty="0" smtClean="0"/>
              <a:t>and </a:t>
            </a:r>
            <a:r>
              <a:rPr lang="en-US" dirty="0" smtClean="0"/>
              <a:t>hybrid DNA</a:t>
            </a:r>
          </a:p>
          <a:p>
            <a:r>
              <a:rPr lang="en-US" dirty="0" smtClean="0"/>
              <a:t>twice as much light as </a:t>
            </a:r>
            <a:r>
              <a:rPr lang="en-US" dirty="0"/>
              <a:t/>
            </a:r>
            <a:br>
              <a:rPr lang="en-US" dirty="0"/>
            </a:br>
            <a:r>
              <a:rPr lang="en-US" dirty="0" smtClean="0"/>
              <a:t>hybrid </a:t>
            </a:r>
            <a:r>
              <a:rPr lang="en-US" dirty="0" smtClean="0"/>
              <a:t>DNA</a:t>
            </a:r>
          </a:p>
          <a:p>
            <a:r>
              <a:rPr lang="en-US" dirty="0" smtClean="0"/>
              <a:t>three times as much light as hybrid DNA</a:t>
            </a:r>
          </a:p>
          <a:p>
            <a:r>
              <a:rPr lang="en-US" dirty="0" smtClean="0"/>
              <a:t>four times as much light as hybrid DNA</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27889" t="12117" b="63070"/>
          <a:stretch/>
        </p:blipFill>
        <p:spPr>
          <a:xfrm>
            <a:off x="5003514" y="3358055"/>
            <a:ext cx="3283723" cy="1633591"/>
          </a:xfrm>
          <a:prstGeom prst="rect">
            <a:avLst/>
          </a:prstGeom>
        </p:spPr>
      </p:pic>
    </p:spTree>
    <p:extLst>
      <p:ext uri="{BB962C8B-B14F-4D97-AF65-F5344CB8AC3E}">
        <p14:creationId xmlns:p14="http://schemas.microsoft.com/office/powerpoint/2010/main" val="355138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ltLang="en-US" sz="2600" dirty="0" smtClean="0"/>
              <a:t>In Meselson and </a:t>
            </a:r>
            <a:r>
              <a:rPr lang="en-US" altLang="en-US" sz="2600" dirty="0" smtClean="0"/>
              <a:t>Stahl’s </a:t>
            </a:r>
            <a:r>
              <a:rPr lang="en-US" altLang="en-US" sz="2600" dirty="0" smtClean="0"/>
              <a:t>experiment proving semi-conservative DNA replication, they showed that after switching bacteria from heavy to light nitrogen and allowing two rounds of replication, their DNA consisted of equal amounts of light and hybrid DNA.</a:t>
            </a:r>
            <a:br>
              <a:rPr lang="en-US" altLang="en-US" sz="2600" dirty="0" smtClean="0"/>
            </a:br>
            <a:r>
              <a:rPr lang="en-US" altLang="en-US" sz="2600" dirty="0" smtClean="0"/>
              <a:t/>
            </a:r>
            <a:br>
              <a:rPr lang="en-US" altLang="en-US" sz="2600" dirty="0" smtClean="0"/>
            </a:br>
            <a:r>
              <a:rPr lang="en-US" altLang="en-US" sz="2600" dirty="0" smtClean="0"/>
              <a:t>If </a:t>
            </a:r>
            <a:r>
              <a:rPr lang="en-US" altLang="en-US" sz="2600" dirty="0" smtClean="0"/>
              <a:t>they were to have observed the density of the DNA after three replications, what would they have observed?</a:t>
            </a:r>
            <a:br>
              <a:rPr lang="en-US" altLang="en-US" sz="2600" dirty="0" smtClean="0"/>
            </a:br>
            <a:endParaRPr lang="en-US" sz="2600" dirty="0"/>
          </a:p>
        </p:txBody>
      </p:sp>
      <p:sp>
        <p:nvSpPr>
          <p:cNvPr id="10" name="Content Placeholder 9"/>
          <p:cNvSpPr>
            <a:spLocks noGrp="1"/>
          </p:cNvSpPr>
          <p:nvPr>
            <p:ph idx="1"/>
          </p:nvPr>
        </p:nvSpPr>
        <p:spPr>
          <a:xfrm>
            <a:off x="144463" y="3358055"/>
            <a:ext cx="8775700" cy="2995120"/>
          </a:xfrm>
        </p:spPr>
        <p:txBody>
          <a:bodyPr/>
          <a:lstStyle/>
          <a:p>
            <a:r>
              <a:rPr lang="en-US" dirty="0" smtClean="0"/>
              <a:t>equal amounts of light </a:t>
            </a:r>
            <a:r>
              <a:rPr lang="en-US" dirty="0" smtClean="0"/>
              <a:t/>
            </a:r>
            <a:br>
              <a:rPr lang="en-US" dirty="0" smtClean="0"/>
            </a:br>
            <a:r>
              <a:rPr lang="en-US" dirty="0" smtClean="0"/>
              <a:t>and </a:t>
            </a:r>
            <a:r>
              <a:rPr lang="en-US" dirty="0" smtClean="0"/>
              <a:t>hybrid DNA</a:t>
            </a:r>
          </a:p>
          <a:p>
            <a:r>
              <a:rPr lang="en-US" dirty="0" smtClean="0"/>
              <a:t>twice as much light as </a:t>
            </a:r>
            <a:r>
              <a:rPr lang="en-US" dirty="0"/>
              <a:t/>
            </a:r>
            <a:br>
              <a:rPr lang="en-US" dirty="0"/>
            </a:br>
            <a:r>
              <a:rPr lang="en-US" dirty="0" smtClean="0"/>
              <a:t>hybrid </a:t>
            </a:r>
            <a:r>
              <a:rPr lang="en-US" dirty="0" smtClean="0"/>
              <a:t>DNA</a:t>
            </a:r>
          </a:p>
          <a:p>
            <a:r>
              <a:rPr lang="en-US" b="1" dirty="0" smtClean="0"/>
              <a:t>three times as much light as hybrid DNA</a:t>
            </a:r>
          </a:p>
          <a:p>
            <a:r>
              <a:rPr lang="en-US" dirty="0" smtClean="0"/>
              <a:t>four times as much light as hybrid DNA</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27889" t="12117" b="63070"/>
          <a:stretch/>
        </p:blipFill>
        <p:spPr>
          <a:xfrm>
            <a:off x="5003514" y="3358055"/>
            <a:ext cx="3283723" cy="1633591"/>
          </a:xfrm>
          <a:prstGeom prst="rect">
            <a:avLst/>
          </a:prstGeom>
        </p:spPr>
      </p:pic>
    </p:spTree>
    <p:extLst>
      <p:ext uri="{BB962C8B-B14F-4D97-AF65-F5344CB8AC3E}">
        <p14:creationId xmlns:p14="http://schemas.microsoft.com/office/powerpoint/2010/main" val="3085056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Who conducted the X-ray diffraction studies that were key to the discovery of the structure of DNA? </a:t>
            </a:r>
          </a:p>
        </p:txBody>
      </p:sp>
      <p:sp>
        <p:nvSpPr>
          <p:cNvPr id="16387" name="Rectangle 3"/>
          <p:cNvSpPr>
            <a:spLocks noGrp="1" noChangeArrowheads="1"/>
          </p:cNvSpPr>
          <p:nvPr>
            <p:ph idx="1"/>
          </p:nvPr>
        </p:nvSpPr>
        <p:spPr/>
        <p:txBody>
          <a:bodyPr/>
          <a:lstStyle/>
          <a:p>
            <a:r>
              <a:rPr lang="en-US" altLang="en-US" smtClean="0"/>
              <a:t>Griffith</a:t>
            </a:r>
          </a:p>
          <a:p>
            <a:r>
              <a:rPr lang="en-US" altLang="en-US" smtClean="0"/>
              <a:t>Franklin</a:t>
            </a:r>
          </a:p>
          <a:p>
            <a:r>
              <a:rPr lang="en-US" altLang="en-US" smtClean="0"/>
              <a:t>Meselson and Stahl </a:t>
            </a:r>
          </a:p>
          <a:p>
            <a:r>
              <a:rPr lang="en-US" altLang="en-US" smtClean="0"/>
              <a:t>Chargaff </a:t>
            </a:r>
          </a:p>
          <a:p>
            <a:r>
              <a:rPr lang="en-US" altLang="en-US" smtClean="0"/>
              <a:t>McClintock</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1638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42109997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Imagine a bacterial cell with a mutation that renders DNA Pol I completely nonfunctional (note that this would be a lethal mutation). What, precisely, would go wrong with replication in this cell?</a:t>
            </a:r>
            <a:br>
              <a:rPr lang="en-US" dirty="0" smtClean="0"/>
            </a:br>
            <a:endParaRPr lang="en-US" dirty="0"/>
          </a:p>
        </p:txBody>
      </p:sp>
      <p:sp>
        <p:nvSpPr>
          <p:cNvPr id="11" name="Content Placeholder 10"/>
          <p:cNvSpPr>
            <a:spLocks noGrp="1"/>
          </p:cNvSpPr>
          <p:nvPr>
            <p:ph idx="1"/>
          </p:nvPr>
        </p:nvSpPr>
        <p:spPr/>
        <p:txBody>
          <a:bodyPr/>
          <a:lstStyle/>
          <a:p>
            <a:r>
              <a:rPr lang="en-US" dirty="0" smtClean="0"/>
              <a:t>inability to unwind double helix</a:t>
            </a:r>
          </a:p>
          <a:p>
            <a:r>
              <a:rPr lang="en-US" dirty="0" smtClean="0"/>
              <a:t>inability to prime replication</a:t>
            </a:r>
          </a:p>
          <a:p>
            <a:r>
              <a:rPr lang="en-US" dirty="0" smtClean="0"/>
              <a:t>inability to extend the length of leading and lagging strands</a:t>
            </a:r>
          </a:p>
          <a:p>
            <a:r>
              <a:rPr lang="en-US" dirty="0" smtClean="0"/>
              <a:t>inability to replace primers</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2663175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Imagine a bacterial cell with a mutation that renders DNA Pol I completely nonfunctional (note that this would be a lethal mutation). What, precisely, would go wrong with replication in this cell?</a:t>
            </a:r>
            <a:br>
              <a:rPr lang="en-US" dirty="0" smtClean="0"/>
            </a:br>
            <a:endParaRPr lang="en-US" dirty="0"/>
          </a:p>
        </p:txBody>
      </p:sp>
      <p:sp>
        <p:nvSpPr>
          <p:cNvPr id="11" name="Content Placeholder 10"/>
          <p:cNvSpPr>
            <a:spLocks noGrp="1"/>
          </p:cNvSpPr>
          <p:nvPr>
            <p:ph idx="1"/>
          </p:nvPr>
        </p:nvSpPr>
        <p:spPr/>
        <p:txBody>
          <a:bodyPr/>
          <a:lstStyle/>
          <a:p>
            <a:r>
              <a:rPr lang="en-US" dirty="0" smtClean="0"/>
              <a:t>inability to unwind double helix</a:t>
            </a:r>
          </a:p>
          <a:p>
            <a:r>
              <a:rPr lang="en-US" dirty="0" smtClean="0"/>
              <a:t>inability to prime replication</a:t>
            </a:r>
          </a:p>
          <a:p>
            <a:r>
              <a:rPr lang="en-US" dirty="0" smtClean="0"/>
              <a:t>inability to extend the length of leading and lagging strands</a:t>
            </a:r>
          </a:p>
          <a:p>
            <a:r>
              <a:rPr lang="en-US" b="1" dirty="0" smtClean="0"/>
              <a:t>inability to replace primers</a:t>
            </a:r>
            <a:br>
              <a:rPr lang="en-US" b="1" dirty="0" smtClean="0"/>
            </a:br>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2118464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DNA replication overall has very high fidelity. Which of the following phenomena or processes contribute to this high fidelity? More than one may apply.</a:t>
            </a:r>
            <a:br>
              <a:rPr lang="en-US" dirty="0" smtClean="0"/>
            </a:br>
            <a:r>
              <a:rPr lang="en-US" dirty="0" smtClean="0"/>
              <a:t/>
            </a:r>
            <a:br>
              <a:rPr lang="en-US" dirty="0" smtClean="0"/>
            </a:br>
            <a:endParaRPr lang="en-US" dirty="0"/>
          </a:p>
        </p:txBody>
      </p:sp>
      <p:sp>
        <p:nvSpPr>
          <p:cNvPr id="11" name="Content Placeholder 10"/>
          <p:cNvSpPr>
            <a:spLocks noGrp="1"/>
          </p:cNvSpPr>
          <p:nvPr>
            <p:ph idx="1"/>
          </p:nvPr>
        </p:nvSpPr>
        <p:spPr/>
        <p:txBody>
          <a:bodyPr/>
          <a:lstStyle/>
          <a:p>
            <a:r>
              <a:rPr lang="en-US" dirty="0"/>
              <a:t>b</a:t>
            </a:r>
            <a:r>
              <a:rPr lang="en-US" dirty="0" smtClean="0"/>
              <a:t>ase pairing</a:t>
            </a:r>
          </a:p>
          <a:p>
            <a:r>
              <a:rPr lang="en-US" dirty="0"/>
              <a:t>p</a:t>
            </a:r>
            <a:r>
              <a:rPr lang="en-US" dirty="0" smtClean="0"/>
              <a:t>roofreading</a:t>
            </a:r>
          </a:p>
          <a:p>
            <a:r>
              <a:rPr lang="en-US" dirty="0"/>
              <a:t>m</a:t>
            </a:r>
            <a:r>
              <a:rPr lang="en-US" dirty="0" smtClean="0"/>
              <a:t>ismatch repair</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271107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DNA replication overall has very high fidelity. Which of the following phenomena or processes contribute to this high fidelity? More than one may apply.</a:t>
            </a:r>
            <a:br>
              <a:rPr lang="en-US" dirty="0" smtClean="0"/>
            </a:br>
            <a:r>
              <a:rPr lang="en-US" dirty="0" smtClean="0"/>
              <a:t/>
            </a:r>
            <a:br>
              <a:rPr lang="en-US" dirty="0" smtClean="0"/>
            </a:br>
            <a:endParaRPr lang="en-US" dirty="0"/>
          </a:p>
        </p:txBody>
      </p:sp>
      <p:sp>
        <p:nvSpPr>
          <p:cNvPr id="11" name="Content Placeholder 10"/>
          <p:cNvSpPr>
            <a:spLocks noGrp="1"/>
          </p:cNvSpPr>
          <p:nvPr>
            <p:ph idx="1"/>
          </p:nvPr>
        </p:nvSpPr>
        <p:spPr/>
        <p:txBody>
          <a:bodyPr/>
          <a:lstStyle/>
          <a:p>
            <a:r>
              <a:rPr lang="en-US" b="1" dirty="0"/>
              <a:t>b</a:t>
            </a:r>
            <a:r>
              <a:rPr lang="en-US" b="1" dirty="0" smtClean="0"/>
              <a:t>ase pairing</a:t>
            </a:r>
          </a:p>
          <a:p>
            <a:r>
              <a:rPr lang="en-US" b="1" dirty="0"/>
              <a:t>p</a:t>
            </a:r>
            <a:r>
              <a:rPr lang="en-US" b="1" dirty="0" smtClean="0"/>
              <a:t>roofreading</a:t>
            </a:r>
          </a:p>
          <a:p>
            <a:r>
              <a:rPr lang="en-US" b="1" dirty="0"/>
              <a:t>m</a:t>
            </a:r>
            <a:r>
              <a:rPr lang="en-US" b="1" dirty="0" smtClean="0"/>
              <a:t>ismatch repair</a:t>
            </a:r>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806611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Which of the following would typically </a:t>
            </a:r>
            <a:r>
              <a:rPr lang="en-US" i="1" dirty="0" smtClean="0"/>
              <a:t>not</a:t>
            </a:r>
            <a:r>
              <a:rPr lang="en-US" dirty="0" smtClean="0"/>
              <a:t> be used to clone DNA?</a:t>
            </a:r>
            <a:br>
              <a:rPr lang="en-US" dirty="0" smtClean="0"/>
            </a:br>
            <a:endParaRPr lang="en-US" dirty="0"/>
          </a:p>
        </p:txBody>
      </p:sp>
      <p:sp>
        <p:nvSpPr>
          <p:cNvPr id="12" name="Content Placeholder 11"/>
          <p:cNvSpPr>
            <a:spLocks noGrp="1"/>
          </p:cNvSpPr>
          <p:nvPr>
            <p:ph idx="1"/>
          </p:nvPr>
        </p:nvSpPr>
        <p:spPr/>
        <p:txBody>
          <a:bodyPr/>
          <a:lstStyle/>
          <a:p>
            <a:r>
              <a:rPr lang="en-US" dirty="0" smtClean="0"/>
              <a:t>plasmid vector</a:t>
            </a:r>
          </a:p>
          <a:p>
            <a:r>
              <a:rPr lang="en-US" dirty="0" smtClean="0"/>
              <a:t>telomerase</a:t>
            </a:r>
            <a:endParaRPr lang="en-US" dirty="0" smtClean="0"/>
          </a:p>
          <a:p>
            <a:r>
              <a:rPr lang="en-US" dirty="0" smtClean="0"/>
              <a:t>restriction enzyme</a:t>
            </a:r>
          </a:p>
          <a:p>
            <a:r>
              <a:rPr lang="en-US" dirty="0" smtClean="0"/>
              <a:t>PCR</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546312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Which of the following would typically </a:t>
            </a:r>
            <a:r>
              <a:rPr lang="en-US" i="1" dirty="0" smtClean="0"/>
              <a:t>not</a:t>
            </a:r>
            <a:r>
              <a:rPr lang="en-US" dirty="0" smtClean="0"/>
              <a:t> be used to clone DNA?</a:t>
            </a:r>
            <a:br>
              <a:rPr lang="en-US" dirty="0" smtClean="0"/>
            </a:br>
            <a:endParaRPr lang="en-US" dirty="0"/>
          </a:p>
        </p:txBody>
      </p:sp>
      <p:sp>
        <p:nvSpPr>
          <p:cNvPr id="12" name="Content Placeholder 11"/>
          <p:cNvSpPr>
            <a:spLocks noGrp="1"/>
          </p:cNvSpPr>
          <p:nvPr>
            <p:ph idx="1"/>
          </p:nvPr>
        </p:nvSpPr>
        <p:spPr/>
        <p:txBody>
          <a:bodyPr/>
          <a:lstStyle/>
          <a:p>
            <a:r>
              <a:rPr lang="en-US" dirty="0" smtClean="0"/>
              <a:t>plasmid vector</a:t>
            </a:r>
          </a:p>
          <a:p>
            <a:r>
              <a:rPr lang="en-US" b="1" dirty="0" smtClean="0"/>
              <a:t>telomerase</a:t>
            </a:r>
            <a:endParaRPr lang="en-US" b="1" dirty="0" smtClean="0"/>
          </a:p>
          <a:p>
            <a:r>
              <a:rPr lang="en-US" dirty="0" smtClean="0"/>
              <a:t>restriction enzyme</a:t>
            </a:r>
          </a:p>
          <a:p>
            <a:r>
              <a:rPr lang="en-US" dirty="0" smtClean="0"/>
              <a:t>PCR</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206789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Arrange the following terms in order, from smallest to largest size: nucleosome, metaphase chromosome, histone, 30-nm fiber.</a:t>
            </a:r>
            <a:endParaRPr lang="en-US" dirty="0"/>
          </a:p>
        </p:txBody>
      </p:sp>
      <p:sp>
        <p:nvSpPr>
          <p:cNvPr id="11" name="Content Placeholder 10"/>
          <p:cNvSpPr>
            <a:spLocks noGrp="1"/>
          </p:cNvSpPr>
          <p:nvPr>
            <p:ph idx="1"/>
          </p:nvPr>
        </p:nvSpPr>
        <p:spPr/>
        <p:txBody>
          <a:bodyPr/>
          <a:lstStyle/>
          <a:p>
            <a:r>
              <a:rPr lang="en-US" dirty="0" smtClean="0"/>
              <a:t>histone, nucleosome, 30-nm fiber, metaphase chromosome</a:t>
            </a:r>
          </a:p>
          <a:p>
            <a:r>
              <a:rPr lang="en-US" dirty="0" smtClean="0"/>
              <a:t>nucleosome, histone, 30-nm fiber, metaphase chromosome</a:t>
            </a:r>
          </a:p>
          <a:p>
            <a:r>
              <a:rPr lang="en-US" dirty="0" smtClean="0"/>
              <a:t>histone, nucleosome, metaphase chromosome, </a:t>
            </a:r>
            <a:r>
              <a:rPr lang="en-US" dirty="0" smtClean="0"/>
              <a:t/>
            </a:r>
            <a:br>
              <a:rPr lang="en-US" dirty="0" smtClean="0"/>
            </a:br>
            <a:r>
              <a:rPr lang="en-US" dirty="0" smtClean="0"/>
              <a:t>30-nm </a:t>
            </a:r>
            <a:r>
              <a:rPr lang="en-US" dirty="0" smtClean="0"/>
              <a:t>fiber</a:t>
            </a:r>
          </a:p>
          <a:p>
            <a:r>
              <a:rPr lang="en-US" dirty="0" smtClean="0"/>
              <a:t>30-nm fiber, histone, nucleosome, metaphase chromosome</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79769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Arrange the following terms in order, from smallest to largest size: nucleosome, metaphase chromosome, histone, 30-nm fiber.</a:t>
            </a:r>
            <a:endParaRPr lang="en-US" dirty="0"/>
          </a:p>
        </p:txBody>
      </p:sp>
      <p:sp>
        <p:nvSpPr>
          <p:cNvPr id="11" name="Content Placeholder 10"/>
          <p:cNvSpPr>
            <a:spLocks noGrp="1"/>
          </p:cNvSpPr>
          <p:nvPr>
            <p:ph idx="1"/>
          </p:nvPr>
        </p:nvSpPr>
        <p:spPr/>
        <p:txBody>
          <a:bodyPr/>
          <a:lstStyle/>
          <a:p>
            <a:r>
              <a:rPr lang="en-US" b="1" dirty="0" smtClean="0"/>
              <a:t>histone, nucleosome, 30-nm fiber, metaphase chromosome</a:t>
            </a:r>
          </a:p>
          <a:p>
            <a:r>
              <a:rPr lang="en-US" dirty="0" smtClean="0"/>
              <a:t>nucleosome, histone, 30-nm fiber, metaphase chromosome</a:t>
            </a:r>
          </a:p>
          <a:p>
            <a:r>
              <a:rPr lang="en-US" dirty="0" smtClean="0"/>
              <a:t>histone, nucleosome, metaphase chromosome, </a:t>
            </a:r>
            <a:r>
              <a:rPr lang="en-US" dirty="0" smtClean="0"/>
              <a:t/>
            </a:r>
            <a:br>
              <a:rPr lang="en-US" dirty="0" smtClean="0"/>
            </a:br>
            <a:r>
              <a:rPr lang="en-US" dirty="0" smtClean="0"/>
              <a:t>30-nm </a:t>
            </a:r>
            <a:r>
              <a:rPr lang="en-US" dirty="0" smtClean="0"/>
              <a:t>fiber</a:t>
            </a:r>
          </a:p>
          <a:p>
            <a:r>
              <a:rPr lang="en-US" dirty="0" smtClean="0"/>
              <a:t>30-nm fiber, histone, nucleosome, metaphase chromosome</a:t>
            </a:r>
            <a:br>
              <a:rPr lang="en-US" dirty="0" smtClean="0"/>
            </a:b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61912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Who conducted the X-ray diffraction studies that were key to the discovery of the structure of DNA? </a:t>
            </a:r>
          </a:p>
        </p:txBody>
      </p:sp>
      <p:sp>
        <p:nvSpPr>
          <p:cNvPr id="17411" name="Rectangle 3"/>
          <p:cNvSpPr>
            <a:spLocks noGrp="1" noChangeArrowheads="1"/>
          </p:cNvSpPr>
          <p:nvPr>
            <p:ph idx="1"/>
          </p:nvPr>
        </p:nvSpPr>
        <p:spPr/>
        <p:txBody>
          <a:bodyPr/>
          <a:lstStyle/>
          <a:p>
            <a:r>
              <a:rPr lang="en-US" altLang="en-US" smtClean="0"/>
              <a:t>Griffith</a:t>
            </a:r>
          </a:p>
          <a:p>
            <a:r>
              <a:rPr lang="en-US" altLang="en-US" b="1" smtClean="0"/>
              <a:t>Franklin</a:t>
            </a:r>
            <a:endParaRPr lang="en-US" altLang="en-US" smtClean="0"/>
          </a:p>
          <a:p>
            <a:r>
              <a:rPr lang="en-US" altLang="en-US" smtClean="0"/>
              <a:t>Meselson and Stahl </a:t>
            </a:r>
          </a:p>
          <a:p>
            <a:r>
              <a:rPr lang="en-US" altLang="en-US" smtClean="0"/>
              <a:t>Chargaff </a:t>
            </a:r>
          </a:p>
          <a:p>
            <a:r>
              <a:rPr lang="en-US" altLang="en-US" smtClean="0"/>
              <a:t>McClintock</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1741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2130179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How do the leading, and the lagging strands differ?</a:t>
            </a:r>
          </a:p>
        </p:txBody>
      </p:sp>
      <p:sp>
        <p:nvSpPr>
          <p:cNvPr id="18435" name="Rectangle 3"/>
          <p:cNvSpPr>
            <a:spLocks noGrp="1" noChangeArrowheads="1"/>
          </p:cNvSpPr>
          <p:nvPr>
            <p:ph idx="1"/>
          </p:nvPr>
        </p:nvSpPr>
        <p:spPr/>
        <p:txBody>
          <a:bodyPr/>
          <a:lstStyle/>
          <a:p>
            <a:r>
              <a:rPr lang="en-US" altLang="en-US" dirty="0" smtClean="0"/>
              <a:t>The leading strand is synthesized in the same direction as the movement of the replication fork, and the lagging strand is synthesized in the opposite direction</a:t>
            </a:r>
            <a:r>
              <a:rPr lang="en-US" altLang="en-US" b="1" dirty="0" smtClean="0"/>
              <a:t>.</a:t>
            </a:r>
            <a:endParaRPr lang="en-US" altLang="en-US" dirty="0" smtClean="0"/>
          </a:p>
          <a:p>
            <a:r>
              <a:rPr lang="en-US" altLang="en-US" dirty="0" smtClean="0"/>
              <a:t>The leading strand is synthesized at twice the rate of the lagging strand.</a:t>
            </a:r>
          </a:p>
          <a:p>
            <a:r>
              <a:rPr lang="en-US" altLang="en-US" dirty="0" smtClean="0"/>
              <a:t>The leading strand is synthesized in short fragments that are ultimately stitched together, whereas the lagging strand is synthesized continuously. </a:t>
            </a:r>
          </a:p>
          <a:p>
            <a:r>
              <a:rPr lang="en-US" altLang="en-US" dirty="0" smtClean="0"/>
              <a:t>The leading strand is synthesized by adding nucleotides to the 3′ end of the growing strand, and the lagging strand is synthesized by adding nucleotides to the 5′ end. </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1843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4180154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t>How do the leading, and the lagging strands differ?</a:t>
            </a:r>
          </a:p>
        </p:txBody>
      </p:sp>
      <p:sp>
        <p:nvSpPr>
          <p:cNvPr id="19459" name="Rectangle 3"/>
          <p:cNvSpPr>
            <a:spLocks noGrp="1" noChangeArrowheads="1"/>
          </p:cNvSpPr>
          <p:nvPr>
            <p:ph idx="1"/>
          </p:nvPr>
        </p:nvSpPr>
        <p:spPr/>
        <p:txBody>
          <a:bodyPr/>
          <a:lstStyle/>
          <a:p>
            <a:r>
              <a:rPr lang="en-US" altLang="en-US" b="1" dirty="0" smtClean="0"/>
              <a:t>The leading strand is synthesized in the same direction as the movement of the replication fork, </a:t>
            </a:r>
            <a:br>
              <a:rPr lang="en-US" altLang="en-US" b="1" dirty="0" smtClean="0"/>
            </a:br>
            <a:r>
              <a:rPr lang="en-US" altLang="en-US" b="1" dirty="0" smtClean="0"/>
              <a:t>and the lagging strand is synthesized in the opposite direction.</a:t>
            </a:r>
          </a:p>
          <a:p>
            <a:r>
              <a:rPr lang="en-US" altLang="en-US" dirty="0" smtClean="0"/>
              <a:t>The leading strand is synthesized at twice the rate of the lagging strand.</a:t>
            </a:r>
          </a:p>
          <a:p>
            <a:r>
              <a:rPr lang="en-US" altLang="en-US" dirty="0" smtClean="0"/>
              <a:t>The leading strand is synthesized in short fragments that are ultimately stitched together, whereas the lagging strand is synthesized continuously. </a:t>
            </a:r>
          </a:p>
          <a:p>
            <a:r>
              <a:rPr lang="en-US" altLang="en-US" dirty="0" smtClean="0"/>
              <a:t>The leading strand is synthesized by adding nucleotides to the 3′ end of the growing strand, and the lagging strand is synthesized by adding nucleotides to the 5′ end. </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1946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1694668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smtClean="0"/>
              <a:t>What enzyme does a gamete-producing cell include that compensates for replication-associated shortening?</a:t>
            </a:r>
          </a:p>
        </p:txBody>
      </p:sp>
      <p:sp>
        <p:nvSpPr>
          <p:cNvPr id="20483" name="Rectangle 3"/>
          <p:cNvSpPr>
            <a:spLocks noGrp="1" noChangeArrowheads="1"/>
          </p:cNvSpPr>
          <p:nvPr>
            <p:ph idx="1"/>
          </p:nvPr>
        </p:nvSpPr>
        <p:spPr/>
        <p:txBody>
          <a:bodyPr/>
          <a:lstStyle/>
          <a:p>
            <a:r>
              <a:rPr lang="en-US" altLang="en-US" smtClean="0"/>
              <a:t>DNA polymerase II</a:t>
            </a:r>
          </a:p>
          <a:p>
            <a:r>
              <a:rPr lang="en-US" altLang="en-US" smtClean="0"/>
              <a:t>ligase</a:t>
            </a:r>
          </a:p>
          <a:p>
            <a:r>
              <a:rPr lang="en-US" altLang="en-US" smtClean="0"/>
              <a:t>telomerase</a:t>
            </a:r>
          </a:p>
          <a:p>
            <a:r>
              <a:rPr lang="en-US" altLang="en-US" smtClean="0"/>
              <a:t>DNA nuclease</a:t>
            </a:r>
          </a:p>
          <a:p>
            <a:r>
              <a:rPr lang="en-US" altLang="en-US" smtClean="0"/>
              <a:t>proofreading enzyme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2048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1513624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smtClean="0"/>
              <a:t>What enzyme does a gamete-producing cell include that compensates for replication-associated shortening?</a:t>
            </a:r>
          </a:p>
        </p:txBody>
      </p:sp>
      <p:sp>
        <p:nvSpPr>
          <p:cNvPr id="21507" name="Rectangle 3"/>
          <p:cNvSpPr>
            <a:spLocks noGrp="1" noChangeArrowheads="1"/>
          </p:cNvSpPr>
          <p:nvPr>
            <p:ph idx="1"/>
          </p:nvPr>
        </p:nvSpPr>
        <p:spPr/>
        <p:txBody>
          <a:bodyPr/>
          <a:lstStyle/>
          <a:p>
            <a:r>
              <a:rPr lang="en-US" altLang="en-US" smtClean="0"/>
              <a:t>DNA polymerase II</a:t>
            </a:r>
          </a:p>
          <a:p>
            <a:r>
              <a:rPr lang="en-US" altLang="en-US" smtClean="0"/>
              <a:t>ligase</a:t>
            </a:r>
          </a:p>
          <a:p>
            <a:r>
              <a:rPr lang="en-US" altLang="en-US" b="1" smtClean="0"/>
              <a:t>telomerase</a:t>
            </a:r>
            <a:endParaRPr lang="en-US" altLang="en-US" smtClean="0"/>
          </a:p>
          <a:p>
            <a:r>
              <a:rPr lang="en-US" altLang="en-US" smtClean="0"/>
              <a:t>DNA nuclease</a:t>
            </a:r>
          </a:p>
          <a:p>
            <a:r>
              <a:rPr lang="en-US" altLang="en-US" smtClean="0"/>
              <a:t>proofreading enzyme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
        <p:nvSpPr>
          <p:cNvPr id="2150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ea typeface="ＭＳ Ｐゴシック" pitchFamily="34" charset="-128"/>
                <a:cs typeface="Arial" charset="0"/>
              </a:defRPr>
            </a:lvl1pPr>
            <a:lvl2pPr marL="742950" indent="-285750">
              <a:defRPr sz="2600">
                <a:solidFill>
                  <a:schemeClr val="tx1"/>
                </a:solidFill>
                <a:latin typeface="Arial" charset="0"/>
                <a:ea typeface="Arial" charset="0"/>
                <a:cs typeface="Arial" charset="0"/>
              </a:defRPr>
            </a:lvl2pPr>
            <a:lvl3pPr marL="1143000" indent="-228600">
              <a:defRPr sz="2400">
                <a:solidFill>
                  <a:schemeClr val="tx1"/>
                </a:solidFill>
                <a:latin typeface="Arial" charset="0"/>
                <a:ea typeface="Arial" charset="0"/>
                <a:cs typeface="Arial" charset="0"/>
              </a:defRPr>
            </a:lvl3pPr>
            <a:lvl4pPr marL="1600200" indent="-228600">
              <a:defRPr sz="2200">
                <a:solidFill>
                  <a:schemeClr val="tx1"/>
                </a:solidFill>
                <a:latin typeface="Arial" charset="0"/>
                <a:ea typeface="Arial" charset="0"/>
                <a:cs typeface="Arial" charset="0"/>
              </a:defRPr>
            </a:lvl4pPr>
            <a:lvl5pPr marL="2057400" indent="-228600">
              <a:defRPr sz="2200">
                <a:solidFill>
                  <a:schemeClr val="tx1"/>
                </a:solidFill>
                <a:latin typeface="Arial" charset="0"/>
                <a:ea typeface="Arial" charset="0"/>
                <a:cs typeface="Arial" charset="0"/>
              </a:defRPr>
            </a:lvl5pPr>
            <a:lvl6pPr marL="2514600" indent="-228600" eaLnBrk="0" hangingPunct="0">
              <a:spcBef>
                <a:spcPct val="20000"/>
              </a:spcBef>
              <a:defRPr sz="2200">
                <a:solidFill>
                  <a:schemeClr val="tx1"/>
                </a:solidFill>
                <a:latin typeface="Arial" charset="0"/>
                <a:ea typeface="Arial" charset="0"/>
                <a:cs typeface="Arial" charset="0"/>
              </a:defRPr>
            </a:lvl6pPr>
            <a:lvl7pPr marL="2971800" indent="-228600" eaLnBrk="0" hangingPunct="0">
              <a:spcBef>
                <a:spcPct val="20000"/>
              </a:spcBef>
              <a:defRPr sz="2200">
                <a:solidFill>
                  <a:schemeClr val="tx1"/>
                </a:solidFill>
                <a:latin typeface="Arial" charset="0"/>
                <a:ea typeface="Arial" charset="0"/>
                <a:cs typeface="Arial" charset="0"/>
              </a:defRPr>
            </a:lvl7pPr>
            <a:lvl8pPr marL="3429000" indent="-228600" eaLnBrk="0" hangingPunct="0">
              <a:spcBef>
                <a:spcPct val="20000"/>
              </a:spcBef>
              <a:defRPr sz="2200">
                <a:solidFill>
                  <a:schemeClr val="tx1"/>
                </a:solidFill>
                <a:latin typeface="Arial" charset="0"/>
                <a:ea typeface="Arial" charset="0"/>
                <a:cs typeface="Arial" charset="0"/>
              </a:defRPr>
            </a:lvl8pPr>
            <a:lvl9pPr marL="3886200" indent="-228600" eaLnBrk="0" hangingPunct="0">
              <a:spcBef>
                <a:spcPct val="20000"/>
              </a:spcBef>
              <a:defRPr sz="2200">
                <a:solidFill>
                  <a:schemeClr val="tx1"/>
                </a:solidFill>
                <a:latin typeface="Arial" charset="0"/>
                <a:ea typeface="Arial" charset="0"/>
                <a:cs typeface="Arial" charset="0"/>
              </a:defRPr>
            </a:lvl9pPr>
          </a:lstStyle>
          <a:p>
            <a:pPr algn="r" eaLnBrk="0" hangingPunct="0"/>
            <a:endParaRPr lang="en-US" altLang="en-US" sz="1800"/>
          </a:p>
        </p:txBody>
      </p:sp>
    </p:spTree>
    <p:extLst>
      <p:ext uri="{BB962C8B-B14F-4D97-AF65-F5344CB8AC3E}">
        <p14:creationId xmlns:p14="http://schemas.microsoft.com/office/powerpoint/2010/main" val="3062867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Suppose a double-stranded DNA molecule was shown to have 15% adenine bases. What would be the expected percentage of guanine bases in that molecule?</a:t>
            </a:r>
            <a:endParaRPr lang="en-US" dirty="0"/>
          </a:p>
        </p:txBody>
      </p:sp>
      <p:sp>
        <p:nvSpPr>
          <p:cNvPr id="11" name="Content Placeholder 10"/>
          <p:cNvSpPr>
            <a:spLocks noGrp="1"/>
          </p:cNvSpPr>
          <p:nvPr>
            <p:ph idx="1"/>
          </p:nvPr>
        </p:nvSpPr>
        <p:spPr/>
        <p:txBody>
          <a:bodyPr/>
          <a:lstStyle/>
          <a:p>
            <a:r>
              <a:rPr lang="en-US" dirty="0" smtClean="0"/>
              <a:t>15%</a:t>
            </a:r>
          </a:p>
          <a:p>
            <a:r>
              <a:rPr lang="en-US" dirty="0" smtClean="0"/>
              <a:t>35%</a:t>
            </a:r>
          </a:p>
          <a:p>
            <a:r>
              <a:rPr lang="en-US" dirty="0" smtClean="0"/>
              <a:t>85%</a:t>
            </a:r>
          </a:p>
          <a:p>
            <a:r>
              <a:rPr lang="en-US" dirty="0" smtClean="0"/>
              <a:t>not enough information</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74470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Suppose a double-stranded DNA molecule was shown to have 15% adenine bases. What would be the expected percentage of guanine bases in that molecule?</a:t>
            </a:r>
            <a:endParaRPr lang="en-US" dirty="0"/>
          </a:p>
        </p:txBody>
      </p:sp>
      <p:sp>
        <p:nvSpPr>
          <p:cNvPr id="11" name="Content Placeholder 10"/>
          <p:cNvSpPr>
            <a:spLocks noGrp="1"/>
          </p:cNvSpPr>
          <p:nvPr>
            <p:ph idx="1"/>
          </p:nvPr>
        </p:nvSpPr>
        <p:spPr/>
        <p:txBody>
          <a:bodyPr/>
          <a:lstStyle/>
          <a:p>
            <a:r>
              <a:rPr lang="en-US" dirty="0" smtClean="0"/>
              <a:t>15%</a:t>
            </a:r>
          </a:p>
          <a:p>
            <a:r>
              <a:rPr lang="en-US" b="1" dirty="0" smtClean="0"/>
              <a:t>35%</a:t>
            </a:r>
          </a:p>
          <a:p>
            <a:r>
              <a:rPr lang="en-US" dirty="0" smtClean="0"/>
              <a:t>85%</a:t>
            </a:r>
          </a:p>
          <a:p>
            <a:r>
              <a:rPr lang="en-US" dirty="0"/>
              <a:t>n</a:t>
            </a:r>
            <a:r>
              <a:rPr lang="en-US" dirty="0" smtClean="0"/>
              <a:t>ot enough information</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593267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14163</TotalTime>
  <Words>1610</Words>
  <Application>Microsoft Office PowerPoint</Application>
  <PresentationFormat>On-screen Show (4:3)</PresentationFormat>
  <Paragraphs>314</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ＭＳ Ｐゴシック</vt:lpstr>
      <vt:lpstr>Arial</vt:lpstr>
      <vt:lpstr>Calibri</vt:lpstr>
      <vt:lpstr>Times New Roman</vt:lpstr>
      <vt:lpstr>Wingdings</vt:lpstr>
      <vt:lpstr>BIF2e_Clicker_Template</vt:lpstr>
      <vt:lpstr>PowerPoint Presentation</vt:lpstr>
      <vt:lpstr>Who conducted the X-ray diffraction studies that were key to the discovery of the structure of DNA? </vt:lpstr>
      <vt:lpstr>Who conducted the X-ray diffraction studies that were key to the discovery of the structure of DNA? </vt:lpstr>
      <vt:lpstr>How do the leading, and the lagging strands differ?</vt:lpstr>
      <vt:lpstr>How do the leading, and the lagging strands differ?</vt:lpstr>
      <vt:lpstr>What enzyme does a gamete-producing cell include that compensates for replication-associated shortening?</vt:lpstr>
      <vt:lpstr>What enzyme does a gamete-producing cell include that compensates for replication-associated shortening?</vt:lpstr>
      <vt:lpstr>Suppose a double-stranded DNA molecule was shown to have 15% adenine bases. What would be the expected percentage of guanine bases in that molecule?</vt:lpstr>
      <vt:lpstr>Suppose a double-stranded DNA molecule was shown to have 15% adenine bases. What would be the expected percentage of guanine bases in that molecule?</vt:lpstr>
      <vt:lpstr>Suppose a 100-base-pair DNA molecule consists of 20% cytosine bases. How many total hydrogen bonds are there holding the two strands together? </vt:lpstr>
      <vt:lpstr>Suppose a 100-base-pair DNA molecule consists of 20% cytosine bases. How many total hydrogen bonds are there holding the two strands together? </vt:lpstr>
      <vt:lpstr>Consider the replication bubble diagrammed at the right. Which letters represent leading strands? </vt:lpstr>
      <vt:lpstr>Consider the replication bubble diagrammed at the right. Which letters represent leading strands? </vt:lpstr>
      <vt:lpstr>Consider the replication bubble diagrammed at the right. Which letters represent where one could find Okazaki fragments? </vt:lpstr>
      <vt:lpstr>Consider the replication bubble diagrammed at the right. Which letters represent where one could find Okazaki fragments? </vt:lpstr>
      <vt:lpstr>Consider the replication bubble diagrammed at the right. Which diagram below depicts what this structure would look like when replication is complete?  </vt:lpstr>
      <vt:lpstr>Consider the replication bubble diagrammed at the right. Which diagram below depicts what this structure would look like when replication is complete?  </vt:lpstr>
      <vt:lpstr>In Meselson and Stahl’s experiment proving semi-conservative DNA replication, they showed that after switching bacteria from heavy to light nitrogen and allowing two rounds of replication, their DNA consisted of equal amounts of light and hybrid DNA.  If they were to have observed the density of the DNA after three replications, what would they have observed? </vt:lpstr>
      <vt:lpstr>In Meselson and Stahl’s experiment proving semi-conservative DNA replication, they showed that after switching bacteria from heavy to light nitrogen and allowing two rounds of replication, their DNA consisted of equal amounts of light and hybrid DNA.  If they were to have observed the density of the DNA after three replications, what would they have observed? </vt:lpstr>
      <vt:lpstr>Imagine a bacterial cell with a mutation that renders DNA Pol I completely nonfunctional (note that this would be a lethal mutation). What, precisely, would go wrong with replication in this cell? </vt:lpstr>
      <vt:lpstr>Imagine a bacterial cell with a mutation that renders DNA Pol I completely nonfunctional (note that this would be a lethal mutation). What, precisely, would go wrong with replication in this cell? </vt:lpstr>
      <vt:lpstr>DNA replication overall has very high fidelity. Which of the following phenomena or processes contribute to this high fidelity? More than one may apply.  </vt:lpstr>
      <vt:lpstr>DNA replication overall has very high fidelity. Which of the following phenomena or processes contribute to this high fidelity? More than one may apply.  </vt:lpstr>
      <vt:lpstr>Which of the following would typically not be used to clone DNA? </vt:lpstr>
      <vt:lpstr>Which of the following would typically not be used to clone DNA? </vt:lpstr>
      <vt:lpstr>Arrange the following terms in order, from smallest to largest size: nucleosome, metaphase chromosome, histone, 30-nm fiber.</vt:lpstr>
      <vt:lpstr>Arrange the following terms in order, from smallest to largest size: nucleosome, metaphase chromosome, histone, 30-nm fiber.</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655</cp:revision>
  <cp:lastPrinted>2005-03-24T12:52:04Z</cp:lastPrinted>
  <dcterms:created xsi:type="dcterms:W3CDTF">2010-10-31T21:38:30Z</dcterms:created>
  <dcterms:modified xsi:type="dcterms:W3CDTF">2015-11-04T15:43:33Z</dcterms:modified>
  <cp:category/>
</cp:coreProperties>
</file>