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8" r:id="rId1"/>
  </p:sldMasterIdLst>
  <p:notesMasterIdLst>
    <p:notesMasterId r:id="rId53"/>
  </p:notesMasterIdLst>
  <p:handoutMasterIdLst>
    <p:handoutMasterId r:id="rId54"/>
  </p:handoutMasterIdLst>
  <p:sldIdLst>
    <p:sldId id="359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85755" autoAdjust="0"/>
  </p:normalViewPr>
  <p:slideViewPr>
    <p:cSldViewPr snapToGrid="0">
      <p:cViewPr varScale="1">
        <p:scale>
          <a:sx n="70" d="100"/>
          <a:sy n="70" d="100"/>
        </p:scale>
        <p:origin x="1770" y="72"/>
      </p:cViewPr>
      <p:guideLst>
        <p:guide orient="horz" pos="2160"/>
        <p:guide pos="2880"/>
        <p:guide orient="horz" pos="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32" y="-4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250F4C01-04A6-4224-BA79-280EE4A08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255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F41C6CE0-6459-4002-B0FC-B0226444F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571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630F948-478D-4331-91E6-E7D11B23B854}" type="slidenum">
              <a:rPr lang="en-US" sz="1200" smtClean="0">
                <a:latin typeface="Times New Roman" pitchFamily="92" charset="0"/>
              </a:rPr>
              <a:pPr/>
              <a:t>2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C. Membrane proteins can either extend from the cytoplasm to outside the plasma membrane or be attached to one side of the plasma membrane. Discuss why a protein that only extended part way into the membrane would not exist. See Concept 5.1.</a:t>
            </a:r>
          </a:p>
        </p:txBody>
      </p:sp>
    </p:spTree>
    <p:extLst>
      <p:ext uri="{BB962C8B-B14F-4D97-AF65-F5344CB8AC3E}">
        <p14:creationId xmlns:p14="http://schemas.microsoft.com/office/powerpoint/2010/main" val="891516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B5F4F3D-2311-421B-95CF-F721D2CB6400}" type="slidenum">
              <a:rPr lang="en-US" sz="1200">
                <a:latin typeface="Times New Roman" pitchFamily="92" charset="0"/>
              </a:rPr>
              <a:pPr/>
              <a:t>11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445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89BB3F2-2734-4BE7-839B-6C9ADBDCE3E2}" type="slidenum">
              <a:rPr lang="en-US" sz="1200">
                <a:latin typeface="Times New Roman" pitchFamily="92" charset="0"/>
              </a:rPr>
              <a:pPr/>
              <a:t>12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C. Please see Concept 5.6. Signal transduction pathways involve a series of stepwise changes that can provide an amplified response. Compare to a cellular phone call with its various steps (nerve impulses, muscular movements, sounds produced, motion of phone receiver, etc.). </a:t>
            </a:r>
          </a:p>
        </p:txBody>
      </p:sp>
    </p:spTree>
    <p:extLst>
      <p:ext uri="{BB962C8B-B14F-4D97-AF65-F5344CB8AC3E}">
        <p14:creationId xmlns:p14="http://schemas.microsoft.com/office/powerpoint/2010/main" val="334224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E99D5D9-8986-495C-BA66-FA4714A4B52D}" type="slidenum">
              <a:rPr lang="en-US" sz="1200">
                <a:latin typeface="Times New Roman" pitchFamily="92" charset="0"/>
              </a:rPr>
              <a:pPr/>
              <a:t>13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822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E2D2A05-CEE2-41F2-8B7F-0770E07AC486}" type="slidenum">
              <a:rPr lang="en-US" sz="1200">
                <a:latin typeface="Times New Roman" pitchFamily="92" charset="0"/>
              </a:rPr>
              <a:pPr/>
              <a:t>14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1. C; 2. A. Discuss how receptor proteins work in general, using an analogy with handshakes and other greetings. See Concept 5.6.</a:t>
            </a:r>
          </a:p>
        </p:txBody>
      </p:sp>
    </p:spTree>
    <p:extLst>
      <p:ext uri="{BB962C8B-B14F-4D97-AF65-F5344CB8AC3E}">
        <p14:creationId xmlns:p14="http://schemas.microsoft.com/office/powerpoint/2010/main" val="506100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F9DD687-C983-44F5-BF9D-ABA8AD082479}" type="slidenum">
              <a:rPr lang="en-US" sz="1200">
                <a:latin typeface="Times New Roman" pitchFamily="92" charset="0"/>
              </a:rPr>
              <a:pPr/>
              <a:t>15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9906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2B7FCA5-B5E6-49EA-B360-27762B761497}" type="slidenum">
              <a:rPr lang="en-US" sz="1200">
                <a:latin typeface="Times New Roman" pitchFamily="92" charset="0"/>
              </a:rPr>
              <a:pPr/>
              <a:t>16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D. By binding to DNA, the steroid-receptor combination can slow or speed the copying of RNA from DNA and thus change the level of gene expression.</a:t>
            </a:r>
          </a:p>
        </p:txBody>
      </p:sp>
    </p:spTree>
    <p:extLst>
      <p:ext uri="{BB962C8B-B14F-4D97-AF65-F5344CB8AC3E}">
        <p14:creationId xmlns:p14="http://schemas.microsoft.com/office/powerpoint/2010/main" val="276663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542DE7A-EBDB-4690-B157-E19C9526CB78}" type="slidenum">
              <a:rPr lang="en-US" sz="1200">
                <a:latin typeface="Times New Roman" pitchFamily="92" charset="0"/>
              </a:rPr>
              <a:pPr/>
              <a:t>17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251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778EA94-BD60-4D9B-9D5E-BEC7D004E080}" type="slidenum">
              <a:rPr lang="en-US" sz="1200">
                <a:latin typeface="Times New Roman" pitchFamily="92" charset="0"/>
              </a:rPr>
              <a:pPr/>
              <a:t>18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B. Please see Concept 5.6. Phosphate, being large and negatively charged, changes the shape of a protein and thus its function.</a:t>
            </a:r>
          </a:p>
        </p:txBody>
      </p:sp>
    </p:spTree>
    <p:extLst>
      <p:ext uri="{BB962C8B-B14F-4D97-AF65-F5344CB8AC3E}">
        <p14:creationId xmlns:p14="http://schemas.microsoft.com/office/powerpoint/2010/main" val="3261834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31CF1F6-CD02-47A5-BE1D-73465DF3EC39}" type="slidenum">
              <a:rPr lang="en-US" sz="1200">
                <a:latin typeface="Times New Roman" pitchFamily="92" charset="0"/>
              </a:rPr>
              <a:pPr/>
              <a:t>19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1138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FAFC4E-FEF1-4E3C-A0AB-BAB3256F1C7A}" type="slidenum">
              <a:rPr lang="en-US" sz="1200">
                <a:latin typeface="Times New Roman" pitchFamily="92" charset="0"/>
              </a:rPr>
              <a:pPr/>
              <a:t>20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B. See Concept 5.6. Discuss how a message can be amplified by being spread from one person to two, and then from two to four, and so on.</a:t>
            </a:r>
          </a:p>
        </p:txBody>
      </p:sp>
    </p:spTree>
    <p:extLst>
      <p:ext uri="{BB962C8B-B14F-4D97-AF65-F5344CB8AC3E}">
        <p14:creationId xmlns:p14="http://schemas.microsoft.com/office/powerpoint/2010/main" val="186918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189A765-B06F-4ED4-9685-E557CD997E2D}" type="slidenum">
              <a:rPr lang="en-US" sz="1200">
                <a:latin typeface="Times New Roman" pitchFamily="92" charset="0"/>
              </a:rPr>
              <a:pPr/>
              <a:t>3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6159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B79B400-7E66-42E5-9C17-4F550A3D32CD}" type="slidenum">
              <a:rPr lang="en-US" sz="1200">
                <a:latin typeface="Times New Roman" pitchFamily="92" charset="0"/>
              </a:rPr>
              <a:pPr/>
              <a:t>21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0467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166083-D75F-4897-A717-D7F0B514816E}" type="slidenum">
              <a:rPr lang="en-US" sz="1200">
                <a:latin typeface="Times New Roman" pitchFamily="92" charset="0"/>
              </a:rPr>
              <a:pPr/>
              <a:t>22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D. Osmosis is an example of passive transport, in which water diffuses out of a cell, either through the plasma membrane directly or via </a:t>
            </a:r>
            <a:r>
              <a:rPr lang="en-US" dirty="0" err="1">
                <a:latin typeface="Times New Roman" pitchFamily="92" charset="0"/>
                <a:ea typeface="ＭＳ Ｐゴシック" pitchFamily="92" charset="-128"/>
              </a:rPr>
              <a:t>aquaporins</a:t>
            </a:r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. See Concept 5.3.</a:t>
            </a:r>
          </a:p>
        </p:txBody>
      </p:sp>
    </p:spTree>
    <p:extLst>
      <p:ext uri="{BB962C8B-B14F-4D97-AF65-F5344CB8AC3E}">
        <p14:creationId xmlns:p14="http://schemas.microsoft.com/office/powerpoint/2010/main" val="2969107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CF69E50-2A40-42DE-9502-BD594D5880A7}" type="slidenum">
              <a:rPr lang="en-US" sz="1200">
                <a:latin typeface="Times New Roman" pitchFamily="92" charset="0"/>
              </a:rPr>
              <a:pPr/>
              <a:t>23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0747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B6048D0-8ED8-4D34-A669-A1B937E21A8C}" type="slidenum">
              <a:rPr lang="en-US" sz="1200">
                <a:latin typeface="Times New Roman" pitchFamily="92" charset="0"/>
              </a:rPr>
              <a:pPr/>
              <a:t>24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A. See Concept 5.3. A cell from a marine habitat would contain high concentrations of solutes, so it would absorb water from the salt-free pure water.</a:t>
            </a:r>
          </a:p>
        </p:txBody>
      </p:sp>
    </p:spTree>
    <p:extLst>
      <p:ext uri="{BB962C8B-B14F-4D97-AF65-F5344CB8AC3E}">
        <p14:creationId xmlns:p14="http://schemas.microsoft.com/office/powerpoint/2010/main" val="463330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9C04128-5E45-4398-A44A-82FBF396C8E2}" type="slidenum">
              <a:rPr lang="en-US" sz="1200">
                <a:latin typeface="Times New Roman" pitchFamily="92" charset="0"/>
              </a:rPr>
              <a:pPr/>
              <a:t>25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7338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17F0743-E36A-4CCD-A2AE-F068DA1DE27F}" type="slidenum">
              <a:rPr lang="en-US" sz="1200">
                <a:latin typeface="Times New Roman" pitchFamily="92" charset="0"/>
              </a:rPr>
              <a:pPr/>
              <a:t>26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E. See Concept 5.3. This sounds like a </a:t>
            </a:r>
            <a:r>
              <a:rPr lang="en-US" i="1" dirty="0">
                <a:latin typeface="Times New Roman" pitchFamily="92" charset="0"/>
                <a:ea typeface="ＭＳ Ｐゴシック" pitchFamily="92" charset="-128"/>
              </a:rPr>
              <a:t>Paramecium</a:t>
            </a:r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, which uses its contractile vacuole to expel excess water obtained by osmosis and by </a:t>
            </a:r>
            <a:r>
              <a:rPr lang="en-US" dirty="0" err="1">
                <a:latin typeface="Times New Roman" pitchFamily="92" charset="0"/>
                <a:ea typeface="ＭＳ Ｐゴシック" pitchFamily="92" charset="-128"/>
              </a:rPr>
              <a:t>endocyotosis</a:t>
            </a:r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8449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8BAAFA4-AC17-42F9-A2A7-89205E344165}" type="slidenum">
              <a:rPr lang="en-US" sz="1200">
                <a:latin typeface="Times New Roman" pitchFamily="92" charset="0"/>
              </a:rPr>
              <a:pPr/>
              <a:t>27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5696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E36A87E-AB39-488E-A5FF-3A8FE7E86964}" type="slidenum">
              <a:rPr lang="en-US" sz="1200">
                <a:latin typeface="Times New Roman" pitchFamily="92" charset="0"/>
              </a:rPr>
              <a:pPr/>
              <a:t>28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D. As discussed in Concept 5.4, ATP is used to power active transport, while GTP has a role in cell signaling, and all five choices are used in making DNA or RNA.</a:t>
            </a:r>
          </a:p>
        </p:txBody>
      </p:sp>
    </p:spTree>
    <p:extLst>
      <p:ext uri="{BB962C8B-B14F-4D97-AF65-F5344CB8AC3E}">
        <p14:creationId xmlns:p14="http://schemas.microsoft.com/office/powerpoint/2010/main" val="22204016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DBC6273-9D4B-42B5-A092-9DC79F870B7E}" type="slidenum">
              <a:rPr lang="en-US" sz="1200">
                <a:latin typeface="Times New Roman" pitchFamily="92" charset="0"/>
              </a:rPr>
              <a:pPr/>
              <a:t>29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2322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294FD77-7310-45F4-886D-75E0C71502DE}" type="slidenum">
              <a:rPr lang="en-US" sz="1200">
                <a:latin typeface="Times New Roman" pitchFamily="92" charset="0"/>
              </a:rPr>
              <a:pPr/>
              <a:t>30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3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E. As discussed in Concept 5.4, because living cells contain different amounts of ions than their surrounding, they have differences from their surroundings in terms of both charge and chemical concentration.</a:t>
            </a:r>
          </a:p>
        </p:txBody>
      </p:sp>
    </p:spTree>
    <p:extLst>
      <p:ext uri="{BB962C8B-B14F-4D97-AF65-F5344CB8AC3E}">
        <p14:creationId xmlns:p14="http://schemas.microsoft.com/office/powerpoint/2010/main" val="388451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B5A205B-0838-4083-9E8A-BE134CA90FC4}" type="slidenum">
              <a:rPr lang="en-US" sz="1200">
                <a:latin typeface="Times New Roman" pitchFamily="92" charset="0"/>
              </a:rPr>
              <a:pPr/>
              <a:t>4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C. From Concepts 5.2 and 5.3, since osmosis is passive transport, </a:t>
            </a:r>
            <a:r>
              <a:rPr lang="en-US" dirty="0" err="1">
                <a:latin typeface="Times New Roman" pitchFamily="92" charset="0"/>
                <a:ea typeface="ＭＳ Ｐゴシック" pitchFamily="92" charset="-128"/>
              </a:rPr>
              <a:t>aquaporins</a:t>
            </a:r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 help the water molecules move down their concentration gradient more quickly. Discuss whether ATP would be needed.</a:t>
            </a:r>
          </a:p>
        </p:txBody>
      </p:sp>
    </p:spTree>
    <p:extLst>
      <p:ext uri="{BB962C8B-B14F-4D97-AF65-F5344CB8AC3E}">
        <p14:creationId xmlns:p14="http://schemas.microsoft.com/office/powerpoint/2010/main" val="1726274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CC0A3D-64BC-480D-866C-062CEC6B75D9}" type="slidenum">
              <a:rPr lang="en-US" sz="1200">
                <a:latin typeface="Times New Roman" pitchFamily="92" charset="0"/>
              </a:rPr>
              <a:pPr/>
              <a:t>31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30142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BA182E7-350A-4D08-8A5E-74FD9730CC67}" type="slidenum">
              <a:rPr lang="en-US" sz="1200">
                <a:latin typeface="Times New Roman" pitchFamily="92" charset="0"/>
              </a:rPr>
              <a:pPr/>
              <a:t>32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C. As discussed in Concept 5.1, membranes have a hydrophobic center that cannot be crossed by charged molecules, and from Concept 5.5, dissolved molecules are continually taken up by pinocytosis. D is possible, but why the cell would expend energy to take up a dye is not obvious.</a:t>
            </a:r>
          </a:p>
        </p:txBody>
      </p:sp>
    </p:spTree>
    <p:extLst>
      <p:ext uri="{BB962C8B-B14F-4D97-AF65-F5344CB8AC3E}">
        <p14:creationId xmlns:p14="http://schemas.microsoft.com/office/powerpoint/2010/main" val="484389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B687561-DB05-4A9C-A56C-FE2399B06CDC}" type="slidenum">
              <a:rPr lang="en-US" sz="1200">
                <a:latin typeface="Times New Roman" pitchFamily="92" charset="0"/>
              </a:rPr>
              <a:pPr/>
              <a:t>33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01634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5C202F1-3E6B-4EEC-A860-EF7E25D9E5D9}" type="slidenum">
              <a:rPr lang="en-US" sz="1200">
                <a:latin typeface="Times New Roman" pitchFamily="92" charset="0"/>
              </a:rPr>
              <a:pPr/>
              <a:t>34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E. Receptors serve a wide range of roles, as described in Concepts 5.5 and 5.6. Discuss how each of these functions relies on a receptor.</a:t>
            </a:r>
          </a:p>
        </p:txBody>
      </p:sp>
    </p:spTree>
    <p:extLst>
      <p:ext uri="{BB962C8B-B14F-4D97-AF65-F5344CB8AC3E}">
        <p14:creationId xmlns:p14="http://schemas.microsoft.com/office/powerpoint/2010/main" val="4571041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0E97A02-9471-4FC7-BE31-A5FA5A170C3A}" type="slidenum">
              <a:rPr lang="en-US" sz="1200">
                <a:latin typeface="Times New Roman" pitchFamily="92" charset="0"/>
              </a:rPr>
              <a:pPr/>
              <a:t>35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70008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75C1A1B-286B-450F-8C8B-7969DF498392}" type="slidenum">
              <a:rPr lang="en-US" sz="1200">
                <a:latin typeface="Times New Roman" pitchFamily="92" charset="0"/>
              </a:rPr>
              <a:pPr/>
              <a:t>36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pitchFamily="92" charset="0"/>
                <a:ea typeface="ＭＳ Ｐゴシック" pitchFamily="92" charset="-128"/>
              </a:rPr>
              <a:t>Answer: B. As discussed in Concept 5.2, selectively permeable membranes act as a barrier to diffusion of molecules into and out of the cell, especially hydrophilic ones.</a:t>
            </a:r>
          </a:p>
        </p:txBody>
      </p:sp>
    </p:spTree>
    <p:extLst>
      <p:ext uri="{BB962C8B-B14F-4D97-AF65-F5344CB8AC3E}">
        <p14:creationId xmlns:p14="http://schemas.microsoft.com/office/powerpoint/2010/main" val="1987211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4C46AAB-6EA4-49D2-9628-EFDAD2D3D26F}" type="slidenum">
              <a:rPr lang="en-US" sz="1200">
                <a:latin typeface="Times New Roman" pitchFamily="92" charset="0"/>
              </a:rPr>
              <a:pPr/>
              <a:t>37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29813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B31D0B1-0F91-420F-A7FC-2B1EB97FDEF4}" type="slidenum">
              <a:rPr lang="en-US" sz="1200">
                <a:latin typeface="Times New Roman" pitchFamily="92" charset="0"/>
              </a:rPr>
              <a:pPr/>
              <a:t>38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pitchFamily="92" charset="0"/>
                <a:ea typeface="ＭＳ Ｐゴシック" pitchFamily="92" charset="-128"/>
              </a:rPr>
              <a:t>Answer: B. To transport against a gradient, energy must be put into the process. See Concept 5.4. Discuss macroscopic examples of working against a gradient, such as walking uphill.</a:t>
            </a:r>
          </a:p>
        </p:txBody>
      </p:sp>
    </p:spTree>
    <p:extLst>
      <p:ext uri="{BB962C8B-B14F-4D97-AF65-F5344CB8AC3E}">
        <p14:creationId xmlns:p14="http://schemas.microsoft.com/office/powerpoint/2010/main" val="8769483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5D333BE-EDEB-4158-B8A1-0F81D04EB4DD}" type="slidenum">
              <a:rPr lang="en-US" sz="1200">
                <a:latin typeface="Times New Roman" pitchFamily="92" charset="0"/>
              </a:rPr>
              <a:pPr/>
              <a:t>39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47907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7669EE6-EAE1-4E6A-9978-86F9985C495C}" type="slidenum">
              <a:rPr lang="en-US" sz="1200">
                <a:latin typeface="Times New Roman" pitchFamily="92" charset="0"/>
              </a:rPr>
              <a:pPr/>
              <a:t>40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pitchFamily="92" charset="0"/>
                <a:ea typeface="ＭＳ Ｐゴシック" pitchFamily="92" charset="-128"/>
              </a:rPr>
              <a:t>Answer: C. Motor proteins are usually peripheral membrane proteins or free in the cytoplasm. Discuss why the incorrect options are part of normal membrane function, as shown in Concept 5.1.</a:t>
            </a:r>
          </a:p>
        </p:txBody>
      </p:sp>
    </p:spTree>
    <p:extLst>
      <p:ext uri="{BB962C8B-B14F-4D97-AF65-F5344CB8AC3E}">
        <p14:creationId xmlns:p14="http://schemas.microsoft.com/office/powerpoint/2010/main" val="2353438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802DC79-F9D0-48F7-9B2F-64A7B2359BA3}" type="slidenum">
              <a:rPr lang="en-US" sz="1200">
                <a:latin typeface="Times New Roman" pitchFamily="92" charset="0"/>
              </a:rPr>
              <a:pPr/>
              <a:t>5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98865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AEC390F-87A0-4ECD-B8BB-27EA41191309}" type="slidenum">
              <a:rPr lang="en-US" sz="1200">
                <a:latin typeface="Times New Roman" pitchFamily="92" charset="0"/>
              </a:rPr>
              <a:pPr/>
              <a:t>41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7795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690D399-02DE-4D13-8816-9A295FE4F643}" type="slidenum">
              <a:rPr lang="en-US" sz="1200">
                <a:latin typeface="Times New Roman" pitchFamily="92" charset="0"/>
              </a:rPr>
              <a:pPr/>
              <a:t>42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E. Glycolipids and glycoproteins are found in membranes, but usually nucleic acids are not, as shown in Concept 5.1.</a:t>
            </a:r>
          </a:p>
        </p:txBody>
      </p:sp>
    </p:spTree>
    <p:extLst>
      <p:ext uri="{BB962C8B-B14F-4D97-AF65-F5344CB8AC3E}">
        <p14:creationId xmlns:p14="http://schemas.microsoft.com/office/powerpoint/2010/main" val="9815620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0D8077B-2406-4313-8A2E-B65580124380}" type="slidenum">
              <a:rPr lang="en-US" sz="1200">
                <a:latin typeface="Times New Roman" pitchFamily="92" charset="0"/>
              </a:rPr>
              <a:pPr/>
              <a:t>43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80363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3529B51-5C9A-45DE-B117-4FE027916916}" type="slidenum">
              <a:rPr lang="en-US" sz="1200">
                <a:latin typeface="Times New Roman" pitchFamily="92" charset="0"/>
              </a:rPr>
              <a:pPr/>
              <a:t>44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E. Glycoproteins are made in the ER and sorted through the Golgi and out to the plasma membrane via vesicles, as shown in Concept 5.1.</a:t>
            </a:r>
          </a:p>
        </p:txBody>
      </p:sp>
    </p:spTree>
    <p:extLst>
      <p:ext uri="{BB962C8B-B14F-4D97-AF65-F5344CB8AC3E}">
        <p14:creationId xmlns:p14="http://schemas.microsoft.com/office/powerpoint/2010/main" val="17853496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121A485-48F4-4C8F-9590-B4B8CDFF331F}" type="slidenum">
              <a:rPr lang="en-US" sz="1200">
                <a:latin typeface="Times New Roman" pitchFamily="92" charset="0"/>
              </a:rPr>
              <a:pPr/>
              <a:t>45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3793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C822434-5665-4B1F-9249-C6A8559F925E}" type="slidenum">
              <a:rPr lang="en-US" sz="1200">
                <a:latin typeface="Times New Roman" pitchFamily="92" charset="0"/>
              </a:rPr>
              <a:pPr/>
              <a:t>46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D. As discussed in Concept 5.2, the various transport proteins let many things into cells more quickly than would happen otherwise. Discuss analogies such as elevators and doors in buildings.</a:t>
            </a:r>
          </a:p>
        </p:txBody>
      </p:sp>
    </p:spTree>
    <p:extLst>
      <p:ext uri="{BB962C8B-B14F-4D97-AF65-F5344CB8AC3E}">
        <p14:creationId xmlns:p14="http://schemas.microsoft.com/office/powerpoint/2010/main" val="31997592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5B16414-5C6A-435F-81E6-3D63ABDB9A91}" type="slidenum">
              <a:rPr lang="en-US" sz="1200">
                <a:latin typeface="Times New Roman" pitchFamily="92" charset="0"/>
              </a:rPr>
              <a:pPr/>
              <a:t>47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7269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5E4F7FE-2FBD-4486-A0A8-DA2B2585D5AD}" type="slidenum">
              <a:rPr lang="en-US" sz="1200">
                <a:latin typeface="Times New Roman" pitchFamily="92" charset="0"/>
              </a:rPr>
              <a:pPr/>
              <a:t>48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pitchFamily="92" charset="0"/>
                <a:ea typeface="ＭＳ Ｐゴシック" pitchFamily="92" charset="-128"/>
              </a:rPr>
              <a:t>Answer: D. Concept 5.3 shows that a gradient is needed to drive osmosis, diffusion of water across a selectively permeable membrane. Discuss how each incorrect choice does not fit this definition.</a:t>
            </a:r>
          </a:p>
        </p:txBody>
      </p:sp>
    </p:spTree>
    <p:extLst>
      <p:ext uri="{BB962C8B-B14F-4D97-AF65-F5344CB8AC3E}">
        <p14:creationId xmlns:p14="http://schemas.microsoft.com/office/powerpoint/2010/main" val="10122787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4DB33A8-1B06-426C-9C2A-8620BEB26FEB}" type="slidenum">
              <a:rPr lang="en-US" sz="1200">
                <a:latin typeface="Times New Roman" pitchFamily="92" charset="0"/>
              </a:rPr>
              <a:pPr/>
              <a:t>49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1661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68315E1-2611-4361-8C32-FFA83F4B43EC}" type="slidenum">
              <a:rPr lang="en-US" sz="1200">
                <a:latin typeface="Times New Roman" pitchFamily="92" charset="0"/>
              </a:rPr>
              <a:pPr/>
              <a:t>50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pitchFamily="92" charset="0"/>
                <a:ea typeface="ＭＳ Ｐゴシック" pitchFamily="92" charset="-128"/>
              </a:rPr>
              <a:t>Answer: A. Concept 5.4 discusses how active transport is needed for uptake against a gradient. Cover how movement would be spontaneous in the other cases.</a:t>
            </a:r>
          </a:p>
        </p:txBody>
      </p:sp>
    </p:spTree>
    <p:extLst>
      <p:ext uri="{BB962C8B-B14F-4D97-AF65-F5344CB8AC3E}">
        <p14:creationId xmlns:p14="http://schemas.microsoft.com/office/powerpoint/2010/main" val="260329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F020D1F-D6A6-422C-9005-E9E7C442D17C}" type="slidenum">
              <a:rPr lang="en-US" sz="1200">
                <a:latin typeface="Times New Roman" pitchFamily="92" charset="0"/>
              </a:rPr>
              <a:pPr/>
              <a:t>6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D. This question relates to Concept 5.1. </a:t>
            </a:r>
            <a:r>
              <a:rPr lang="en-US" dirty="0" err="1">
                <a:latin typeface="Times New Roman" pitchFamily="92" charset="0"/>
                <a:ea typeface="ＭＳ Ｐゴシック" pitchFamily="92" charset="-128"/>
              </a:rPr>
              <a:t>Transmembrane</a:t>
            </a:r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 domains primarily consist of </a:t>
            </a:r>
            <a:r>
              <a:rPr lang="en-US" dirty="0">
                <a:latin typeface="Times New Roman" pitchFamily="92" charset="0"/>
                <a:ea typeface="ＭＳ Ｐゴシック" pitchFamily="92" charset="-128"/>
                <a:sym typeface="Symbol" pitchFamily="92" charset="2"/>
              </a:rPr>
              <a:t></a:t>
            </a:r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 helices of hydrophobic amino acids.</a:t>
            </a:r>
          </a:p>
        </p:txBody>
      </p:sp>
    </p:spTree>
    <p:extLst>
      <p:ext uri="{BB962C8B-B14F-4D97-AF65-F5344CB8AC3E}">
        <p14:creationId xmlns:p14="http://schemas.microsoft.com/office/powerpoint/2010/main" val="25624418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2EAD5DB-137D-4434-836A-F02FDE3E1D96}" type="slidenum">
              <a:rPr lang="en-US" sz="1200">
                <a:latin typeface="Times New Roman" pitchFamily="92" charset="0"/>
              </a:rPr>
              <a:pPr/>
              <a:t>51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562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BFEDA41-0534-4A2C-BFD3-842AE10D160C}" type="slidenum">
              <a:rPr lang="en-US" sz="1200">
                <a:latin typeface="Times New Roman" pitchFamily="92" charset="0"/>
              </a:rPr>
              <a:pPr/>
              <a:t>7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60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0A9F866-4200-4D92-B518-A00920B0A296}" type="slidenum">
              <a:rPr lang="en-US" sz="1200">
                <a:latin typeface="Times New Roman" pitchFamily="92" charset="0"/>
              </a:rPr>
              <a:pPr/>
              <a:t>8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B. This question relates to Concepts 5.1 and 5.3. Discuss how water and glucose have to be helped by membrane proteins, and the other choices have a strong charge and thus will not diffuse across the center of a bilayer.</a:t>
            </a:r>
          </a:p>
        </p:txBody>
      </p:sp>
    </p:spTree>
    <p:extLst>
      <p:ext uri="{BB962C8B-B14F-4D97-AF65-F5344CB8AC3E}">
        <p14:creationId xmlns:p14="http://schemas.microsoft.com/office/powerpoint/2010/main" val="1387228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1300AB5-5DFF-4C2B-A8F9-4B98D2F1E920}" type="slidenum">
              <a:rPr lang="en-US" sz="1200">
                <a:latin typeface="Times New Roman" pitchFamily="92" charset="0"/>
              </a:rPr>
              <a:pPr/>
              <a:t>9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4580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25A39D0-4271-40AB-A5E0-D3636DB6D028}" type="slidenum">
              <a:rPr lang="en-US" sz="1200">
                <a:latin typeface="Times New Roman" pitchFamily="92" charset="0"/>
              </a:rPr>
              <a:pPr/>
              <a:t>10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92" charset="0"/>
                <a:ea typeface="ＭＳ Ｐゴシック" pitchFamily="92" charset="-128"/>
              </a:rPr>
              <a:t>Answer: D. From Concept 5.5, discuss the kinds of endocytosis and why the other two kinds would not be used for bacteria.</a:t>
            </a:r>
          </a:p>
        </p:txBody>
      </p:sp>
    </p:spTree>
    <p:extLst>
      <p:ext uri="{BB962C8B-B14F-4D97-AF65-F5344CB8AC3E}">
        <p14:creationId xmlns:p14="http://schemas.microsoft.com/office/powerpoint/2010/main" val="189103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>
                <a:solidFill>
                  <a:schemeClr val="bg1"/>
                </a:solidFill>
              </a:rPr>
              <a:t>     © 2016 Pearson Education, Inc.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146766"/>
            <a:ext cx="5381625" cy="109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prepared</a:t>
            </a:r>
            <a:r>
              <a:rPr lang="en-US" sz="1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</a:p>
          <a:p>
            <a:pPr algn="l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Douglas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Darnowski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Indiana University Southeast</a:t>
            </a:r>
          </a:p>
          <a:p>
            <a:pPr algn="l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Langeland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Kalamazoo</a:t>
            </a:r>
            <a:r>
              <a:rPr lang="en-US" sz="1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College</a:t>
            </a:r>
          </a:p>
          <a:p>
            <a:pPr algn="l">
              <a:defRPr/>
            </a:pPr>
            <a:r>
              <a:rPr lang="en-US" sz="1400" b="1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Murty</a:t>
            </a:r>
            <a:r>
              <a:rPr lang="en-US" sz="1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 </a:t>
            </a:r>
            <a:r>
              <a:rPr lang="en-US" sz="1400" b="1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Kambhampati</a:t>
            </a:r>
            <a:r>
              <a:rPr lang="en-US" sz="1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Southern University at New Orleans</a:t>
            </a:r>
          </a:p>
          <a:p>
            <a:pPr algn="l">
              <a:defRPr/>
            </a:pPr>
            <a:r>
              <a:rPr lang="en-US" sz="1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Roberta </a:t>
            </a:r>
            <a:r>
              <a:rPr lang="en-US" sz="1400" b="1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Batorsky</a:t>
            </a:r>
            <a:r>
              <a:rPr lang="en-US" sz="1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Temple University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0408" y="3117669"/>
            <a:ext cx="4310062" cy="1732913"/>
          </a:xfrm>
        </p:spPr>
        <p:txBody>
          <a:bodyPr/>
          <a:lstStyle>
            <a:lvl1pPr marL="57150" indent="0"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8787" indent="0"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 marL="917575" indent="0"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 marL="1366837" indent="0"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 marL="1824037" indent="0"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96863" y="1219200"/>
            <a:ext cx="3517491" cy="2201863"/>
          </a:xfrm>
        </p:spPr>
        <p:txBody>
          <a:bodyPr/>
          <a:lstStyle>
            <a:lvl1pPr marL="57150" indent="0">
              <a:buNone/>
              <a:defRPr sz="1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6503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and 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71500" indent="-514350">
              <a:buFont typeface="+mj-lt"/>
              <a:buAutoNum type="alphaUcPeriod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 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4245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2021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550126"/>
            <a:ext cx="8775700" cy="4803049"/>
          </a:xfrm>
        </p:spPr>
        <p:txBody>
          <a:bodyPr/>
          <a:lstStyle>
            <a:lvl1pPr marL="571500" indent="-514350">
              <a:buFont typeface="+mj-lt"/>
              <a:buAutoNum type="alphaUcPeriod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 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9574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59398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915886"/>
            <a:ext cx="8775700" cy="4437289"/>
          </a:xfrm>
        </p:spPr>
        <p:txBody>
          <a:bodyPr/>
          <a:lstStyle>
            <a:lvl1pPr marL="571500" indent="-514350">
              <a:buFont typeface="+mj-lt"/>
              <a:buAutoNum type="alphaUcPeriod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 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7516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2"/>
            <a:ext cx="8775700" cy="1985871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2307771"/>
            <a:ext cx="8775700" cy="4045404"/>
          </a:xfrm>
        </p:spPr>
        <p:txBody>
          <a:bodyPr/>
          <a:lstStyle>
            <a:lvl1pPr marL="571500" indent="-514350">
              <a:buFont typeface="+mj-lt"/>
              <a:buAutoNum type="alphaUcPeriod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 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4193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 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049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 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0649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9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3" r:id="rId3"/>
    <p:sldLayoutId id="2147483704" r:id="rId4"/>
    <p:sldLayoutId id="2147483705" r:id="rId5"/>
    <p:sldLayoutId id="2147483701" r:id="rId6"/>
    <p:sldLayoutId id="2147483702" r:id="rId7"/>
  </p:sldLayoutIdLst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Membrane Transport and</a:t>
            </a:r>
            <a:br>
              <a:rPr lang="en-US" dirty="0"/>
            </a:br>
            <a:r>
              <a:rPr lang="en-US" dirty="0"/>
              <a:t>Cell Signaling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704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Cells such as bacteria are taken up by other cells such as immune cells by which process?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pinocytosis</a:t>
            </a:r>
          </a:p>
          <a:p>
            <a:r>
              <a:rPr lang="en-US"/>
              <a:t>exocytosis</a:t>
            </a:r>
          </a:p>
          <a:p>
            <a:r>
              <a:rPr lang="en-US"/>
              <a:t>receptor-mediated endocytosis</a:t>
            </a:r>
          </a:p>
          <a:p>
            <a:r>
              <a:rPr lang="en-US"/>
              <a:t>phagocytosis</a:t>
            </a:r>
          </a:p>
          <a:p>
            <a:r>
              <a:rPr lang="en-US"/>
              <a:t>facilitated diffusion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b="2460"/>
          <a:stretch/>
        </p:blipFill>
        <p:spPr>
          <a:xfrm>
            <a:off x="5949244" y="751417"/>
            <a:ext cx="2795744" cy="54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0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such as bacteria are taken up by other cells such as immune cells by which process?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pinocytosis</a:t>
            </a:r>
          </a:p>
          <a:p>
            <a:r>
              <a:rPr lang="en-US" dirty="0"/>
              <a:t>exocytosis</a:t>
            </a:r>
          </a:p>
          <a:p>
            <a:r>
              <a:rPr lang="en-US" dirty="0"/>
              <a:t>receptor-mediated endocytosis</a:t>
            </a:r>
          </a:p>
          <a:p>
            <a:r>
              <a:rPr lang="en-US" b="1" dirty="0"/>
              <a:t>phagocytosis</a:t>
            </a:r>
          </a:p>
          <a:p>
            <a:r>
              <a:rPr lang="en-US" dirty="0"/>
              <a:t>facilitated diffusion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b="2460"/>
          <a:stretch/>
        </p:blipFill>
        <p:spPr>
          <a:xfrm>
            <a:off x="5949244" y="751417"/>
            <a:ext cx="2795744" cy="54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34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of the following best describes a signal transduction pathway?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binding of a signal molecule to a cell protein</a:t>
            </a:r>
          </a:p>
          <a:p>
            <a:r>
              <a:rPr lang="en-US" dirty="0"/>
              <a:t>catalysis mediated by an enzyme</a:t>
            </a:r>
          </a:p>
          <a:p>
            <a:r>
              <a:rPr lang="en-US" dirty="0"/>
              <a:t>sequence of changes in a series of molecules</a:t>
            </a:r>
            <a:br>
              <a:rPr lang="en-US" dirty="0"/>
            </a:br>
            <a:r>
              <a:rPr lang="en-US" dirty="0"/>
              <a:t>resulting in a response</a:t>
            </a:r>
          </a:p>
          <a:p>
            <a:r>
              <a:rPr lang="en-US" dirty="0"/>
              <a:t>binding of a ligand on one side of a membrane that results in a change on the other side</a:t>
            </a:r>
          </a:p>
          <a:p>
            <a:r>
              <a:rPr lang="en-US" dirty="0"/>
              <a:t>the cell’s detection of a chemical or mechanical stimulus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of the following best describes a signal transduction pathway?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binding of a signal molecule to a cell protein</a:t>
            </a:r>
          </a:p>
          <a:p>
            <a:r>
              <a:rPr lang="en-US" dirty="0"/>
              <a:t>catalysis mediated by an enzyme</a:t>
            </a:r>
          </a:p>
          <a:p>
            <a:r>
              <a:rPr lang="en-US" b="1" dirty="0"/>
              <a:t>sequence of changes in a series of molecules resulting in a response</a:t>
            </a:r>
          </a:p>
          <a:p>
            <a:r>
              <a:rPr lang="en-US" dirty="0"/>
              <a:t>binding of a ligand on one side of a membrane that results in a change on the other side</a:t>
            </a:r>
          </a:p>
          <a:p>
            <a:r>
              <a:rPr lang="en-US" dirty="0"/>
              <a:t>the cell’s detection of a chemical or mechanical stimulus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4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the receptor with its mechanism.</a:t>
            </a:r>
            <a:br>
              <a:rPr lang="en-US" dirty="0"/>
            </a:br>
            <a:r>
              <a:rPr lang="en-US" dirty="0"/>
              <a:t>	1. channel receptor</a:t>
            </a:r>
            <a:br>
              <a:rPr lang="en-US" dirty="0"/>
            </a:br>
            <a:r>
              <a:rPr lang="en-US" dirty="0"/>
              <a:t>	2. G protein-coupled receptor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phosphorylation</a:t>
            </a:r>
          </a:p>
          <a:p>
            <a:r>
              <a:rPr lang="en-US" dirty="0"/>
              <a:t>binding</a:t>
            </a:r>
          </a:p>
          <a:p>
            <a:r>
              <a:rPr lang="en-US" dirty="0"/>
              <a:t>ion influx into the cell</a:t>
            </a:r>
          </a:p>
          <a:p>
            <a:r>
              <a:rPr lang="en-US" dirty="0" err="1"/>
              <a:t>dephosphorylation</a:t>
            </a:r>
            <a:endParaRPr lang="en-US" dirty="0"/>
          </a:p>
          <a:p>
            <a:r>
              <a:rPr lang="en-US" dirty="0"/>
              <a:t>ATP synthesis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94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the receptor with its mechanism. </a:t>
            </a:r>
            <a:br>
              <a:rPr lang="en-US" dirty="0"/>
            </a:br>
            <a:r>
              <a:rPr lang="en-US" dirty="0"/>
              <a:t>	1. channel receptor</a:t>
            </a:r>
            <a:br>
              <a:rPr lang="en-US" dirty="0"/>
            </a:br>
            <a:r>
              <a:rPr lang="en-US" dirty="0"/>
              <a:t>	2. G protein-coupled receptor</a:t>
            </a:r>
            <a:br>
              <a:rPr lang="en-US" dirty="0"/>
            </a:br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phosphorylation</a:t>
            </a:r>
          </a:p>
          <a:p>
            <a:r>
              <a:rPr lang="en-US" dirty="0"/>
              <a:t>binding</a:t>
            </a:r>
          </a:p>
          <a:p>
            <a:r>
              <a:rPr lang="en-US" b="1" dirty="0"/>
              <a:t>ion influx into the cell</a:t>
            </a:r>
          </a:p>
          <a:p>
            <a:r>
              <a:rPr lang="en-US" dirty="0" err="1"/>
              <a:t>dephosphorylation</a:t>
            </a:r>
            <a:endParaRPr lang="en-US" dirty="0"/>
          </a:p>
          <a:p>
            <a:r>
              <a:rPr lang="en-US" dirty="0"/>
              <a:t>ATP synthesis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36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steroid hormone binds to an intracellular receptor. When it does, what is the resulting complex able to do?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channels in the membrane for other substances to enter</a:t>
            </a:r>
          </a:p>
          <a:p>
            <a:r>
              <a:rPr lang="en-US" dirty="0"/>
              <a:t>open channels in the nuclear envelope for cytoplasmic molecules to enter</a:t>
            </a:r>
          </a:p>
          <a:p>
            <a:r>
              <a:rPr lang="en-US" dirty="0"/>
              <a:t>mediate the transfer of phosphate groups to/from ATP</a:t>
            </a:r>
          </a:p>
          <a:p>
            <a:r>
              <a:rPr lang="en-US" dirty="0"/>
              <a:t>change gene expression</a:t>
            </a:r>
          </a:p>
          <a:p>
            <a:r>
              <a:rPr lang="en-US" dirty="0"/>
              <a:t>make water-soluble molecules able to diffuse across membranes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2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steroid hormone binds to an intracellular receptor. When it does, what is the resulting complex able to do?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channels in the membrane for other substances to enter</a:t>
            </a:r>
          </a:p>
          <a:p>
            <a:r>
              <a:rPr lang="en-US" dirty="0"/>
              <a:t>open channels in the nuclear envelope for cytoplasmic molecules to enter</a:t>
            </a:r>
          </a:p>
          <a:p>
            <a:r>
              <a:rPr lang="en-US" dirty="0"/>
              <a:t>mediate the transfer of phosphate groups to/from ATP</a:t>
            </a:r>
          </a:p>
          <a:p>
            <a:r>
              <a:rPr lang="en-US" b="1" dirty="0"/>
              <a:t>change gene expression</a:t>
            </a:r>
          </a:p>
          <a:p>
            <a:r>
              <a:rPr lang="en-US" dirty="0"/>
              <a:t>make water-soluble molecules able to diffuse across membranes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20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ionic bonds formed between the negative phosphate functional group and partially or fully positive amino acids of proteins in a phosphorylation cascade do which of the following? 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144464" y="1915887"/>
            <a:ext cx="5301596" cy="4256314"/>
          </a:xfrm>
        </p:spPr>
        <p:txBody>
          <a:bodyPr/>
          <a:lstStyle/>
          <a:p>
            <a:r>
              <a:rPr lang="en-US" sz="2400" dirty="0"/>
              <a:t>make functional ATP</a:t>
            </a:r>
          </a:p>
          <a:p>
            <a:r>
              <a:rPr lang="en-US" sz="2400" dirty="0"/>
              <a:t>change the shape of a protein from its inactive to its active form</a:t>
            </a:r>
          </a:p>
          <a:p>
            <a:r>
              <a:rPr lang="en-US" sz="2400" dirty="0"/>
              <a:t>change the shape of a protein from its active to its inactive form</a:t>
            </a:r>
          </a:p>
          <a:p>
            <a:r>
              <a:rPr lang="en-US" sz="2400" dirty="0"/>
              <a:t>alter the permeability of the cell’s membranes</a:t>
            </a:r>
          </a:p>
          <a:p>
            <a:r>
              <a:rPr lang="en-US" sz="2400" dirty="0"/>
              <a:t>produce an increase in the cell’s store of inorganic phosphates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"/>
          <a:stretch/>
        </p:blipFill>
        <p:spPr>
          <a:xfrm>
            <a:off x="5271911" y="1915887"/>
            <a:ext cx="3607330" cy="32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15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ionic bonds formed between the negative phosphate functional group and partially or fully positive amino acids of proteins in a phosphorylation cascade do which of the following? 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144463" y="1915886"/>
            <a:ext cx="5174512" cy="4437289"/>
          </a:xfrm>
        </p:spPr>
        <p:txBody>
          <a:bodyPr/>
          <a:lstStyle/>
          <a:p>
            <a:r>
              <a:rPr lang="en-US" sz="2400" dirty="0"/>
              <a:t>make functional ATP</a:t>
            </a:r>
          </a:p>
          <a:p>
            <a:r>
              <a:rPr lang="en-US" sz="2400" b="1" dirty="0"/>
              <a:t>change the shape of a protein from its inactive to its active form</a:t>
            </a:r>
          </a:p>
          <a:p>
            <a:r>
              <a:rPr lang="en-US" sz="2400" dirty="0"/>
              <a:t>change the shape of a protein from its active to its inactive form</a:t>
            </a:r>
          </a:p>
          <a:p>
            <a:r>
              <a:rPr lang="en-US" sz="2400" dirty="0"/>
              <a:t>alter the permeability of the cell’s membranes</a:t>
            </a:r>
          </a:p>
          <a:p>
            <a:r>
              <a:rPr lang="en-US" sz="2400" dirty="0"/>
              <a:t>produce an increase in the cell’s store of inorganic phosphates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"/>
          <a:stretch/>
        </p:blipFill>
        <p:spPr>
          <a:xfrm>
            <a:off x="5271911" y="1915887"/>
            <a:ext cx="3607330" cy="32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0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best describes the structure of a biological membrane?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layers of phospholipids with proteins embedded between the two layers </a:t>
            </a:r>
          </a:p>
          <a:p>
            <a:r>
              <a:rPr lang="en-US" dirty="0"/>
              <a:t>a mixture of covalently linked phospholipids and proteins that determines which solutes can cross the membrane and which cannot </a:t>
            </a:r>
          </a:p>
          <a:p>
            <a:r>
              <a:rPr lang="en-US" dirty="0"/>
              <a:t>two layers of phospholipids with proteins either </a:t>
            </a:r>
            <a:br>
              <a:rPr lang="en-US" dirty="0"/>
            </a:br>
            <a:r>
              <a:rPr lang="en-US" dirty="0"/>
              <a:t>crossing the layers or on the surface of the layers</a:t>
            </a:r>
          </a:p>
          <a:p>
            <a:r>
              <a:rPr lang="en-US" dirty="0"/>
              <a:t>a fluid structure in which phospholipids and proteins move freely between sides of the membrane </a:t>
            </a:r>
          </a:p>
          <a:p>
            <a:r>
              <a:rPr lang="en-US" dirty="0"/>
              <a:t>two layers of phospholipids (with opposite orientations of the phospholipids in each layer) with each layer covered on the outside with proteins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8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 following is an example of signal amplification?</a:t>
            </a:r>
            <a:br>
              <a:rPr lang="en-US" dirty="0"/>
            </a:br>
            <a:endParaRPr lang="en-US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production of many molecules by many signal molecules</a:t>
            </a:r>
          </a:p>
          <a:p>
            <a:r>
              <a:rPr lang="en-US" dirty="0"/>
              <a:t>activation of 100 molecules by a single signal binding event</a:t>
            </a:r>
          </a:p>
          <a:p>
            <a:r>
              <a:rPr lang="en-US" dirty="0"/>
              <a:t>activation of a specific gene by a transcription factor</a:t>
            </a:r>
          </a:p>
          <a:p>
            <a:r>
              <a:rPr lang="en-US" dirty="0"/>
              <a:t>activation of an enzyme molecule</a:t>
            </a:r>
          </a:p>
          <a:p>
            <a:r>
              <a:rPr lang="en-US" dirty="0"/>
              <a:t>activation of a receptor by a hormone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04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of the following is an example of signal amplification?</a:t>
            </a:r>
            <a:br>
              <a:rPr lang="en-US"/>
            </a:br>
            <a:endParaRPr lang="en-US"/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production of many molecules by many signal molecules</a:t>
            </a:r>
          </a:p>
          <a:p>
            <a:r>
              <a:rPr lang="en-US" b="1" dirty="0"/>
              <a:t>activation of 100 molecules by a single signal binding event</a:t>
            </a:r>
          </a:p>
          <a:p>
            <a:r>
              <a:rPr lang="en-US" dirty="0"/>
              <a:t>activation of a specific gene by a transcription factor</a:t>
            </a:r>
          </a:p>
          <a:p>
            <a:r>
              <a:rPr lang="en-US" dirty="0"/>
              <a:t>activation of an enzyme molecule</a:t>
            </a:r>
          </a:p>
          <a:p>
            <a:r>
              <a:rPr lang="en-US" dirty="0"/>
              <a:t>activation of a receptor by a hormone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57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of water out of a cell that has been placed in a hypertonic solution is</a:t>
            </a:r>
            <a:br>
              <a:rPr lang="en-US" dirty="0"/>
            </a:br>
            <a:endParaRPr lang="en-US" dirty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transport.</a:t>
            </a:r>
          </a:p>
          <a:p>
            <a:r>
              <a:rPr lang="en-US" dirty="0"/>
              <a:t>passive transport.</a:t>
            </a:r>
          </a:p>
          <a:p>
            <a:r>
              <a:rPr lang="en-US" dirty="0"/>
              <a:t>diffusion.</a:t>
            </a:r>
          </a:p>
          <a:p>
            <a:r>
              <a:rPr lang="en-US" dirty="0"/>
              <a:t>B and C.</a:t>
            </a:r>
          </a:p>
          <a:p>
            <a:r>
              <a:rPr lang="en-US" dirty="0"/>
              <a:t>A and 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23" y="654755"/>
            <a:ext cx="2137382" cy="556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00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of water out of a cell that has been placed in a hypertonic solution is</a:t>
            </a:r>
            <a:br>
              <a:rPr lang="en-US" dirty="0"/>
            </a:br>
            <a:endParaRPr lang="en-US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transport.</a:t>
            </a:r>
          </a:p>
          <a:p>
            <a:r>
              <a:rPr lang="en-US" dirty="0"/>
              <a:t>passive transport.</a:t>
            </a:r>
          </a:p>
          <a:p>
            <a:r>
              <a:rPr lang="en-US" dirty="0"/>
              <a:t>diffusion.</a:t>
            </a:r>
          </a:p>
          <a:p>
            <a:r>
              <a:rPr lang="en-US" b="1" dirty="0"/>
              <a:t>B and C.</a:t>
            </a:r>
          </a:p>
          <a:p>
            <a:r>
              <a:rPr lang="en-US" dirty="0"/>
              <a:t>A and 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23" y="654755"/>
            <a:ext cx="2137382" cy="556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5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placed an algal cell that had been living in a marine aquarium with oceanic fish into a glass of pure water, what would happen? 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cell would take up water.</a:t>
            </a:r>
          </a:p>
          <a:p>
            <a:r>
              <a:rPr lang="en-US" dirty="0"/>
              <a:t>The cell would turn on cell signaling.</a:t>
            </a:r>
          </a:p>
          <a:p>
            <a:r>
              <a:rPr lang="en-US" dirty="0"/>
              <a:t>Water would bind to receptors.</a:t>
            </a:r>
          </a:p>
          <a:p>
            <a:r>
              <a:rPr lang="en-US" dirty="0"/>
              <a:t>The cell would lose water.</a:t>
            </a:r>
          </a:p>
          <a:p>
            <a:r>
              <a:rPr lang="en-US" dirty="0"/>
              <a:t>none of the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85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placed an algal cell that had been living in a marine aquarium with oceanic fish into a glass of pure water, what would happen? 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cell would take up water.</a:t>
            </a:r>
          </a:p>
          <a:p>
            <a:r>
              <a:rPr lang="en-US" dirty="0"/>
              <a:t>The cell would turn on cell signaling.</a:t>
            </a:r>
          </a:p>
          <a:p>
            <a:r>
              <a:rPr lang="en-US" dirty="0"/>
              <a:t>Water would bind to receptors.</a:t>
            </a:r>
          </a:p>
          <a:p>
            <a:r>
              <a:rPr lang="en-US" dirty="0"/>
              <a:t>The cell would lose water.</a:t>
            </a:r>
          </a:p>
          <a:p>
            <a:r>
              <a:rPr lang="en-US" dirty="0"/>
              <a:t>none of the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49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are observing a newly discovered form of protist, and you see an organelle suddenly decrease in volume. What has happened?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cell was osmoregulating.</a:t>
            </a:r>
          </a:p>
          <a:p>
            <a:r>
              <a:rPr lang="en-US"/>
              <a:t>The cell used its contractile vacuole.</a:t>
            </a:r>
          </a:p>
          <a:p>
            <a:r>
              <a:rPr lang="en-US"/>
              <a:t>The cell was counteracting osmosis.</a:t>
            </a:r>
          </a:p>
          <a:p>
            <a:r>
              <a:rPr lang="en-US"/>
              <a:t>The cell was avoiding bursting.</a:t>
            </a:r>
          </a:p>
          <a:p>
            <a:r>
              <a:rPr lang="en-US"/>
              <a:t>All of the choices are correct.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96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are observing a newly discovered form of protist, and you see an organelle suddenly decrease in volume. What has happened?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cell was </a:t>
            </a:r>
            <a:r>
              <a:rPr lang="en-US" dirty="0" err="1"/>
              <a:t>osmoregulating</a:t>
            </a:r>
            <a:r>
              <a:rPr lang="en-US" dirty="0"/>
              <a:t>.</a:t>
            </a:r>
          </a:p>
          <a:p>
            <a:r>
              <a:rPr lang="en-US" dirty="0"/>
              <a:t>The cell used its contractile vacuole.</a:t>
            </a:r>
          </a:p>
          <a:p>
            <a:r>
              <a:rPr lang="en-US" dirty="0"/>
              <a:t>The cell was counteracting osmosis.</a:t>
            </a:r>
          </a:p>
          <a:p>
            <a:r>
              <a:rPr lang="en-US" dirty="0"/>
              <a:t>The cell was avoiding bursting.</a:t>
            </a:r>
          </a:p>
          <a:p>
            <a:r>
              <a:rPr lang="en-US" b="1" dirty="0"/>
              <a:t>All of the choices are correct.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98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you were studying a cell undergoing lots of active transport, which nucleotide would you expect to find in greatest abundance?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GTP</a:t>
            </a:r>
          </a:p>
          <a:p>
            <a:r>
              <a:rPr lang="en-US"/>
              <a:t>UTP</a:t>
            </a:r>
          </a:p>
          <a:p>
            <a:r>
              <a:rPr lang="en-US"/>
              <a:t>TTP</a:t>
            </a:r>
          </a:p>
          <a:p>
            <a:r>
              <a:rPr lang="en-US"/>
              <a:t>ATP</a:t>
            </a:r>
          </a:p>
          <a:p>
            <a:r>
              <a:rPr lang="en-US"/>
              <a:t>CTP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8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were studying a cell undergoing lots of active transport, which nucleotide would you expect to find in greatest abundance?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GTP</a:t>
            </a:r>
          </a:p>
          <a:p>
            <a:r>
              <a:rPr lang="en-US" dirty="0"/>
              <a:t>UTP</a:t>
            </a:r>
          </a:p>
          <a:p>
            <a:r>
              <a:rPr lang="en-US" dirty="0"/>
              <a:t>TTP</a:t>
            </a:r>
          </a:p>
          <a:p>
            <a:r>
              <a:rPr lang="en-US" b="1" dirty="0"/>
              <a:t>ATP</a:t>
            </a:r>
          </a:p>
          <a:p>
            <a:r>
              <a:rPr lang="en-US" dirty="0"/>
              <a:t>CTP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2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best describes the structure of a biological membrane? 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layers of phospholipids with proteins embedded between the two layers </a:t>
            </a:r>
          </a:p>
          <a:p>
            <a:r>
              <a:rPr lang="en-US" dirty="0"/>
              <a:t>a mixture of covalently linked phospholipids and proteins that determines which solutes can cross the membrane and which cannot </a:t>
            </a:r>
          </a:p>
          <a:p>
            <a:r>
              <a:rPr lang="en-US" b="1" dirty="0"/>
              <a:t>two layers of phospholipids with proteins either </a:t>
            </a:r>
            <a:br>
              <a:rPr lang="en-US" b="1" dirty="0"/>
            </a:br>
            <a:r>
              <a:rPr lang="en-US" b="1" dirty="0"/>
              <a:t>crossing the layers or on the surface of the layers</a:t>
            </a:r>
          </a:p>
          <a:p>
            <a:r>
              <a:rPr lang="en-US" dirty="0"/>
              <a:t>a fluid structure in which phospholipids and proteins move freely between sides of the membrane </a:t>
            </a:r>
          </a:p>
          <a:p>
            <a:r>
              <a:rPr lang="en-US" dirty="0"/>
              <a:t>two layers of phospholipids (with opposite orientations of the phospholipids in each layer) with each layer covered on the outside with proteins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7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living cell has a gradient across its membrane that is which of the following?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electrical</a:t>
            </a:r>
          </a:p>
          <a:p>
            <a:r>
              <a:rPr lang="en-US" dirty="0"/>
              <a:t>physical</a:t>
            </a:r>
          </a:p>
          <a:p>
            <a:r>
              <a:rPr lang="en-US" dirty="0"/>
              <a:t>light-driven</a:t>
            </a:r>
          </a:p>
          <a:p>
            <a:r>
              <a:rPr lang="en-US" dirty="0"/>
              <a:t>chemical</a:t>
            </a:r>
          </a:p>
          <a:p>
            <a:r>
              <a:rPr lang="en-US" dirty="0"/>
              <a:t>A and 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98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living cell has a gradient across its membrane that is which of the following?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electrical</a:t>
            </a:r>
          </a:p>
          <a:p>
            <a:r>
              <a:rPr lang="en-US" dirty="0"/>
              <a:t>physical</a:t>
            </a:r>
          </a:p>
          <a:p>
            <a:r>
              <a:rPr lang="en-US" dirty="0"/>
              <a:t>light-driven</a:t>
            </a:r>
          </a:p>
          <a:p>
            <a:r>
              <a:rPr lang="en-US" dirty="0"/>
              <a:t>chemical</a:t>
            </a:r>
          </a:p>
          <a:p>
            <a:r>
              <a:rPr lang="en-US" b="1" dirty="0"/>
              <a:t>A and 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4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place a culture of animal cells (called fibroblasts) into a container filled with molecules of red dye that have a strong negative charge, and the dye ends up inside the cell, what is the most likely explanation for the uptake?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osmosis</a:t>
            </a:r>
          </a:p>
          <a:p>
            <a:r>
              <a:rPr lang="en-US" dirty="0"/>
              <a:t>phagocytosis</a:t>
            </a:r>
          </a:p>
          <a:p>
            <a:r>
              <a:rPr lang="en-US" dirty="0"/>
              <a:t>pinocytosis</a:t>
            </a:r>
          </a:p>
          <a:p>
            <a:r>
              <a:rPr lang="en-US" dirty="0"/>
              <a:t>active transport</a:t>
            </a:r>
          </a:p>
          <a:p>
            <a:r>
              <a:rPr lang="en-US" dirty="0"/>
              <a:t>None of the answers is correct.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02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you place a culture of animal cells (called fibroblasts) into a container filled with molecules of red dye that have a strong negative charge, and the dye ends up inside the cell, what is the most likely explanation for the uptake?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osmosis</a:t>
            </a:r>
          </a:p>
          <a:p>
            <a:r>
              <a:rPr lang="en-US" dirty="0"/>
              <a:t>phagocytosis</a:t>
            </a:r>
          </a:p>
          <a:p>
            <a:r>
              <a:rPr lang="en-US" b="1" dirty="0"/>
              <a:t>pinocytosis</a:t>
            </a:r>
          </a:p>
          <a:p>
            <a:r>
              <a:rPr lang="en-US" dirty="0"/>
              <a:t>active transport</a:t>
            </a:r>
          </a:p>
          <a:p>
            <a:r>
              <a:rPr lang="en-US" dirty="0"/>
              <a:t>None of the answers is correct.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46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were asked to figure out what a newly discovered receptor was used for, what function(s) might you consider? 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binding a steroid hormone</a:t>
            </a:r>
          </a:p>
          <a:p>
            <a:r>
              <a:rPr lang="en-US" dirty="0"/>
              <a:t>specialized endocytosis</a:t>
            </a:r>
          </a:p>
          <a:p>
            <a:r>
              <a:rPr lang="en-US" dirty="0"/>
              <a:t>activating a G protein</a:t>
            </a:r>
          </a:p>
          <a:p>
            <a:r>
              <a:rPr lang="en-US" dirty="0"/>
              <a:t>serving as an ion channel</a:t>
            </a:r>
          </a:p>
          <a:p>
            <a:r>
              <a:rPr lang="en-US" dirty="0"/>
              <a:t>All of the answers are correct.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20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were asked to figure out what a newly discovered receptor was used for, what function(s) might you consider? 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binding a steroid hormone</a:t>
            </a:r>
          </a:p>
          <a:p>
            <a:r>
              <a:rPr lang="en-US" dirty="0"/>
              <a:t>specialized endocytosis</a:t>
            </a:r>
          </a:p>
          <a:p>
            <a:r>
              <a:rPr lang="en-US" dirty="0"/>
              <a:t>activating a G protein</a:t>
            </a:r>
          </a:p>
          <a:p>
            <a:r>
              <a:rPr lang="en-US" dirty="0"/>
              <a:t>serving as an ion channel</a:t>
            </a:r>
          </a:p>
          <a:p>
            <a:r>
              <a:rPr lang="en-US" b="1" dirty="0"/>
              <a:t>All of the answers are correct.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89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a cell membrane were hydrophilic, with pores larger than most proteins, could it be selectively permeable in a living system?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Yes; this is a typical cell membrane.</a:t>
            </a:r>
          </a:p>
          <a:p>
            <a:r>
              <a:rPr lang="en-US" dirty="0"/>
              <a:t>No; any substances could pass through.</a:t>
            </a:r>
          </a:p>
          <a:p>
            <a:r>
              <a:rPr lang="en-US" dirty="0"/>
              <a:t>Yes; it would keep other large cells out.</a:t>
            </a:r>
          </a:p>
          <a:p>
            <a:r>
              <a:rPr lang="en-US" dirty="0"/>
              <a:t>No; proteins need to diffuse unto cells.</a:t>
            </a:r>
          </a:p>
          <a:p>
            <a:r>
              <a:rPr lang="en-US" dirty="0"/>
              <a:t>Yes; proteins are the main thing kept outside a cell by membranes.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95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a cell membrane were hydrophilic, with pores larger than most proteins, could it be selectively permeable in a living system?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Yes; this is a typical cell membrane.</a:t>
            </a:r>
          </a:p>
          <a:p>
            <a:r>
              <a:rPr lang="en-US" b="1" dirty="0"/>
              <a:t>No; any substances could pass through.</a:t>
            </a:r>
          </a:p>
          <a:p>
            <a:r>
              <a:rPr lang="en-US" dirty="0"/>
              <a:t>Yes; it would keep other large cells out.</a:t>
            </a:r>
          </a:p>
          <a:p>
            <a:r>
              <a:rPr lang="en-US" dirty="0"/>
              <a:t>No; proteins need to diffuse unto cells.</a:t>
            </a:r>
          </a:p>
          <a:p>
            <a:r>
              <a:rPr lang="en-US" dirty="0"/>
              <a:t>Yes; proteins are the main thing kept outside a cell by membranes.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34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a sugar needed by a cell was found at higher concentration inside the cell than outside, what would the cell need to do?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ion channels</a:t>
            </a:r>
          </a:p>
          <a:p>
            <a:r>
              <a:rPr lang="en-US" dirty="0"/>
              <a:t>dissolve its plasma membrane</a:t>
            </a:r>
          </a:p>
          <a:p>
            <a:r>
              <a:rPr lang="en-US" dirty="0"/>
              <a:t>perform active transport</a:t>
            </a:r>
          </a:p>
          <a:p>
            <a:r>
              <a:rPr lang="en-US" dirty="0"/>
              <a:t>perform phagocytosis</a:t>
            </a:r>
          </a:p>
          <a:p>
            <a:r>
              <a:rPr lang="en-US" dirty="0"/>
              <a:t>lower its membrane potential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58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a sugar needed by a cell was found at higher concentration inside the cell than outside, what would the cell need to do?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ion channels</a:t>
            </a:r>
          </a:p>
          <a:p>
            <a:r>
              <a:rPr lang="en-US" b="1" dirty="0"/>
              <a:t>dissolve its plasma membrane</a:t>
            </a:r>
          </a:p>
          <a:p>
            <a:r>
              <a:rPr lang="en-US" dirty="0"/>
              <a:t>perform active transport</a:t>
            </a:r>
          </a:p>
          <a:p>
            <a:r>
              <a:rPr lang="en-US" dirty="0"/>
              <a:t>perform phagocytosis</a:t>
            </a:r>
          </a:p>
          <a:p>
            <a:r>
              <a:rPr lang="en-US" dirty="0"/>
              <a:t>lower its membrane potential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5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statement about osmosis is correct?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144462" y="1123950"/>
            <a:ext cx="8999537" cy="5229225"/>
          </a:xfrm>
        </p:spPr>
        <p:txBody>
          <a:bodyPr/>
          <a:lstStyle/>
          <a:p>
            <a:r>
              <a:rPr lang="en-US" dirty="0"/>
              <a:t>If a cell is placed in an isotonic solution, more water will enter the cell than leaves the cell. </a:t>
            </a:r>
          </a:p>
          <a:p>
            <a:r>
              <a:rPr lang="en-US" dirty="0"/>
              <a:t>Osmotic movement of water into a cell would likely occur if the cell accumulates water from its environment. </a:t>
            </a:r>
          </a:p>
          <a:p>
            <a:r>
              <a:rPr lang="en-US" dirty="0"/>
              <a:t>The presence of </a:t>
            </a:r>
            <a:r>
              <a:rPr lang="en-US" dirty="0" err="1"/>
              <a:t>aquaporins</a:t>
            </a:r>
            <a:r>
              <a:rPr lang="en-US" dirty="0"/>
              <a:t> (proteins that form </a:t>
            </a:r>
            <a:br>
              <a:rPr lang="en-US" dirty="0"/>
            </a:br>
            <a:r>
              <a:rPr lang="en-US" dirty="0"/>
              <a:t>water channels in the membrane) should speed up </a:t>
            </a:r>
            <a:br>
              <a:rPr lang="en-US" dirty="0"/>
            </a:br>
            <a:r>
              <a:rPr lang="en-US" dirty="0"/>
              <a:t>the process of osmosis. </a:t>
            </a:r>
          </a:p>
          <a:p>
            <a:r>
              <a:rPr lang="en-US" dirty="0"/>
              <a:t>If a solution outside the cell is hypertonic compared to the cytoplasm, water will move into the cell by osmosis. </a:t>
            </a:r>
          </a:p>
          <a:p>
            <a:r>
              <a:rPr lang="en-US" dirty="0"/>
              <a:t>Osmosis is the diffusion of water from a region of lower water concentration to a region of higher water concentration.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 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10481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would be the most surprising function of an integral membrane protein in the plasma membrane?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to cytoskeleton</a:t>
            </a:r>
          </a:p>
          <a:p>
            <a:r>
              <a:rPr lang="en-US" dirty="0"/>
              <a:t>connect to extracellular matrix</a:t>
            </a:r>
          </a:p>
          <a:p>
            <a:r>
              <a:rPr lang="en-US" dirty="0"/>
              <a:t>serve as a motor protein in the cytoskeleton</a:t>
            </a:r>
          </a:p>
          <a:p>
            <a:r>
              <a:rPr lang="en-US" dirty="0"/>
              <a:t>act as a receptor</a:t>
            </a:r>
          </a:p>
          <a:p>
            <a:r>
              <a:rPr lang="en-US" dirty="0"/>
              <a:t>allow ions to pass through the membrane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81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would be the most surprising function of an integral membrane protein in the plasma membrane?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to cytoskeleton</a:t>
            </a:r>
          </a:p>
          <a:p>
            <a:r>
              <a:rPr lang="en-US" dirty="0"/>
              <a:t>connect to extracellular matrix</a:t>
            </a:r>
          </a:p>
          <a:p>
            <a:r>
              <a:rPr lang="en-US" b="1" dirty="0"/>
              <a:t>serve as a motor protein in the cytoskeleton</a:t>
            </a:r>
          </a:p>
          <a:p>
            <a:r>
              <a:rPr lang="en-US" dirty="0"/>
              <a:t>act as a receptor</a:t>
            </a:r>
          </a:p>
          <a:p>
            <a:r>
              <a:rPr lang="en-US" dirty="0"/>
              <a:t>allow ions to pass through the membrane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219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analysis of a cellular membrane would normally reveal the presence of 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sugars.</a:t>
            </a:r>
          </a:p>
          <a:p>
            <a:r>
              <a:rPr lang="en-US" dirty="0"/>
              <a:t>proteins.</a:t>
            </a:r>
          </a:p>
          <a:p>
            <a:r>
              <a:rPr lang="en-US" dirty="0"/>
              <a:t>lipids.</a:t>
            </a:r>
          </a:p>
          <a:p>
            <a:r>
              <a:rPr lang="en-US" dirty="0"/>
              <a:t>nucleic acids.</a:t>
            </a:r>
          </a:p>
          <a:p>
            <a:r>
              <a:rPr lang="en-US" dirty="0"/>
              <a:t>A–C.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55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analysis of a cellular membrane would normally reveal the presence of 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sugars.</a:t>
            </a:r>
          </a:p>
          <a:p>
            <a:r>
              <a:rPr lang="en-US" dirty="0"/>
              <a:t>proteins.</a:t>
            </a:r>
          </a:p>
          <a:p>
            <a:r>
              <a:rPr lang="en-US" dirty="0"/>
              <a:t>lipids.</a:t>
            </a:r>
          </a:p>
          <a:p>
            <a:r>
              <a:rPr lang="en-US" dirty="0"/>
              <a:t>nucleic acids.</a:t>
            </a:r>
          </a:p>
          <a:p>
            <a:r>
              <a:rPr lang="en-US" b="1" dirty="0"/>
              <a:t>A–C.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15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stain that revealed the location of glycoproteins would stain what?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plasma membrane</a:t>
            </a:r>
          </a:p>
          <a:p>
            <a:r>
              <a:rPr lang="en-US" dirty="0"/>
              <a:t>some vesicles</a:t>
            </a:r>
          </a:p>
          <a:p>
            <a:r>
              <a:rPr lang="en-US" dirty="0"/>
              <a:t>ER</a:t>
            </a:r>
          </a:p>
          <a:p>
            <a:r>
              <a:rPr lang="en-US" dirty="0"/>
              <a:t>Golgi body</a:t>
            </a:r>
          </a:p>
          <a:p>
            <a:r>
              <a:rPr lang="en-US" dirty="0"/>
              <a:t>all of the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682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stain that revealed the location of glycoproteins would stain what?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plasma membrane</a:t>
            </a:r>
          </a:p>
          <a:p>
            <a:r>
              <a:rPr lang="en-US" dirty="0"/>
              <a:t>some vesicles</a:t>
            </a:r>
          </a:p>
          <a:p>
            <a:r>
              <a:rPr lang="en-US" dirty="0"/>
              <a:t>ER</a:t>
            </a:r>
          </a:p>
          <a:p>
            <a:r>
              <a:rPr lang="en-US" dirty="0"/>
              <a:t>Golgi body</a:t>
            </a:r>
          </a:p>
          <a:p>
            <a:r>
              <a:rPr lang="en-US" b="1" dirty="0"/>
              <a:t>all of the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transport proteins do for cells?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up transport</a:t>
            </a:r>
          </a:p>
          <a:p>
            <a:r>
              <a:rPr lang="en-US" dirty="0"/>
              <a:t>increase the kinds of molecules entering cells</a:t>
            </a:r>
          </a:p>
          <a:p>
            <a:r>
              <a:rPr lang="en-US" dirty="0"/>
              <a:t>act as enzymes</a:t>
            </a:r>
          </a:p>
          <a:p>
            <a:r>
              <a:rPr lang="en-US" dirty="0"/>
              <a:t>A and B</a:t>
            </a:r>
          </a:p>
          <a:p>
            <a:r>
              <a:rPr lang="en-US" dirty="0"/>
              <a:t>B and 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55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transport proteins do for cells?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up transport</a:t>
            </a:r>
          </a:p>
          <a:p>
            <a:r>
              <a:rPr lang="en-US" dirty="0"/>
              <a:t>increase the kinds of molecules entering cells</a:t>
            </a:r>
          </a:p>
          <a:p>
            <a:r>
              <a:rPr lang="en-US" dirty="0"/>
              <a:t>act as enzymes</a:t>
            </a:r>
          </a:p>
          <a:p>
            <a:r>
              <a:rPr lang="en-US" b="1" dirty="0"/>
              <a:t>A and B</a:t>
            </a:r>
          </a:p>
          <a:p>
            <a:r>
              <a:rPr lang="en-US" dirty="0"/>
              <a:t>B and 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74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which case would osmosis occur?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red blood cell in an isotonic solution</a:t>
            </a:r>
          </a:p>
          <a:p>
            <a:r>
              <a:rPr lang="en-US" dirty="0"/>
              <a:t>a beaker of water with salt dissolved and evenly mixed in it</a:t>
            </a:r>
          </a:p>
          <a:p>
            <a:r>
              <a:rPr lang="en-US" dirty="0"/>
              <a:t>a cell coated with an impermeable plastic coating</a:t>
            </a:r>
          </a:p>
          <a:p>
            <a:r>
              <a:rPr lang="en-US" dirty="0"/>
              <a:t>a skin cell in a hypotonic solution</a:t>
            </a:r>
          </a:p>
          <a:p>
            <a:r>
              <a:rPr lang="en-US" dirty="0"/>
              <a:t>none of the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44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which case would osmosis occur?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red blood cell in an isotonic solution</a:t>
            </a:r>
          </a:p>
          <a:p>
            <a:r>
              <a:rPr lang="en-US" dirty="0"/>
              <a:t>a beaker of water with salt dissolved and evenly mixed in it</a:t>
            </a:r>
          </a:p>
          <a:p>
            <a:r>
              <a:rPr lang="en-US" dirty="0"/>
              <a:t>a cell coated with an impermeable plastic coating</a:t>
            </a:r>
          </a:p>
          <a:p>
            <a:r>
              <a:rPr lang="en-US" b="1" dirty="0"/>
              <a:t>a skin cell in a hypotonic solution</a:t>
            </a:r>
          </a:p>
          <a:p>
            <a:r>
              <a:rPr lang="en-US" dirty="0"/>
              <a:t>none of the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4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statement about osmosis is correct?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144462" y="1123950"/>
            <a:ext cx="8999537" cy="5229225"/>
          </a:xfrm>
        </p:spPr>
        <p:txBody>
          <a:bodyPr/>
          <a:lstStyle/>
          <a:p>
            <a:r>
              <a:rPr lang="en-US" dirty="0"/>
              <a:t>If a cell is placed in an isotonic solution, more water will enter the cell than leaves the cell. </a:t>
            </a:r>
          </a:p>
          <a:p>
            <a:r>
              <a:rPr lang="en-US" dirty="0"/>
              <a:t>Osmotic movement of water into a cell would likely occur if the cell accumulates water from its environment. </a:t>
            </a:r>
          </a:p>
          <a:p>
            <a:r>
              <a:rPr lang="en-US" b="1" dirty="0"/>
              <a:t>The presence of </a:t>
            </a:r>
            <a:r>
              <a:rPr lang="en-US" b="1" dirty="0" err="1"/>
              <a:t>aquaporins</a:t>
            </a:r>
            <a:r>
              <a:rPr lang="en-US" b="1" dirty="0"/>
              <a:t> (proteins that form </a:t>
            </a:r>
            <a:br>
              <a:rPr lang="en-US" b="1" dirty="0"/>
            </a:br>
            <a:r>
              <a:rPr lang="en-US" b="1" dirty="0"/>
              <a:t>water channels in the membrane) should speed up </a:t>
            </a:r>
            <a:br>
              <a:rPr lang="en-US" b="1" dirty="0"/>
            </a:br>
            <a:r>
              <a:rPr lang="en-US" b="1" dirty="0"/>
              <a:t>the process of osmosis. </a:t>
            </a:r>
          </a:p>
          <a:p>
            <a:r>
              <a:rPr lang="en-US" dirty="0"/>
              <a:t>If a solution outside the cell is hypertonic compared to the cytoplasm, water will move into the cell by osmosis. </a:t>
            </a:r>
          </a:p>
          <a:p>
            <a:r>
              <a:rPr lang="en-US" dirty="0"/>
              <a:t>Osmosis is the diffusion of water from a region of lower water concentration to a region of higher water concentration.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924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which case would active transport be needed?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uptake of potassium from a solution rich in sodium by a cell rich in potassium</a:t>
            </a:r>
          </a:p>
          <a:p>
            <a:r>
              <a:rPr lang="en-US" dirty="0"/>
              <a:t>release of sodium from a cell that stores it</a:t>
            </a:r>
          </a:p>
          <a:p>
            <a:r>
              <a:rPr lang="en-US" dirty="0"/>
              <a:t>uptake of a hydrophobic dye that was newly placed in a solution</a:t>
            </a:r>
          </a:p>
          <a:p>
            <a:r>
              <a:rPr lang="en-US" dirty="0"/>
              <a:t>release of dye from a crystal placed in solution</a:t>
            </a:r>
          </a:p>
          <a:p>
            <a:r>
              <a:rPr lang="en-US" dirty="0"/>
              <a:t>none of the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149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which case would active transport be needed?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uptake of potassium from a solution rich in sodium by a cell rich in potassium</a:t>
            </a:r>
          </a:p>
          <a:p>
            <a:r>
              <a:rPr lang="en-US" dirty="0"/>
              <a:t>release of sodium from a cell that stores it</a:t>
            </a:r>
          </a:p>
          <a:p>
            <a:r>
              <a:rPr lang="en-US" dirty="0"/>
              <a:t>uptake of a hydrophobic dye that was newly placed in a solution</a:t>
            </a:r>
          </a:p>
          <a:p>
            <a:r>
              <a:rPr lang="en-US" dirty="0"/>
              <a:t>release of dye from a crystal placed in solution</a:t>
            </a:r>
          </a:p>
          <a:p>
            <a:r>
              <a:rPr lang="en-US" dirty="0"/>
              <a:t>none of the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5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of the following amino acids would most likely be present in the transmembrane domain of an integral membrane protein?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charged amino acid like lysine</a:t>
            </a:r>
          </a:p>
          <a:p>
            <a:r>
              <a:rPr lang="en-US"/>
              <a:t>a polar amino acid like serine</a:t>
            </a:r>
          </a:p>
          <a:p>
            <a:r>
              <a:rPr lang="en-US"/>
              <a:t>a special amino acid like glycine or proline</a:t>
            </a:r>
          </a:p>
          <a:p>
            <a:r>
              <a:rPr lang="en-US"/>
              <a:t>a hydrophobic amino acid like valine</a:t>
            </a:r>
          </a:p>
          <a:p>
            <a:r>
              <a:rPr lang="en-US"/>
              <a:t>any of the above, with no preference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3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of the following amino acids would most likely be present in the transmembrane domain of an integral membrane protein?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charged amino acid like lysine</a:t>
            </a:r>
          </a:p>
          <a:p>
            <a:r>
              <a:rPr lang="en-US" dirty="0"/>
              <a:t>a polar amino acid like serine</a:t>
            </a:r>
          </a:p>
          <a:p>
            <a:r>
              <a:rPr lang="en-US" dirty="0"/>
              <a:t>a special amino acid like glycine or </a:t>
            </a:r>
            <a:r>
              <a:rPr lang="en-US" dirty="0" err="1"/>
              <a:t>proline</a:t>
            </a:r>
            <a:endParaRPr lang="en-US" dirty="0"/>
          </a:p>
          <a:p>
            <a:r>
              <a:rPr lang="en-US" b="1" dirty="0"/>
              <a:t>a hydrophobic amino acid like </a:t>
            </a:r>
            <a:r>
              <a:rPr lang="en-US" b="1" dirty="0" err="1"/>
              <a:t>valine</a:t>
            </a:r>
            <a:endParaRPr lang="en-US" b="1" dirty="0"/>
          </a:p>
          <a:p>
            <a:r>
              <a:rPr lang="en-US" dirty="0"/>
              <a:t>any of the above, with no preference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molecule will diffuse most quickly across a lipid bilayer membrane? 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r>
              <a:rPr lang="en-US" dirty="0"/>
              <a:t>O</a:t>
            </a:r>
            <a:r>
              <a:rPr lang="en-US" baseline="-25000" dirty="0"/>
              <a:t>2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baseline="30000" dirty="0">
                <a:sym typeface="Symbol" pitchFamily="92" charset="2"/>
              </a:rPr>
              <a:t></a:t>
            </a:r>
            <a:endParaRPr lang="en-US" baseline="30000" dirty="0"/>
          </a:p>
          <a:p>
            <a:r>
              <a:rPr lang="en-US" dirty="0"/>
              <a:t>glucose</a:t>
            </a:r>
          </a:p>
          <a:p>
            <a:r>
              <a:rPr lang="en-US" dirty="0"/>
              <a:t>Na</a:t>
            </a:r>
            <a:r>
              <a:rPr lang="en-US" baseline="30000" dirty="0">
                <a:sym typeface="Symbol" pitchFamily="92" charset="2"/>
              </a:rPr>
              <a:t>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3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molecule will diffuse most quickly across a lipid bilayer membrane?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r>
              <a:rPr lang="en-US" b="1" dirty="0"/>
              <a:t>O</a:t>
            </a:r>
            <a:r>
              <a:rPr lang="en-US" b="1" baseline="-25000" dirty="0"/>
              <a:t>2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baseline="30000" dirty="0">
                <a:sym typeface="Symbol" pitchFamily="92" charset="2"/>
              </a:rPr>
              <a:t></a:t>
            </a:r>
            <a:endParaRPr lang="en-US" baseline="30000" dirty="0"/>
          </a:p>
          <a:p>
            <a:r>
              <a:rPr lang="en-US" dirty="0"/>
              <a:t>glucose</a:t>
            </a:r>
          </a:p>
          <a:p>
            <a:r>
              <a:rPr lang="en-US" dirty="0"/>
              <a:t>Na</a:t>
            </a:r>
            <a:r>
              <a:rPr lang="en-US" baseline="30000" dirty="0">
                <a:sym typeface="Symbol" pitchFamily="92" charset="2"/>
              </a:rPr>
              <a:t>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712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Clicker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Clicker_Template" id="{E27C271B-F905-4E53-9637-7F905E2639B8}" vid="{9B04F184-6B16-4A18-A4BB-2C00D305D9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BIF2e_Clicker_Template</Template>
  <TotalTime>6815</TotalTime>
  <Words>3524</Words>
  <Application>Microsoft Office PowerPoint</Application>
  <PresentationFormat>On-screen Show (4:3)</PresentationFormat>
  <Paragraphs>427</Paragraphs>
  <Slides>51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ＭＳ Ｐゴシック</vt:lpstr>
      <vt:lpstr>Arial</vt:lpstr>
      <vt:lpstr>Symbol</vt:lpstr>
      <vt:lpstr>Times New Roman</vt:lpstr>
      <vt:lpstr>Wingdings</vt:lpstr>
      <vt:lpstr>BIF2e_Clicker_Template</vt:lpstr>
      <vt:lpstr>PowerPoint Presentation</vt:lpstr>
      <vt:lpstr>Which best describes the structure of a biological membrane? </vt:lpstr>
      <vt:lpstr>Which best describes the structure of a biological membrane? </vt:lpstr>
      <vt:lpstr>Which statement about osmosis is correct?</vt:lpstr>
      <vt:lpstr>Which statement about osmosis is correct?</vt:lpstr>
      <vt:lpstr>Which of the following amino acids would most likely be present in the transmembrane domain of an integral membrane protein?</vt:lpstr>
      <vt:lpstr>Which of the following amino acids would most likely be present in the transmembrane domain of an integral membrane protein?</vt:lpstr>
      <vt:lpstr>Which molecule will diffuse most quickly across a lipid bilayer membrane? </vt:lpstr>
      <vt:lpstr>Which molecule will diffuse most quickly across a lipid bilayer membrane?</vt:lpstr>
      <vt:lpstr>Cells such as bacteria are taken up by other cells such as immune cells by which process?</vt:lpstr>
      <vt:lpstr>Cells such as bacteria are taken up by other cells such as immune cells by which process?</vt:lpstr>
      <vt:lpstr>Which of the following best describes a signal transduction pathway?</vt:lpstr>
      <vt:lpstr>Which of the following best describes a signal transduction pathway?</vt:lpstr>
      <vt:lpstr>Match the receptor with its mechanism.  1. channel receptor  2. G protein-coupled receptor</vt:lpstr>
      <vt:lpstr>Match the receptor with its mechanism.   1. channel receptor  2. G protein-coupled receptor </vt:lpstr>
      <vt:lpstr>A steroid hormone binds to an intracellular receptor. When it does, what is the resulting complex able to do?</vt:lpstr>
      <vt:lpstr>A steroid hormone binds to an intracellular receptor. When it does, what is the resulting complex able to do?</vt:lpstr>
      <vt:lpstr>Weak ionic bonds formed between the negative phosphate functional group and partially or fully positive amino acids of proteins in a phosphorylation cascade do which of the following? </vt:lpstr>
      <vt:lpstr>Weak ionic bonds formed between the negative phosphate functional group and partially or fully positive amino acids of proteins in a phosphorylation cascade do which of the following? </vt:lpstr>
      <vt:lpstr>Which of the following is an example of signal amplification? </vt:lpstr>
      <vt:lpstr>Which of the following is an example of signal amplification? </vt:lpstr>
      <vt:lpstr>Movement of water out of a cell that has been placed in a hypertonic solution is </vt:lpstr>
      <vt:lpstr>Movement of water out of a cell that has been placed in a hypertonic solution is </vt:lpstr>
      <vt:lpstr>If you placed an algal cell that had been living in a marine aquarium with oceanic fish into a glass of pure water, what would happen? </vt:lpstr>
      <vt:lpstr>If you placed an algal cell that had been living in a marine aquarium with oceanic fish into a glass of pure water, what would happen? </vt:lpstr>
      <vt:lpstr>You are observing a newly discovered form of protist, and you see an organelle suddenly decrease in volume. What has happened?</vt:lpstr>
      <vt:lpstr>You are observing a newly discovered form of protist, and you see an organelle suddenly decrease in volume. What has happened?</vt:lpstr>
      <vt:lpstr>If you were studying a cell undergoing lots of active transport, which nucleotide would you expect to find in greatest abundance?</vt:lpstr>
      <vt:lpstr>If you were studying a cell undergoing lots of active transport, which nucleotide would you expect to find in greatest abundance?</vt:lpstr>
      <vt:lpstr>A living cell has a gradient across its membrane that is which of the following?</vt:lpstr>
      <vt:lpstr>A living cell has a gradient across its membrane that is which of the following?</vt:lpstr>
      <vt:lpstr>If you place a culture of animal cells (called fibroblasts) into a container filled with molecules of red dye that have a strong negative charge, and the dye ends up inside the cell, what is the most likely explanation for the uptake?</vt:lpstr>
      <vt:lpstr>If you place a culture of animal cells (called fibroblasts) into a container filled with molecules of red dye that have a strong negative charge, and the dye ends up inside the cell, what is the most likely explanation for the uptake?</vt:lpstr>
      <vt:lpstr>If you were asked to figure out what a newly discovered receptor was used for, what function(s) might you consider? </vt:lpstr>
      <vt:lpstr>If you were asked to figure out what a newly discovered receptor was used for, what function(s) might you consider? </vt:lpstr>
      <vt:lpstr>If a cell membrane were hydrophilic, with pores larger than most proteins, could it be selectively permeable in a living system?</vt:lpstr>
      <vt:lpstr>If a cell membrane were hydrophilic, with pores larger than most proteins, could it be selectively permeable in a living system?</vt:lpstr>
      <vt:lpstr>If a sugar needed by a cell was found at higher concentration inside the cell than outside, what would the cell need to do?</vt:lpstr>
      <vt:lpstr>If a sugar needed by a cell was found at higher concentration inside the cell than outside, what would the cell need to do?</vt:lpstr>
      <vt:lpstr>Which would be the most surprising function of an integral membrane protein in the plasma membrane?</vt:lpstr>
      <vt:lpstr>Which would be the most surprising function of an integral membrane protein in the plasma membrane?</vt:lpstr>
      <vt:lpstr>Chemical analysis of a cellular membrane would normally reveal the presence of </vt:lpstr>
      <vt:lpstr>Chemical analysis of a cellular membrane would normally reveal the presence of </vt:lpstr>
      <vt:lpstr>A stain that revealed the location of glycoproteins would stain what?</vt:lpstr>
      <vt:lpstr>A stain that revealed the location of glycoproteins would stain what?</vt:lpstr>
      <vt:lpstr>What do transport proteins do for cells?</vt:lpstr>
      <vt:lpstr>What do transport proteins do for cells?</vt:lpstr>
      <vt:lpstr>In which case would osmosis occur?</vt:lpstr>
      <vt:lpstr>In which case would osmosis occur?</vt:lpstr>
      <vt:lpstr>In which case would active transport be needed?</vt:lpstr>
      <vt:lpstr>In which case would active transport be needed?</vt:lpstr>
    </vt:vector>
  </TitlesOfParts>
  <Manager/>
  <Company>Pearson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Christopher Delgado</dc:creator>
  <cp:keywords/>
  <dc:description/>
  <cp:lastModifiedBy>Holly Bowser</cp:lastModifiedBy>
  <cp:revision>453</cp:revision>
  <cp:lastPrinted>2005-03-24T12:52:04Z</cp:lastPrinted>
  <dcterms:created xsi:type="dcterms:W3CDTF">2010-10-31T21:38:30Z</dcterms:created>
  <dcterms:modified xsi:type="dcterms:W3CDTF">2017-06-30T04:27:11Z</dcterms:modified>
  <cp:category/>
</cp:coreProperties>
</file>