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1"/>
  </p:sldMasterIdLst>
  <p:notesMasterIdLst>
    <p:notesMasterId r:id="rId33"/>
  </p:notesMasterIdLst>
  <p:handoutMasterIdLst>
    <p:handoutMasterId r:id="rId34"/>
  </p:handoutMasterIdLst>
  <p:sldIdLst>
    <p:sldId id="359" r:id="rId2"/>
    <p:sldId id="360" r:id="rId3"/>
    <p:sldId id="389" r:id="rId4"/>
    <p:sldId id="362" r:id="rId5"/>
    <p:sldId id="390" r:id="rId6"/>
    <p:sldId id="364" r:id="rId7"/>
    <p:sldId id="391" r:id="rId8"/>
    <p:sldId id="366" r:id="rId9"/>
    <p:sldId id="392" r:id="rId10"/>
    <p:sldId id="368" r:id="rId11"/>
    <p:sldId id="393" r:id="rId12"/>
    <p:sldId id="370" r:id="rId13"/>
    <p:sldId id="394" r:id="rId14"/>
    <p:sldId id="372" r:id="rId15"/>
    <p:sldId id="395" r:id="rId16"/>
    <p:sldId id="374" r:id="rId17"/>
    <p:sldId id="396" r:id="rId18"/>
    <p:sldId id="376" r:id="rId19"/>
    <p:sldId id="397" r:id="rId20"/>
    <p:sldId id="378" r:id="rId21"/>
    <p:sldId id="398" r:id="rId22"/>
    <p:sldId id="380" r:id="rId23"/>
    <p:sldId id="399" r:id="rId24"/>
    <p:sldId id="382" r:id="rId25"/>
    <p:sldId id="400" r:id="rId26"/>
    <p:sldId id="384" r:id="rId27"/>
    <p:sldId id="401" r:id="rId28"/>
    <p:sldId id="386" r:id="rId29"/>
    <p:sldId id="402" r:id="rId30"/>
    <p:sldId id="388" r:id="rId31"/>
    <p:sldId id="403" r:id="rId32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orient="horz" pos="879">
          <p15:clr>
            <a:srgbClr val="A4A3A4"/>
          </p15:clr>
        </p15:guide>
        <p15:guide id="7" pos="17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209"/>
    <a:srgbClr val="990066"/>
    <a:srgbClr val="0051A2"/>
    <a:srgbClr val="9D0016"/>
    <a:srgbClr val="F9E33B"/>
    <a:srgbClr val="ABA49A"/>
    <a:srgbClr val="F6C932"/>
    <a:srgbClr val="474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86187" autoAdjust="0"/>
  </p:normalViewPr>
  <p:slideViewPr>
    <p:cSldViewPr snapToGrid="0">
      <p:cViewPr varScale="1">
        <p:scale>
          <a:sx n="93" d="100"/>
          <a:sy n="93" d="100"/>
        </p:scale>
        <p:origin x="288" y="78"/>
      </p:cViewPr>
      <p:guideLst>
        <p:guide orient="horz" pos="2160"/>
        <p:guide pos="2880"/>
        <p:guide orient="horz" pos="879"/>
        <p:guide pos="17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253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250F4C01-04A6-4224-BA79-280EE4A08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255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8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8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F41C6CE0-6459-4002-B0FC-B0226444F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571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C6CE0-6459-4002-B0FC-B0226444FE7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83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Answer: C.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93A9BF1-CBF3-4643-86D7-9BA99195F0FA}" type="slidenum">
              <a:rPr lang="en-US" altLang="en-US" sz="1200">
                <a:latin typeface="Times New Roman" pitchFamily="18" charset="0"/>
              </a:rPr>
              <a:pPr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7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93A9BF1-CBF3-4643-86D7-9BA99195F0FA}" type="slidenum">
              <a:rPr lang="en-US" altLang="en-US" sz="1200">
                <a:latin typeface="Times New Roman" pitchFamily="18" charset="0"/>
              </a:rPr>
              <a:pPr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61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D. The anticodon is antiparallel. This</a:t>
            </a:r>
            <a:r>
              <a:rPr lang="en-US" altLang="en-US" baseline="0" dirty="0" smtClean="0">
                <a:latin typeface="Times New Roman" pitchFamily="18" charset="0"/>
                <a:ea typeface="ＭＳ Ｐゴシック" pitchFamily="34" charset="-128"/>
              </a:rPr>
              <a:t> is a g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reat question for reinforcing this concept.</a:t>
            </a:r>
          </a:p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24A581B-FBFB-4939-8D56-6268C85BD160}" type="slidenum">
              <a:rPr lang="en-US" altLang="en-US">
                <a:cs typeface="Arial" charset="0"/>
              </a:rPr>
              <a:pPr/>
              <a:t>12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9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24A581B-FBFB-4939-8D56-6268C85BD160}" type="slidenum">
              <a:rPr lang="en-US" altLang="en-US">
                <a:cs typeface="Arial" charset="0"/>
              </a:rPr>
              <a:pPr/>
              <a:t>13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60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D.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This is a simple question to help students connect probabilities with the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codon table. It</a:t>
            </a:r>
            <a:r>
              <a:rPr lang="en-US" altLang="en-US" baseline="0" dirty="0" smtClean="0">
                <a:latin typeface="Times New Roman" pitchFamily="18" charset="0"/>
                <a:ea typeface="ＭＳ Ｐゴシック" pitchFamily="34" charset="-128"/>
              </a:rPr>
              <a:t> is a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lso very useful for introducing the concept of the open reading frame (most proteins are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much longer 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than 20 (~3/64) amino acids), so it is clear they are not encoded by chance!</a:t>
            </a:r>
          </a:p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C65B8228-F981-46AE-B22C-F7E0DAEB63A9}" type="slidenum">
              <a:rPr lang="en-US" altLang="en-US">
                <a:cs typeface="Arial" charset="0"/>
              </a:rPr>
              <a:pPr/>
              <a:t>14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99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C65B8228-F981-46AE-B22C-F7E0DAEB63A9}" type="slidenum">
              <a:rPr lang="en-US" altLang="en-US">
                <a:cs typeface="Arial" charset="0"/>
              </a:rPr>
              <a:pPr/>
              <a:t>15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500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C. </a:t>
            </a:r>
            <a:r>
              <a:rPr lang="en-US" sz="1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There should be one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 per amino acid, even though most amino acid codons are redundant.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5CF5B315-9DF5-4DE2-85DE-E6FC1CCCDCA9}" type="slidenum">
              <a:rPr lang="en-US" altLang="en-US">
                <a:cs typeface="Arial" charset="0"/>
              </a:rPr>
              <a:pPr/>
              <a:t>16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15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5CF5B315-9DF5-4DE2-85DE-E6FC1CCCDCA9}" type="slidenum">
              <a:rPr lang="en-US" altLang="en-US">
                <a:cs typeface="Arial" charset="0"/>
              </a:rPr>
              <a:pPr/>
              <a:t>17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25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Answer: D.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AA6E26A-9EB3-4C93-96D4-C4FF12CD900A}" type="slidenum">
              <a:rPr lang="en-US" altLang="en-US" sz="1200">
                <a:latin typeface="Times New Roman" pitchFamily="18" charset="0"/>
              </a:rPr>
              <a:pPr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497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AA6E26A-9EB3-4C93-96D4-C4FF12CD900A}" type="slidenum">
              <a:rPr lang="en-US" altLang="en-US" sz="1200">
                <a:latin typeface="Times New Roman" pitchFamily="18" charset="0"/>
              </a:rPr>
              <a:pPr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0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 eaLnBrk="0" hangingPunct="0"/>
            <a:fld id="{BA76876A-9D50-4D40-9596-8A844378B0F6}" type="slidenum">
              <a:rPr lang="en-US" altLang="en-US">
                <a:cs typeface="Arial" charset="0"/>
              </a:rPr>
              <a:pPr algn="r" eaLnBrk="0" hangingPunct="0"/>
              <a:t>2</a:t>
            </a:fld>
            <a:endParaRPr lang="en-US" altLang="en-US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B. Gene expression is the first concept of Chapter 14 (albino deer example); also see Concept 14.1.</a:t>
            </a:r>
          </a:p>
        </p:txBody>
      </p:sp>
    </p:spTree>
    <p:extLst>
      <p:ext uri="{BB962C8B-B14F-4D97-AF65-F5344CB8AC3E}">
        <p14:creationId xmlns:p14="http://schemas.microsoft.com/office/powerpoint/2010/main" val="1104234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B.</a:t>
            </a:r>
          </a:p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5D11AE1-5396-44BB-BA53-A51E47EAAD28}" type="slidenum">
              <a:rPr lang="en-US" altLang="en-US">
                <a:cs typeface="Arial" charset="0"/>
              </a:rPr>
              <a:pPr/>
              <a:t>20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550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5D11AE1-5396-44BB-BA53-A51E47EAAD28}" type="slidenum">
              <a:rPr lang="en-US" altLang="en-US">
                <a:cs typeface="Arial" charset="0"/>
              </a:rPr>
              <a:pPr/>
              <a:t>21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102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Answer: A.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5F0361E-6878-4356-BE17-E319499E7A54}" type="slidenum">
              <a:rPr lang="en-US" altLang="en-US" sz="1200">
                <a:latin typeface="Times New Roman" pitchFamily="18" charset="0"/>
              </a:rPr>
              <a:pPr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963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5F0361E-6878-4356-BE17-E319499E7A54}" type="slidenum">
              <a:rPr lang="en-US" altLang="en-US" sz="1200">
                <a:latin typeface="Times New Roman" pitchFamily="18" charset="0"/>
              </a:rPr>
              <a:pPr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53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Answer: C.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D208432-1511-4BE8-8D09-00EF7399B03A}" type="slidenum">
              <a:rPr lang="en-US" altLang="en-US" sz="1200">
                <a:latin typeface="Times New Roman" pitchFamily="18" charset="0"/>
              </a:rPr>
              <a:pPr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605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D208432-1511-4BE8-8D09-00EF7399B03A}" type="slidenum">
              <a:rPr lang="en-US" altLang="en-US" sz="1200">
                <a:latin typeface="Times New Roman" pitchFamily="18" charset="0"/>
              </a:rPr>
              <a:pPr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92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Answer: E.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AD5489F-28F3-407F-961A-86C394A878F1}" type="slidenum">
              <a:rPr lang="en-US" altLang="en-US" sz="1200">
                <a:latin typeface="Times New Roman" pitchFamily="18" charset="0"/>
              </a:rPr>
              <a:pPr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221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AD5489F-28F3-407F-961A-86C394A878F1}" type="slidenum">
              <a:rPr lang="en-US" altLang="en-US" sz="1200">
                <a:latin typeface="Times New Roman" pitchFamily="18" charset="0"/>
              </a:rPr>
              <a:pPr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350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B. Substitutions should not alter the reading frame. 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194E320D-AD34-4F63-9DDC-59B9538DA523}" type="slidenum">
              <a:rPr lang="en-US" altLang="en-US">
                <a:cs typeface="Arial" charset="0"/>
              </a:rPr>
              <a:pPr/>
              <a:t>28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939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194E320D-AD34-4F63-9DDC-59B9538DA523}" type="slidenum">
              <a:rPr lang="en-US" altLang="en-US">
                <a:cs typeface="Arial" charset="0"/>
              </a:rPr>
              <a:pPr/>
              <a:t>29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43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 eaLnBrk="0" hangingPunct="0"/>
            <a:fld id="{BA76876A-9D50-4D40-9596-8A844378B0F6}" type="slidenum">
              <a:rPr lang="en-US" altLang="en-US">
                <a:cs typeface="Arial" charset="0"/>
              </a:rPr>
              <a:pPr algn="r" eaLnBrk="0" hangingPunct="0"/>
              <a:t>3</a:t>
            </a:fld>
            <a:endParaRPr lang="en-US" altLang="en-US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76201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A. Insertions must alter the reading frame, and thus must alter the amino acid sequence.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3E2659C3-A435-4FAC-ABCB-8ECC32DF37F7}" type="slidenum">
              <a:rPr lang="en-US" altLang="en-US">
                <a:cs typeface="Arial" charset="0"/>
              </a:rPr>
              <a:pPr/>
              <a:t>30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011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3E2659C3-A435-4FAC-ABCB-8ECC32DF37F7}" type="slidenum">
              <a:rPr lang="en-US" altLang="en-US">
                <a:cs typeface="Arial" charset="0"/>
              </a:rPr>
              <a:pPr/>
              <a:t>31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390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C. Transcripts must be synthesized 5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′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 to 3′ in antiparallel fashion relative to the template DNA. No promoter orientation is given, so both X and Y could be correct.</a:t>
            </a:r>
          </a:p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EB2E390-5826-4CB4-9284-85594B27DF20}" type="slidenum">
              <a:rPr lang="en-US" altLang="en-US">
                <a:cs typeface="Arial" charset="0"/>
              </a:rPr>
              <a:pPr/>
              <a:t>4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95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8EB2E390-5826-4CB4-9284-85594B27DF20}" type="slidenum">
              <a:rPr lang="en-US" altLang="en-US">
                <a:cs typeface="Arial" charset="0"/>
              </a:rPr>
              <a:pPr/>
              <a:t>5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67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B. The promoter orientation, combined with 5′ to 3′ rules, specifies that strand Y is the only proper transcript. This question is also good for illustrating that there is no universal “template” </a:t>
            </a:r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or “coding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” strand. It all depends on the orientation of the promoter.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D15334F1-5A2A-4A7D-8D14-9ADC3D1A9966}" type="slidenum">
              <a:rPr lang="en-US" altLang="en-US">
                <a:cs typeface="Arial" charset="0"/>
              </a:rPr>
              <a:pPr/>
              <a:t>6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40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D15334F1-5A2A-4A7D-8D14-9ADC3D1A9966}" type="slidenum">
              <a:rPr lang="en-US" altLang="en-US">
                <a:cs typeface="Arial" charset="0"/>
              </a:rPr>
              <a:pPr/>
              <a:t>7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6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Answer: B. The</a:t>
            </a:r>
            <a:r>
              <a:rPr lang="en-US" altLang="en-US" baseline="0" dirty="0" smtClean="0">
                <a:latin typeface="Times New Roman" pitchFamily="18" charset="0"/>
                <a:ea typeface="ＭＳ Ｐゴシック" pitchFamily="34" charset="-128"/>
              </a:rPr>
              <a:t> 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ranscript should have the same 5′ to 3′ sequence with U’s substituted for T’s. This is a good question for reinforcing the 5′ to 3′ rule.</a:t>
            </a:r>
          </a:p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AF2E40FC-9140-4187-90F9-E6261B56D352}" type="slidenum">
              <a:rPr lang="en-US" altLang="en-US">
                <a:cs typeface="Arial" charset="0"/>
              </a:rPr>
              <a:pPr/>
              <a:t>8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661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AF2E40FC-9140-4187-90F9-E6261B56D352}" type="slidenum">
              <a:rPr lang="en-US" altLang="en-US">
                <a:cs typeface="Arial" charset="0"/>
              </a:rPr>
              <a:pPr/>
              <a:t>9</a:t>
            </a:fld>
            <a:endParaRPr lang="en-US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9966"/>
          <a:stretch/>
        </p:blipFill>
        <p:spPr>
          <a:xfrm>
            <a:off x="0" y="1006891"/>
            <a:ext cx="9144000" cy="5308183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6C93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000" b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CAMPBELL</a:t>
            </a:r>
            <a:r>
              <a:rPr lang="en-US" sz="3200" b="1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84" charset="0"/>
                <a:cs typeface="Times New Roman" pitchFamily="84" charset="0"/>
              </a:rPr>
              <a:t>BIOLOGY IN FOCUS</a:t>
            </a:r>
            <a:endParaRPr lang="en-US" sz="1200" b="0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84" charset="0"/>
              <a:cs typeface="Times New Roman" pitchFamily="8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6315075"/>
            <a:ext cx="9144000" cy="5397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900" dirty="0" smtClean="0">
                <a:solidFill>
                  <a:schemeClr val="bg1"/>
                </a:solidFill>
              </a:rPr>
              <a:t>   © 2016 Pearson Education, Inc.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9047" y="5146766"/>
            <a:ext cx="5381625" cy="1093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prepared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Douglas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Darnowski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Indiana University Southeast</a:t>
            </a:r>
          </a:p>
          <a:p>
            <a:pPr algn="l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Langeland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Kalamazoo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College</a:t>
            </a:r>
          </a:p>
          <a:p>
            <a:pPr algn="l">
              <a:defRPr/>
            </a:pP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Murty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S.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Kambhampati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Southern University at New Orleans</a:t>
            </a:r>
          </a:p>
          <a:p>
            <a:pPr algn="l">
              <a:defRPr/>
            </a:pP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Roberta </a:t>
            </a:r>
            <a:r>
              <a:rPr lang="en-US" sz="1400" b="1" baseline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Batorsky</a:t>
            </a:r>
            <a:r>
              <a:rPr lang="en-US" sz="14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Temple University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3250" y="6400284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SECOND EDITION</a:t>
            </a:r>
            <a:endParaRPr lang="en-US" sz="1800" dirty="0">
              <a:solidFill>
                <a:schemeClr val="tx2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40408" y="3117669"/>
            <a:ext cx="4310062" cy="1732913"/>
          </a:xfrm>
        </p:spPr>
        <p:txBody>
          <a:bodyPr/>
          <a:lstStyle>
            <a:lvl1pPr marL="57150" indent="0">
              <a:buNone/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878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 marL="917575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 marL="13668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 marL="1824037" indent="0">
              <a:buNone/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296863" y="1219200"/>
            <a:ext cx="3517491" cy="2201863"/>
          </a:xfrm>
        </p:spPr>
        <p:txBody>
          <a:bodyPr/>
          <a:lstStyle>
            <a:lvl1pPr marL="57150" indent="0">
              <a:buNone/>
              <a:defRPr sz="1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Box 35"/>
          <p:cNvSpPr txBox="1">
            <a:spLocks noChangeArrowheads="1"/>
          </p:cNvSpPr>
          <p:nvPr userDrawn="1"/>
        </p:nvSpPr>
        <p:spPr bwMode="auto">
          <a:xfrm>
            <a:off x="0" y="614363"/>
            <a:ext cx="9144000" cy="33855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Urry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•  Cain  •  Wasserman  •  </a:t>
            </a:r>
            <a:r>
              <a:rPr lang="en-US" sz="1600" cap="all" baseline="0" dirty="0" err="1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Minorsky</a:t>
            </a:r>
            <a:r>
              <a:rPr lang="en-US" sz="1600" cap="all" baseline="0" dirty="0" smtClean="0">
                <a:solidFill>
                  <a:srgbClr val="ABA49A"/>
                </a:solidFill>
                <a:latin typeface="Times New Roman" pitchFamily="84" charset="0"/>
                <a:cs typeface="Times New Roman" pitchFamily="84" charset="0"/>
              </a:rPr>
              <a:t>   •  Reece</a:t>
            </a:r>
          </a:p>
        </p:txBody>
      </p:sp>
    </p:spTree>
    <p:extLst>
      <p:ext uri="{BB962C8B-B14F-4D97-AF65-F5344CB8AC3E}">
        <p14:creationId xmlns:p14="http://schemas.microsoft.com/office/powerpoint/2010/main" val="16956503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and 2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4245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2021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550126"/>
            <a:ext cx="8775700" cy="480304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574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3"/>
            <a:ext cx="8775700" cy="1593986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915886"/>
            <a:ext cx="8775700" cy="4437289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516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82562"/>
            <a:ext cx="8775700" cy="1985871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2307771"/>
            <a:ext cx="8775700" cy="4045404"/>
          </a:xfrm>
        </p:spPr>
        <p:txBody>
          <a:bodyPr/>
          <a:lstStyle>
            <a:lvl1pPr marL="571500" indent="-514350">
              <a:buFont typeface="+mj-lt"/>
              <a:buAutoNum type="alphaUcPeriod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419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049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648970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649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 © 2016 Pearson Education,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294CD031-C283-4760-A892-B232C9A7DB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62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82563"/>
            <a:ext cx="8775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463" y="1123950"/>
            <a:ext cx="877570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13716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4897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3" r:id="rId3"/>
    <p:sldLayoutId id="2147483704" r:id="rId4"/>
    <p:sldLayoutId id="2147483705" r:id="rId5"/>
    <p:sldLayoutId id="2147483701" r:id="rId6"/>
    <p:sldLayoutId id="2147483702" r:id="rId7"/>
    <p:sldLayoutId id="2147483706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2pPr>
      <a:lvl3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3pPr>
      <a:lvl4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4pPr>
      <a:lvl5pPr marL="4508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charset="0"/>
          <a:ea typeface="Arial" charset="0"/>
          <a:cs typeface="Arial" charset="0"/>
        </a:defRPr>
      </a:lvl5pPr>
      <a:lvl6pPr marL="9080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6pPr>
      <a:lvl7pPr marL="13652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7pPr>
      <a:lvl8pPr marL="18224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8pPr>
      <a:lvl9pPr marL="2279650" indent="-4508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400050" indent="-342900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1pPr>
      <a:lvl2pPr marL="800100" indent="-34131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  <a:ea typeface="+mn-ea"/>
          <a:cs typeface="+mn-cs"/>
        </a:defRPr>
      </a:lvl2pPr>
      <a:lvl3pPr marL="1257300" indent="-339725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charset="0"/>
          <a:ea typeface="+mn-ea"/>
          <a:cs typeface="+mn-cs"/>
        </a:defRPr>
      </a:lvl3pPr>
      <a:lvl4pPr marL="17145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tabLst/>
        <a:defRPr sz="2200">
          <a:solidFill>
            <a:schemeClr val="tx1"/>
          </a:solidFill>
          <a:latin typeface="Arial" charset="0"/>
          <a:ea typeface="+mn-ea"/>
          <a:cs typeface="+mn-cs"/>
        </a:defRPr>
      </a:lvl4pPr>
      <a:lvl5pPr marL="2171700" indent="-347663" algn="l" rtl="0" eaLnBrk="1" fontAlgn="base" hangingPunct="1">
        <a:spcBef>
          <a:spcPts val="0"/>
        </a:spcBef>
        <a:spcAft>
          <a:spcPct val="20000"/>
        </a:spcAft>
        <a:buClr>
          <a:schemeClr val="tx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  <a:ea typeface="+mn-ea"/>
          <a:cs typeface="+mn-cs"/>
        </a:defRPr>
      </a:lvl5pPr>
      <a:lvl6pPr marL="33162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7734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42306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687888" indent="-347663" algn="l" rtl="0" eaLnBrk="1" fontAlgn="base" hangingPunct="1">
        <a:spcBef>
          <a:spcPct val="45000"/>
        </a:spcBef>
        <a:spcAft>
          <a:spcPct val="20000"/>
        </a:spcAft>
        <a:buClr>
          <a:schemeClr val="tx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40407" y="3117669"/>
            <a:ext cx="5256352" cy="1732913"/>
          </a:xfrm>
        </p:spPr>
        <p:txBody>
          <a:bodyPr/>
          <a:lstStyle/>
          <a:p>
            <a:pPr marL="152400">
              <a:spcBef>
                <a:spcPct val="45000"/>
              </a:spcBef>
            </a:pPr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Gene 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Expression: From Gene to </a:t>
            </a:r>
            <a:r>
              <a:rPr lang="en-US" altLang="en-US">
                <a:latin typeface="Times New Roman" pitchFamily="18" charset="0"/>
                <a:ea typeface="ＭＳ Ｐゴシック" pitchFamily="34" charset="-128"/>
              </a:rPr>
              <a:t>Protein </a:t>
            </a: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kind of molecules are transcription factors?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DNA</a:t>
            </a:r>
          </a:p>
          <a:p>
            <a:r>
              <a:rPr lang="en-US" altLang="en-US" dirty="0" smtClean="0"/>
              <a:t>RNA</a:t>
            </a:r>
          </a:p>
          <a:p>
            <a:r>
              <a:rPr lang="en-US" altLang="en-US" dirty="0" smtClean="0"/>
              <a:t>proteins</a:t>
            </a:r>
          </a:p>
          <a:p>
            <a:r>
              <a:rPr lang="en-US" altLang="en-US" dirty="0"/>
              <a:t>l</a:t>
            </a:r>
            <a:r>
              <a:rPr lang="en-US" altLang="en-US" dirty="0" smtClean="0"/>
              <a:t>ipids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kind of molecules are transcription factors?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DNA</a:t>
            </a:r>
          </a:p>
          <a:p>
            <a:r>
              <a:rPr lang="en-US" altLang="en-US" dirty="0" smtClean="0"/>
              <a:t>RNA</a:t>
            </a:r>
          </a:p>
          <a:p>
            <a:r>
              <a:rPr lang="en-US" altLang="en-US" b="1" dirty="0" smtClean="0"/>
              <a:t>proteins</a:t>
            </a:r>
          </a:p>
          <a:p>
            <a:r>
              <a:rPr lang="en-US" altLang="en-US" dirty="0"/>
              <a:t>l</a:t>
            </a:r>
            <a:r>
              <a:rPr lang="en-US" altLang="en-US" dirty="0" smtClean="0"/>
              <a:t>ipids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the 5′</a:t>
            </a:r>
            <a:r>
              <a:rPr lang="en-US" altLang="en-US" dirty="0" smtClean="0"/>
              <a:t>→ 3</a:t>
            </a:r>
            <a:r>
              <a:rPr lang="en-US" altLang="en-US" dirty="0" smtClean="0"/>
              <a:t>′ sequence on the anticodon of the methionine (Met)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AUG</a:t>
            </a:r>
          </a:p>
          <a:p>
            <a:r>
              <a:rPr lang="en-US" altLang="en-US" dirty="0" smtClean="0"/>
              <a:t>GUA</a:t>
            </a:r>
          </a:p>
          <a:p>
            <a:r>
              <a:rPr lang="en-US" altLang="en-US" dirty="0" smtClean="0"/>
              <a:t>UAC</a:t>
            </a:r>
          </a:p>
          <a:p>
            <a:r>
              <a:rPr lang="en-US" altLang="en-US" dirty="0" smtClean="0"/>
              <a:t>CAU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the 5′</a:t>
            </a:r>
            <a:r>
              <a:rPr lang="en-US" altLang="en-US" dirty="0" smtClean="0"/>
              <a:t>→ 3</a:t>
            </a:r>
            <a:r>
              <a:rPr lang="en-US" altLang="en-US" dirty="0" smtClean="0"/>
              <a:t>′ sequence on the anticodon of the methionine (Met)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AUG</a:t>
            </a:r>
          </a:p>
          <a:p>
            <a:r>
              <a:rPr lang="en-US" altLang="en-US" dirty="0" smtClean="0"/>
              <a:t>GUA</a:t>
            </a:r>
          </a:p>
          <a:p>
            <a:r>
              <a:rPr lang="en-US" altLang="en-US" dirty="0" smtClean="0"/>
              <a:t>UAC</a:t>
            </a:r>
          </a:p>
          <a:p>
            <a:r>
              <a:rPr lang="en-US" altLang="en-US" b="1" dirty="0" smtClean="0"/>
              <a:t>CAU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a long random sequence of A, C, G, or U, how often should a stop codon appear?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almost never </a:t>
            </a:r>
          </a:p>
          <a:p>
            <a:r>
              <a:rPr lang="en-US" altLang="en-US" dirty="0" smtClean="0"/>
              <a:t>1/3</a:t>
            </a:r>
          </a:p>
          <a:p>
            <a:r>
              <a:rPr lang="en-US" altLang="en-US" dirty="0" smtClean="0"/>
              <a:t>1/64</a:t>
            </a:r>
          </a:p>
          <a:p>
            <a:r>
              <a:rPr lang="en-US" altLang="en-US" dirty="0" smtClean="0"/>
              <a:t>3/64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95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a long random sequence of A, C, G, or U, how often should a stop codon appear?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almost never </a:t>
            </a:r>
          </a:p>
          <a:p>
            <a:r>
              <a:rPr lang="en-US" altLang="en-US" dirty="0" smtClean="0"/>
              <a:t>1/3</a:t>
            </a:r>
          </a:p>
          <a:p>
            <a:r>
              <a:rPr lang="en-US" altLang="en-US" dirty="0" smtClean="0"/>
              <a:t>1/64</a:t>
            </a:r>
          </a:p>
          <a:p>
            <a:r>
              <a:rPr lang="en-US" altLang="en-US" b="1" dirty="0" smtClean="0"/>
              <a:t>3/64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many amino acyl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synthetases</a:t>
            </a:r>
            <a:r>
              <a:rPr lang="en-US" altLang="en-US" dirty="0" smtClean="0"/>
              <a:t> should there be?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64</a:t>
            </a:r>
          </a:p>
          <a:p>
            <a:r>
              <a:rPr lang="en-US" altLang="en-US" dirty="0" smtClean="0"/>
              <a:t>61</a:t>
            </a:r>
          </a:p>
          <a:p>
            <a:r>
              <a:rPr lang="en-US" altLang="en-US" dirty="0" smtClean="0"/>
              <a:t>20</a:t>
            </a:r>
          </a:p>
          <a:p>
            <a:r>
              <a:rPr lang="en-US" altLang="en-US" dirty="0" smtClean="0"/>
              <a:t>3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1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many amino acyl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synthetases</a:t>
            </a:r>
            <a:r>
              <a:rPr lang="en-US" altLang="en-US" dirty="0" smtClean="0"/>
              <a:t> should there be?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64</a:t>
            </a:r>
          </a:p>
          <a:p>
            <a:r>
              <a:rPr lang="en-US" altLang="en-US" dirty="0" smtClean="0"/>
              <a:t>61</a:t>
            </a:r>
          </a:p>
          <a:p>
            <a:r>
              <a:rPr lang="en-US" altLang="en-US" b="1" dirty="0" smtClean="0"/>
              <a:t>20</a:t>
            </a:r>
          </a:p>
          <a:p>
            <a:r>
              <a:rPr lang="en-US" altLang="en-US" dirty="0" smtClean="0"/>
              <a:t>3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/>
        </p:blipFill>
        <p:spPr>
          <a:xfrm>
            <a:off x="4291550" y="914401"/>
            <a:ext cx="4459662" cy="52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During a normal translation cycle, where would you expect to find a polypeptide on a ribosome?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E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P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A site</a:t>
            </a:r>
          </a:p>
          <a:p>
            <a:r>
              <a:rPr lang="en-US" altLang="en-US" dirty="0" smtClean="0"/>
              <a:t>alternating between </a:t>
            </a:r>
            <a:r>
              <a:rPr lang="en-US" altLang="en-US" dirty="0" err="1" smtClean="0"/>
              <a:t>tRNAs</a:t>
            </a:r>
            <a:r>
              <a:rPr lang="en-US" altLang="en-US" dirty="0" smtClean="0"/>
              <a:t> attached to the P site and </a:t>
            </a:r>
            <a:r>
              <a:rPr lang="en-US" dirty="0" err="1"/>
              <a:t>tRNAs</a:t>
            </a:r>
            <a:r>
              <a:rPr lang="en-US" dirty="0"/>
              <a:t> attached </a:t>
            </a:r>
            <a:r>
              <a:rPr lang="en-US" dirty="0" smtClean="0"/>
              <a:t>to</a:t>
            </a:r>
            <a:r>
              <a:rPr lang="en-US" altLang="en-US" dirty="0" smtClean="0"/>
              <a:t> the A site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During a normal translation cycle, where would you expect to find a polypeptide on a ribosome?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E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P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A site</a:t>
            </a:r>
          </a:p>
          <a:p>
            <a:r>
              <a:rPr lang="en-US" altLang="en-US" b="1" dirty="0" smtClean="0"/>
              <a:t>alternating between </a:t>
            </a:r>
            <a:r>
              <a:rPr lang="en-US" altLang="en-US" b="1" dirty="0" err="1" smtClean="0"/>
              <a:t>tRNAs</a:t>
            </a:r>
            <a:r>
              <a:rPr lang="en-US" altLang="en-US" b="1" dirty="0" smtClean="0"/>
              <a:t> attached to the P site and </a:t>
            </a:r>
            <a:r>
              <a:rPr lang="en-US" b="1" dirty="0" err="1"/>
              <a:t>tRNAs</a:t>
            </a:r>
            <a:r>
              <a:rPr lang="en-US" b="1" dirty="0"/>
              <a:t> attached </a:t>
            </a:r>
            <a:r>
              <a:rPr lang="en-US" b="1" dirty="0" smtClean="0"/>
              <a:t>to</a:t>
            </a:r>
            <a:r>
              <a:rPr lang="en-US" altLang="en-US" b="1" dirty="0" smtClean="0"/>
              <a:t> the A site</a:t>
            </a:r>
            <a:br>
              <a:rPr lang="en-US" altLang="en-US" b="1" dirty="0" smtClean="0"/>
            </a:b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is the best example of gene expression?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frog adapts to variation in its environmental temperature.</a:t>
            </a:r>
          </a:p>
          <a:p>
            <a:r>
              <a:rPr lang="en-US" altLang="en-US" dirty="0" smtClean="0"/>
              <a:t>Mouse fur color results from pigment formed by gene-encoded enzymes.</a:t>
            </a:r>
          </a:p>
          <a:p>
            <a:r>
              <a:rPr lang="en-US" altLang="en-US" dirty="0" smtClean="0"/>
              <a:t>DNA is replicated during the S phase of the cell cycle.</a:t>
            </a:r>
          </a:p>
          <a:p>
            <a:r>
              <a:rPr lang="en-US" altLang="en-US" dirty="0" smtClean="0"/>
              <a:t>The percent of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versus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alleles in a population is altered by natural selection.</a:t>
            </a:r>
          </a:p>
          <a:p>
            <a:r>
              <a:rPr lang="en-US" altLang="en-US" dirty="0" smtClean="0"/>
              <a:t>Mutation alters the sequence of a region of DNA.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hangingPunct="0"/>
            <a:endParaRPr lang="en-US" alt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Tetracycline antibiotics bind to the A site on the bacterial ribosome and prevent further translation. Where would you expect polypeptides to accumulate on tetracycline-inhibited ribosomes?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E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P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A site</a:t>
            </a:r>
          </a:p>
          <a:p>
            <a:r>
              <a:rPr lang="en-US" altLang="en-US" dirty="0" smtClean="0"/>
              <a:t>alternating between </a:t>
            </a:r>
            <a:r>
              <a:rPr lang="en-US" altLang="en-US" dirty="0" err="1" smtClean="0"/>
              <a:t>tRNAs</a:t>
            </a:r>
            <a:r>
              <a:rPr lang="en-US" altLang="en-US" dirty="0" smtClean="0"/>
              <a:t> attached to the P site and </a:t>
            </a:r>
            <a:r>
              <a:rPr lang="en-US" dirty="0" err="1"/>
              <a:t>tRNAs</a:t>
            </a:r>
            <a:r>
              <a:rPr lang="en-US" dirty="0"/>
              <a:t> attached </a:t>
            </a:r>
            <a:r>
              <a:rPr lang="en-US" dirty="0" smtClean="0"/>
              <a:t>to</a:t>
            </a:r>
            <a:r>
              <a:rPr lang="en-US" altLang="en-US" dirty="0" smtClean="0"/>
              <a:t> the A site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3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Tetracycline antibiotics bind to the A site on the bacterial ribosome and prevent further translation. Where would you expect polypeptides to accumulate on tetracycline-inhibited ribosomes?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E site</a:t>
            </a:r>
          </a:p>
          <a:p>
            <a:r>
              <a:rPr lang="en-US" altLang="en-US" b="1" dirty="0" smtClean="0"/>
              <a:t>on a </a:t>
            </a:r>
            <a:r>
              <a:rPr lang="en-US" altLang="en-US" b="1" dirty="0" err="1" smtClean="0"/>
              <a:t>tRNA</a:t>
            </a:r>
            <a:r>
              <a:rPr lang="en-US" altLang="en-US" b="1" dirty="0" smtClean="0"/>
              <a:t> attached to the P site</a:t>
            </a:r>
          </a:p>
          <a:p>
            <a:r>
              <a:rPr lang="en-US" altLang="en-US" dirty="0" smtClean="0"/>
              <a:t>on a </a:t>
            </a:r>
            <a:r>
              <a:rPr lang="en-US" altLang="en-US" dirty="0" err="1" smtClean="0"/>
              <a:t>tRNA</a:t>
            </a:r>
            <a:r>
              <a:rPr lang="en-US" altLang="en-US" dirty="0" smtClean="0"/>
              <a:t> attached to the A site</a:t>
            </a:r>
          </a:p>
          <a:p>
            <a:r>
              <a:rPr lang="en-US" altLang="en-US" dirty="0" smtClean="0"/>
              <a:t>alternating between </a:t>
            </a:r>
            <a:r>
              <a:rPr lang="en-US" altLang="en-US" dirty="0" err="1" smtClean="0"/>
              <a:t>tRNAs</a:t>
            </a:r>
            <a:r>
              <a:rPr lang="en-US" altLang="en-US" dirty="0" smtClean="0"/>
              <a:t> attached to the P site and </a:t>
            </a:r>
            <a:r>
              <a:rPr lang="en-US" dirty="0" err="1"/>
              <a:t>tRNAs</a:t>
            </a:r>
            <a:r>
              <a:rPr lang="en-US" dirty="0"/>
              <a:t> attached </a:t>
            </a:r>
            <a:r>
              <a:rPr lang="en-US" dirty="0" smtClean="0"/>
              <a:t>to</a:t>
            </a:r>
            <a:r>
              <a:rPr lang="en-US" altLang="en-US" dirty="0" smtClean="0"/>
              <a:t> the A site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which group(s) of organisms would you expect to see coupled transcription and translation?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</a:t>
            </a:r>
            <a:r>
              <a:rPr lang="en-US" altLang="en-US" dirty="0" smtClean="0"/>
              <a:t>rokaryotes</a:t>
            </a:r>
          </a:p>
          <a:p>
            <a:r>
              <a:rPr lang="en-US" altLang="en-US" dirty="0"/>
              <a:t>e</a:t>
            </a:r>
            <a:r>
              <a:rPr lang="en-US" altLang="en-US" dirty="0" smtClean="0"/>
              <a:t>ukaryotes</a:t>
            </a:r>
          </a:p>
          <a:p>
            <a:r>
              <a:rPr lang="en-US" altLang="en-US" dirty="0"/>
              <a:t>b</a:t>
            </a:r>
            <a:r>
              <a:rPr lang="en-US" altLang="en-US" dirty="0" smtClean="0"/>
              <a:t>oth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either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8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which group(s) of organisms would you expect to see coupled transcription and translation?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p</a:t>
            </a:r>
            <a:r>
              <a:rPr lang="en-US" altLang="en-US" b="1" dirty="0" smtClean="0"/>
              <a:t>rokaryotes</a:t>
            </a:r>
          </a:p>
          <a:p>
            <a:r>
              <a:rPr lang="en-US" altLang="en-US" dirty="0"/>
              <a:t>e</a:t>
            </a:r>
            <a:r>
              <a:rPr lang="en-US" altLang="en-US" dirty="0" smtClean="0"/>
              <a:t>ukaryotes</a:t>
            </a:r>
          </a:p>
          <a:p>
            <a:r>
              <a:rPr lang="en-US" altLang="en-US" dirty="0"/>
              <a:t>b</a:t>
            </a:r>
            <a:r>
              <a:rPr lang="en-US" altLang="en-US" dirty="0" smtClean="0"/>
              <a:t>oth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either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which group(s) of organisms would you expect to see polyribosomes?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prokaryotes</a:t>
            </a:r>
          </a:p>
          <a:p>
            <a:r>
              <a:rPr lang="en-US" altLang="en-US" dirty="0" smtClean="0"/>
              <a:t>eukaryotes</a:t>
            </a:r>
          </a:p>
          <a:p>
            <a:r>
              <a:rPr lang="en-US" altLang="en-US" dirty="0"/>
              <a:t>b</a:t>
            </a:r>
            <a:r>
              <a:rPr lang="en-US" altLang="en-US" dirty="0" smtClean="0"/>
              <a:t>oth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either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8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which group(s) of organisms would you expect to see polyribosomes?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prokaryotes</a:t>
            </a:r>
          </a:p>
          <a:p>
            <a:r>
              <a:rPr lang="en-US" altLang="en-US" dirty="0" smtClean="0"/>
              <a:t>eukaryotes</a:t>
            </a:r>
          </a:p>
          <a:p>
            <a:r>
              <a:rPr lang="en-US" altLang="en-US" b="1" dirty="0"/>
              <a:t>b</a:t>
            </a:r>
            <a:r>
              <a:rPr lang="en-US" altLang="en-US" b="1" dirty="0" smtClean="0"/>
              <a:t>oth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either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is a (are) normal feature(s) of eukaryotic mRNA?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5′ cap</a:t>
            </a:r>
          </a:p>
          <a:p>
            <a:r>
              <a:rPr lang="en-US" altLang="en-US" dirty="0" smtClean="0"/>
              <a:t>poly-A tail</a:t>
            </a:r>
          </a:p>
          <a:p>
            <a:r>
              <a:rPr lang="en-US" altLang="en-US" dirty="0" smtClean="0"/>
              <a:t>5′ UTR</a:t>
            </a:r>
          </a:p>
          <a:p>
            <a:r>
              <a:rPr lang="en-US" altLang="en-US" dirty="0" smtClean="0"/>
              <a:t>3′ UTR</a:t>
            </a:r>
          </a:p>
          <a:p>
            <a:r>
              <a:rPr lang="en-US" altLang="en-US" dirty="0" smtClean="0"/>
              <a:t>all of the above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Which of the following is a (are) normal feature(s) of eukaryotic mRNA?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5′ cap</a:t>
            </a:r>
          </a:p>
          <a:p>
            <a:r>
              <a:rPr lang="en-US" altLang="en-US" dirty="0" smtClean="0"/>
              <a:t>poly-A </a:t>
            </a:r>
            <a:r>
              <a:rPr lang="en-US" altLang="en-US" dirty="0" smtClean="0"/>
              <a:t>tail</a:t>
            </a:r>
          </a:p>
          <a:p>
            <a:r>
              <a:rPr lang="en-US" altLang="en-US" dirty="0" smtClean="0"/>
              <a:t>5′ UTR</a:t>
            </a:r>
          </a:p>
          <a:p>
            <a:r>
              <a:rPr lang="en-US" altLang="en-US" dirty="0" smtClean="0"/>
              <a:t>3′ UTR</a:t>
            </a:r>
          </a:p>
          <a:p>
            <a:r>
              <a:rPr lang="en-US" altLang="en-US" b="1" dirty="0" smtClean="0"/>
              <a:t>all of the above</a:t>
            </a:r>
            <a:br>
              <a:rPr lang="en-US" altLang="en-US" b="1" dirty="0" smtClean="0"/>
            </a:b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9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When a mutation caused by a nucleotide pair </a:t>
            </a:r>
            <a:r>
              <a:rPr lang="en-US" altLang="en-US" u="sng" dirty="0" smtClean="0"/>
              <a:t>substitution</a:t>
            </a:r>
            <a:r>
              <a:rPr lang="en-US" altLang="en-US" dirty="0" smtClean="0"/>
              <a:t> occurs in a protein coding region, which of the following effects can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occur? 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</a:t>
            </a:r>
            <a:r>
              <a:rPr lang="en-US" altLang="en-US" dirty="0" smtClean="0"/>
              <a:t>ilent</a:t>
            </a:r>
          </a:p>
          <a:p>
            <a:r>
              <a:rPr lang="en-US" altLang="en-US" dirty="0" err="1" smtClean="0"/>
              <a:t>frameshift</a:t>
            </a:r>
            <a:endParaRPr lang="en-US" altLang="en-US" dirty="0" smtClean="0"/>
          </a:p>
          <a:p>
            <a:r>
              <a:rPr lang="en-US" altLang="en-US" dirty="0" smtClean="0"/>
              <a:t>missense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onsense</a:t>
            </a:r>
          </a:p>
          <a:p>
            <a:r>
              <a:rPr lang="en-US" altLang="en-US" dirty="0" smtClean="0"/>
              <a:t>All are possible.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When a mutation caused by a nucleotide pair </a:t>
            </a:r>
            <a:r>
              <a:rPr lang="en-US" altLang="en-US" u="sng" dirty="0" smtClean="0"/>
              <a:t>substitution</a:t>
            </a:r>
            <a:r>
              <a:rPr lang="en-US" altLang="en-US" dirty="0" smtClean="0"/>
              <a:t> occurs in a protein coding region, which of the following effects can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occur? 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</a:t>
            </a:r>
            <a:r>
              <a:rPr lang="en-US" altLang="en-US" dirty="0" smtClean="0"/>
              <a:t>ilent</a:t>
            </a:r>
          </a:p>
          <a:p>
            <a:r>
              <a:rPr lang="en-US" altLang="en-US" b="1" dirty="0" err="1" smtClean="0"/>
              <a:t>frameshift</a:t>
            </a:r>
            <a:endParaRPr lang="en-US" altLang="en-US" b="1" dirty="0" smtClean="0"/>
          </a:p>
          <a:p>
            <a:r>
              <a:rPr lang="en-US" altLang="en-US" dirty="0" smtClean="0"/>
              <a:t>missense</a:t>
            </a:r>
          </a:p>
          <a:p>
            <a:r>
              <a:rPr lang="en-US" altLang="en-US" dirty="0"/>
              <a:t>n</a:t>
            </a:r>
            <a:r>
              <a:rPr lang="en-US" altLang="en-US" dirty="0" smtClean="0"/>
              <a:t>onsense</a:t>
            </a:r>
          </a:p>
          <a:p>
            <a:r>
              <a:rPr lang="en-US" altLang="en-US" dirty="0" smtClean="0"/>
              <a:t>All are possible.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of the following is the best example of gene expression?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frog adapts to variation in its environmental temperature.</a:t>
            </a:r>
          </a:p>
          <a:p>
            <a:r>
              <a:rPr lang="en-US" altLang="en-US" b="1" dirty="0" smtClean="0"/>
              <a:t>Mouse fur color results from pigment formed by gene-encoded enzymes.</a:t>
            </a:r>
          </a:p>
          <a:p>
            <a:r>
              <a:rPr lang="en-US" altLang="en-US" dirty="0" smtClean="0"/>
              <a:t>DNA is replicated during the S phase of the cell cycle.</a:t>
            </a:r>
          </a:p>
          <a:p>
            <a:r>
              <a:rPr lang="en-US" altLang="en-US" dirty="0" smtClean="0"/>
              <a:t>The percent of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versus </a:t>
            </a:r>
            <a:r>
              <a:rPr lang="en-US" altLang="en-US" i="1" dirty="0" smtClean="0"/>
              <a:t>a</a:t>
            </a:r>
            <a:r>
              <a:rPr lang="en-US" altLang="en-US" dirty="0" smtClean="0"/>
              <a:t> alleles in a population is altered by natural selection.</a:t>
            </a:r>
          </a:p>
          <a:p>
            <a:r>
              <a:rPr lang="en-US" altLang="en-US" dirty="0" smtClean="0"/>
              <a:t>Mutation alters the sequence of a region of DNA.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62700" y="5183188"/>
            <a:ext cx="162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hangingPunct="0"/>
            <a:endParaRPr lang="en-US" alt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When a mutation caused by a nucleotide pair </a:t>
            </a:r>
            <a:r>
              <a:rPr lang="en-US" altLang="en-US" u="sng" dirty="0" smtClean="0"/>
              <a:t>insertion </a:t>
            </a:r>
            <a:r>
              <a:rPr lang="en-US" altLang="en-US" dirty="0" smtClean="0"/>
              <a:t>occurs in a protein coding region, which of the following effects can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occur?  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silent</a:t>
            </a:r>
          </a:p>
          <a:p>
            <a:r>
              <a:rPr lang="en-US" altLang="en-US" dirty="0" err="1" smtClean="0"/>
              <a:t>frameshift</a:t>
            </a:r>
            <a:endParaRPr lang="en-US" altLang="en-US" dirty="0" smtClean="0"/>
          </a:p>
          <a:p>
            <a:r>
              <a:rPr lang="en-US" altLang="en-US" dirty="0" smtClean="0"/>
              <a:t>missense</a:t>
            </a:r>
          </a:p>
          <a:p>
            <a:r>
              <a:rPr lang="en-US" altLang="en-US" dirty="0" smtClean="0"/>
              <a:t>nonsense</a:t>
            </a:r>
          </a:p>
          <a:p>
            <a:r>
              <a:rPr lang="en-US" altLang="en-US" dirty="0" smtClean="0"/>
              <a:t>All are possible.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When a mutation caused by a nucleotide pair </a:t>
            </a:r>
            <a:r>
              <a:rPr lang="en-US" altLang="en-US" u="sng" dirty="0" smtClean="0"/>
              <a:t>insertion </a:t>
            </a:r>
            <a:r>
              <a:rPr lang="en-US" altLang="en-US" dirty="0" smtClean="0"/>
              <a:t>occurs in a protein coding region, which of the following effects can </a:t>
            </a:r>
            <a:r>
              <a:rPr lang="en-US" altLang="en-US" u="sng" dirty="0" smtClean="0"/>
              <a:t>not</a:t>
            </a:r>
            <a:r>
              <a:rPr lang="en-US" altLang="en-US" dirty="0" smtClean="0"/>
              <a:t> occur?  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silent</a:t>
            </a:r>
          </a:p>
          <a:p>
            <a:r>
              <a:rPr lang="en-US" altLang="en-US" dirty="0" err="1" smtClean="0"/>
              <a:t>frameshift</a:t>
            </a:r>
            <a:endParaRPr lang="en-US" altLang="en-US" dirty="0" smtClean="0"/>
          </a:p>
          <a:p>
            <a:r>
              <a:rPr lang="en-US" altLang="en-US" dirty="0" smtClean="0"/>
              <a:t>missense</a:t>
            </a:r>
          </a:p>
          <a:p>
            <a:r>
              <a:rPr lang="en-US" altLang="en-US" dirty="0" smtClean="0"/>
              <a:t>nonsense</a:t>
            </a:r>
          </a:p>
          <a:p>
            <a:r>
              <a:rPr lang="en-US" altLang="en-US" dirty="0" smtClean="0"/>
              <a:t>All are possible.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diagram </a:t>
            </a:r>
            <a:r>
              <a:rPr lang="en-US" dirty="0" smtClean="0"/>
              <a:t>below, </a:t>
            </a:r>
            <a:r>
              <a:rPr lang="en-US" dirty="0" smtClean="0"/>
              <a:t>in which red strands are DNA and orange strands are potential RNA transcripts.  Which letter(s) could represent proper transcripts? 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 and Y</a:t>
            </a:r>
          </a:p>
          <a:p>
            <a:r>
              <a:rPr lang="en-US" dirty="0" smtClean="0"/>
              <a:t>W and Z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grpSp>
        <p:nvGrpSpPr>
          <p:cNvPr id="43" name="Group 1"/>
          <p:cNvGrpSpPr>
            <a:grpSpLocks/>
          </p:cNvGrpSpPr>
          <p:nvPr/>
        </p:nvGrpSpPr>
        <p:grpSpPr bwMode="auto">
          <a:xfrm>
            <a:off x="5512217" y="1926647"/>
            <a:ext cx="3054350" cy="990600"/>
            <a:chOff x="4423642" y="1154113"/>
            <a:chExt cx="3055071" cy="990007"/>
          </a:xfrm>
        </p:grpSpPr>
        <p:cxnSp>
          <p:nvCxnSpPr>
            <p:cNvPr id="50" name="Curved Connector 49"/>
            <p:cNvCxnSpPr/>
            <p:nvPr/>
          </p:nvCxnSpPr>
          <p:spPr bwMode="auto">
            <a:xfrm>
              <a:off x="6627612" y="1642770"/>
              <a:ext cx="851101" cy="6346"/>
            </a:xfrm>
            <a:prstGeom prst="curvedConnector3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Arc 50"/>
            <p:cNvSpPr/>
            <p:nvPr/>
          </p:nvSpPr>
          <p:spPr bwMode="auto">
            <a:xfrm>
              <a:off x="5268391" y="1154113"/>
              <a:ext cx="1365572" cy="988420"/>
            </a:xfrm>
            <a:prstGeom prst="arc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53" name="Group 17"/>
            <p:cNvGrpSpPr>
              <a:grpSpLocks/>
            </p:cNvGrpSpPr>
            <p:nvPr/>
          </p:nvGrpSpPr>
          <p:grpSpPr bwMode="auto">
            <a:xfrm flipH="1">
              <a:off x="4423642" y="1154499"/>
              <a:ext cx="2210384" cy="989621"/>
              <a:chOff x="3057309" y="2116481"/>
              <a:chExt cx="3938760" cy="1764194"/>
            </a:xfrm>
          </p:grpSpPr>
          <p:cxnSp>
            <p:nvCxnSpPr>
              <p:cNvPr id="55" name="Curved Connector 54"/>
              <p:cNvCxnSpPr/>
              <p:nvPr/>
            </p:nvCxnSpPr>
            <p:spPr>
              <a:xfrm>
                <a:off x="5479463" y="2986921"/>
                <a:ext cx="1516606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Arc 55"/>
              <p:cNvSpPr/>
              <p:nvPr/>
            </p:nvSpPr>
            <p:spPr>
              <a:xfrm>
                <a:off x="3057420" y="2115793"/>
                <a:ext cx="2433361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57" name="Group 21"/>
          <p:cNvGrpSpPr>
            <a:grpSpLocks/>
          </p:cNvGrpSpPr>
          <p:nvPr/>
        </p:nvGrpSpPr>
        <p:grpSpPr bwMode="auto">
          <a:xfrm flipV="1">
            <a:off x="5512217" y="2229859"/>
            <a:ext cx="3054350" cy="990600"/>
            <a:chOff x="1552172" y="2116481"/>
            <a:chExt cx="5443897" cy="1764882"/>
          </a:xfrm>
        </p:grpSpPr>
        <p:grpSp>
          <p:nvGrpSpPr>
            <p:cNvPr id="58" name="Group 22"/>
            <p:cNvGrpSpPr>
              <a:grpSpLocks/>
            </p:cNvGrpSpPr>
            <p:nvPr/>
          </p:nvGrpSpPr>
          <p:grpSpPr bwMode="auto">
            <a:xfrm>
              <a:off x="3057309" y="2116481"/>
              <a:ext cx="3938760" cy="1764194"/>
              <a:chOff x="3057309" y="2116481"/>
              <a:chExt cx="3938760" cy="1764194"/>
            </a:xfrm>
          </p:grpSpPr>
          <p:cxnSp>
            <p:nvCxnSpPr>
              <p:cNvPr id="62" name="Curved Connector 61"/>
              <p:cNvCxnSpPr/>
              <p:nvPr/>
            </p:nvCxnSpPr>
            <p:spPr>
              <a:xfrm>
                <a:off x="5479474" y="2987609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Arc 62"/>
              <p:cNvSpPr/>
              <p:nvPr/>
            </p:nvSpPr>
            <p:spPr>
              <a:xfrm>
                <a:off x="3057450" y="2116481"/>
                <a:ext cx="2433342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  <p:grpSp>
          <p:nvGrpSpPr>
            <p:cNvPr id="59" name="Group 23"/>
            <p:cNvGrpSpPr>
              <a:grpSpLocks/>
            </p:cNvGrpSpPr>
            <p:nvPr/>
          </p:nvGrpSpPr>
          <p:grpSpPr bwMode="auto">
            <a:xfrm flipH="1">
              <a:off x="1552172" y="2117169"/>
              <a:ext cx="3938760" cy="1764194"/>
              <a:chOff x="3057309" y="2116481"/>
              <a:chExt cx="3938760" cy="1764194"/>
            </a:xfrm>
          </p:grpSpPr>
          <p:cxnSp>
            <p:nvCxnSpPr>
              <p:cNvPr id="60" name="Curved Connector 59"/>
              <p:cNvCxnSpPr/>
              <p:nvPr/>
            </p:nvCxnSpPr>
            <p:spPr>
              <a:xfrm>
                <a:off x="5479474" y="2986921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Arc 60"/>
              <p:cNvSpPr/>
              <p:nvPr/>
            </p:nvSpPr>
            <p:spPr>
              <a:xfrm>
                <a:off x="3057450" y="2112964"/>
                <a:ext cx="2433342" cy="1767711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</p:grpSp>
      <p:sp>
        <p:nvSpPr>
          <p:cNvPr id="64" name="TextBox 28"/>
          <p:cNvSpPr txBox="1">
            <a:spLocks noChangeArrowheads="1"/>
          </p:cNvSpPr>
          <p:nvPr/>
        </p:nvSpPr>
        <p:spPr bwMode="auto">
          <a:xfrm>
            <a:off x="5282029" y="2223509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8496717" y="2518784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" name="TextBox 30"/>
          <p:cNvSpPr txBox="1">
            <a:spLocks noChangeArrowheads="1"/>
          </p:cNvSpPr>
          <p:nvPr/>
        </p:nvSpPr>
        <p:spPr bwMode="auto">
          <a:xfrm>
            <a:off x="5282029" y="2525134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" name="TextBox 31"/>
          <p:cNvSpPr txBox="1">
            <a:spLocks noChangeArrowheads="1"/>
          </p:cNvSpPr>
          <p:nvPr/>
        </p:nvSpPr>
        <p:spPr bwMode="auto">
          <a:xfrm>
            <a:off x="8496717" y="2217159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Arc 67"/>
          <p:cNvSpPr/>
          <p:nvPr/>
        </p:nvSpPr>
        <p:spPr bwMode="auto">
          <a:xfrm>
            <a:off x="6401217" y="2033009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Arc 68"/>
          <p:cNvSpPr/>
          <p:nvPr/>
        </p:nvSpPr>
        <p:spPr bwMode="auto">
          <a:xfrm flipH="1">
            <a:off x="6461542" y="2036184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Arc 69"/>
          <p:cNvSpPr/>
          <p:nvPr/>
        </p:nvSpPr>
        <p:spPr bwMode="auto">
          <a:xfrm flipV="1">
            <a:off x="6375817" y="2164772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Arc 70"/>
          <p:cNvSpPr/>
          <p:nvPr/>
        </p:nvSpPr>
        <p:spPr bwMode="auto">
          <a:xfrm flipH="1" flipV="1">
            <a:off x="6467892" y="2161597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028279" y="1985384"/>
            <a:ext cx="0" cy="1079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 bwMode="auto">
          <a:xfrm>
            <a:off x="7028279" y="3033134"/>
            <a:ext cx="0" cy="1063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 bwMode="auto">
          <a:xfrm>
            <a:off x="6626642" y="2044122"/>
            <a:ext cx="1793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W</a:t>
            </a:r>
          </a:p>
        </p:txBody>
      </p:sp>
      <p:sp>
        <p:nvSpPr>
          <p:cNvPr id="75" name="TextBox 74"/>
          <p:cNvSpPr txBox="1"/>
          <p:nvPr/>
        </p:nvSpPr>
        <p:spPr bwMode="auto">
          <a:xfrm>
            <a:off x="7161629" y="2025072"/>
            <a:ext cx="2206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Y</a:t>
            </a:r>
          </a:p>
        </p:txBody>
      </p:sp>
      <p:sp>
        <p:nvSpPr>
          <p:cNvPr id="76" name="TextBox 75"/>
          <p:cNvSpPr txBox="1"/>
          <p:nvPr/>
        </p:nvSpPr>
        <p:spPr bwMode="auto">
          <a:xfrm>
            <a:off x="6658392" y="2675947"/>
            <a:ext cx="2778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 bwMode="auto">
          <a:xfrm>
            <a:off x="7174329" y="2675947"/>
            <a:ext cx="260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523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diagram </a:t>
            </a:r>
            <a:r>
              <a:rPr lang="en-US" dirty="0" smtClean="0"/>
              <a:t>below, </a:t>
            </a:r>
            <a:r>
              <a:rPr lang="en-US" dirty="0" smtClean="0"/>
              <a:t>in which red strands are DNA and orange strands are potential RNA transcripts.  Which </a:t>
            </a:r>
            <a:r>
              <a:rPr lang="en-US" dirty="0" smtClean="0"/>
              <a:t>letter(s) </a:t>
            </a:r>
            <a:r>
              <a:rPr lang="en-US" dirty="0" smtClean="0"/>
              <a:t>could represent proper transcripts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</a:p>
          <a:p>
            <a:r>
              <a:rPr lang="en-US" dirty="0" smtClean="0"/>
              <a:t>X</a:t>
            </a:r>
          </a:p>
          <a:p>
            <a:r>
              <a:rPr lang="en-US" b="1" dirty="0" smtClean="0"/>
              <a:t>X and Y</a:t>
            </a:r>
          </a:p>
          <a:p>
            <a:r>
              <a:rPr lang="en-US" dirty="0" smtClean="0"/>
              <a:t>W and Z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  <p:grpSp>
        <p:nvGrpSpPr>
          <p:cNvPr id="43" name="Group 1"/>
          <p:cNvGrpSpPr>
            <a:grpSpLocks/>
          </p:cNvGrpSpPr>
          <p:nvPr/>
        </p:nvGrpSpPr>
        <p:grpSpPr bwMode="auto">
          <a:xfrm>
            <a:off x="5512217" y="1926647"/>
            <a:ext cx="3054350" cy="990600"/>
            <a:chOff x="4423642" y="1154113"/>
            <a:chExt cx="3055071" cy="990007"/>
          </a:xfrm>
        </p:grpSpPr>
        <p:cxnSp>
          <p:nvCxnSpPr>
            <p:cNvPr id="50" name="Curved Connector 49"/>
            <p:cNvCxnSpPr/>
            <p:nvPr/>
          </p:nvCxnSpPr>
          <p:spPr bwMode="auto">
            <a:xfrm>
              <a:off x="6627612" y="1642770"/>
              <a:ext cx="851101" cy="6346"/>
            </a:xfrm>
            <a:prstGeom prst="curvedConnector3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Arc 50"/>
            <p:cNvSpPr/>
            <p:nvPr/>
          </p:nvSpPr>
          <p:spPr bwMode="auto">
            <a:xfrm>
              <a:off x="5268391" y="1154113"/>
              <a:ext cx="1365572" cy="988420"/>
            </a:xfrm>
            <a:prstGeom prst="arc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53" name="Group 17"/>
            <p:cNvGrpSpPr>
              <a:grpSpLocks/>
            </p:cNvGrpSpPr>
            <p:nvPr/>
          </p:nvGrpSpPr>
          <p:grpSpPr bwMode="auto">
            <a:xfrm flipH="1">
              <a:off x="4423642" y="1154499"/>
              <a:ext cx="2210384" cy="989621"/>
              <a:chOff x="3057309" y="2116481"/>
              <a:chExt cx="3938760" cy="1764194"/>
            </a:xfrm>
          </p:grpSpPr>
          <p:cxnSp>
            <p:nvCxnSpPr>
              <p:cNvPr id="55" name="Curved Connector 54"/>
              <p:cNvCxnSpPr/>
              <p:nvPr/>
            </p:nvCxnSpPr>
            <p:spPr>
              <a:xfrm>
                <a:off x="5479463" y="2986921"/>
                <a:ext cx="1516606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Arc 55"/>
              <p:cNvSpPr/>
              <p:nvPr/>
            </p:nvSpPr>
            <p:spPr>
              <a:xfrm>
                <a:off x="3057420" y="2115793"/>
                <a:ext cx="2433361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57" name="Group 21"/>
          <p:cNvGrpSpPr>
            <a:grpSpLocks/>
          </p:cNvGrpSpPr>
          <p:nvPr/>
        </p:nvGrpSpPr>
        <p:grpSpPr bwMode="auto">
          <a:xfrm flipV="1">
            <a:off x="5512217" y="2229859"/>
            <a:ext cx="3054350" cy="990600"/>
            <a:chOff x="1552172" y="2116481"/>
            <a:chExt cx="5443897" cy="1764882"/>
          </a:xfrm>
        </p:grpSpPr>
        <p:grpSp>
          <p:nvGrpSpPr>
            <p:cNvPr id="58" name="Group 22"/>
            <p:cNvGrpSpPr>
              <a:grpSpLocks/>
            </p:cNvGrpSpPr>
            <p:nvPr/>
          </p:nvGrpSpPr>
          <p:grpSpPr bwMode="auto">
            <a:xfrm>
              <a:off x="3057309" y="2116481"/>
              <a:ext cx="3938760" cy="1764194"/>
              <a:chOff x="3057309" y="2116481"/>
              <a:chExt cx="3938760" cy="1764194"/>
            </a:xfrm>
          </p:grpSpPr>
          <p:cxnSp>
            <p:nvCxnSpPr>
              <p:cNvPr id="62" name="Curved Connector 61"/>
              <p:cNvCxnSpPr/>
              <p:nvPr/>
            </p:nvCxnSpPr>
            <p:spPr>
              <a:xfrm>
                <a:off x="5479474" y="2987609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Arc 62"/>
              <p:cNvSpPr/>
              <p:nvPr/>
            </p:nvSpPr>
            <p:spPr>
              <a:xfrm>
                <a:off x="3057450" y="2116481"/>
                <a:ext cx="2433342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  <p:grpSp>
          <p:nvGrpSpPr>
            <p:cNvPr id="59" name="Group 23"/>
            <p:cNvGrpSpPr>
              <a:grpSpLocks/>
            </p:cNvGrpSpPr>
            <p:nvPr/>
          </p:nvGrpSpPr>
          <p:grpSpPr bwMode="auto">
            <a:xfrm flipH="1">
              <a:off x="1552172" y="2117169"/>
              <a:ext cx="3938760" cy="1764194"/>
              <a:chOff x="3057309" y="2116481"/>
              <a:chExt cx="3938760" cy="1764194"/>
            </a:xfrm>
          </p:grpSpPr>
          <p:cxnSp>
            <p:nvCxnSpPr>
              <p:cNvPr id="60" name="Curved Connector 59"/>
              <p:cNvCxnSpPr/>
              <p:nvPr/>
            </p:nvCxnSpPr>
            <p:spPr>
              <a:xfrm>
                <a:off x="5479474" y="2986921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Arc 60"/>
              <p:cNvSpPr/>
              <p:nvPr/>
            </p:nvSpPr>
            <p:spPr>
              <a:xfrm>
                <a:off x="3057450" y="2112964"/>
                <a:ext cx="2433342" cy="1767711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</p:grpSp>
      <p:sp>
        <p:nvSpPr>
          <p:cNvPr id="64" name="TextBox 28"/>
          <p:cNvSpPr txBox="1">
            <a:spLocks noChangeArrowheads="1"/>
          </p:cNvSpPr>
          <p:nvPr/>
        </p:nvSpPr>
        <p:spPr bwMode="auto">
          <a:xfrm>
            <a:off x="5282029" y="2223509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8496717" y="2518784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" name="TextBox 30"/>
          <p:cNvSpPr txBox="1">
            <a:spLocks noChangeArrowheads="1"/>
          </p:cNvSpPr>
          <p:nvPr/>
        </p:nvSpPr>
        <p:spPr bwMode="auto">
          <a:xfrm>
            <a:off x="5282029" y="2525134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" name="TextBox 31"/>
          <p:cNvSpPr txBox="1">
            <a:spLocks noChangeArrowheads="1"/>
          </p:cNvSpPr>
          <p:nvPr/>
        </p:nvSpPr>
        <p:spPr bwMode="auto">
          <a:xfrm>
            <a:off x="8496717" y="2217159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Arc 67"/>
          <p:cNvSpPr/>
          <p:nvPr/>
        </p:nvSpPr>
        <p:spPr bwMode="auto">
          <a:xfrm>
            <a:off x="6401217" y="2033009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Arc 68"/>
          <p:cNvSpPr/>
          <p:nvPr/>
        </p:nvSpPr>
        <p:spPr bwMode="auto">
          <a:xfrm flipH="1">
            <a:off x="6461542" y="2036184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Arc 69"/>
          <p:cNvSpPr/>
          <p:nvPr/>
        </p:nvSpPr>
        <p:spPr bwMode="auto">
          <a:xfrm flipV="1">
            <a:off x="6375817" y="2164772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Arc 70"/>
          <p:cNvSpPr/>
          <p:nvPr/>
        </p:nvSpPr>
        <p:spPr bwMode="auto">
          <a:xfrm flipH="1" flipV="1">
            <a:off x="6467892" y="2161597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028279" y="1985384"/>
            <a:ext cx="0" cy="1079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 bwMode="auto">
          <a:xfrm>
            <a:off x="7028279" y="3033134"/>
            <a:ext cx="0" cy="1063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 bwMode="auto">
          <a:xfrm>
            <a:off x="6626642" y="2044122"/>
            <a:ext cx="1793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W</a:t>
            </a:r>
          </a:p>
        </p:txBody>
      </p:sp>
      <p:sp>
        <p:nvSpPr>
          <p:cNvPr id="75" name="TextBox 74"/>
          <p:cNvSpPr txBox="1"/>
          <p:nvPr/>
        </p:nvSpPr>
        <p:spPr bwMode="auto">
          <a:xfrm>
            <a:off x="7161629" y="2025072"/>
            <a:ext cx="2206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Y</a:t>
            </a:r>
          </a:p>
        </p:txBody>
      </p:sp>
      <p:sp>
        <p:nvSpPr>
          <p:cNvPr id="76" name="TextBox 75"/>
          <p:cNvSpPr txBox="1"/>
          <p:nvPr/>
        </p:nvSpPr>
        <p:spPr bwMode="auto">
          <a:xfrm>
            <a:off x="6658392" y="2675947"/>
            <a:ext cx="2778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 bwMode="auto">
          <a:xfrm>
            <a:off x="7174329" y="2675947"/>
            <a:ext cx="260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251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diagram </a:t>
            </a:r>
            <a:r>
              <a:rPr lang="en-US" dirty="0" smtClean="0"/>
              <a:t>below, </a:t>
            </a:r>
            <a:r>
              <a:rPr lang="en-US" dirty="0" smtClean="0"/>
              <a:t>in which red strands are DNA and orange strands are potential RNA transcripts. Noting the orientation of the promoter, which letter(s) could represent proper transcripts?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</a:p>
          <a:p>
            <a:r>
              <a:rPr lang="en-US" dirty="0" smtClean="0"/>
              <a:t>Y 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Y and Z </a:t>
            </a:r>
            <a:endParaRPr lang="en-US" dirty="0"/>
          </a:p>
        </p:txBody>
      </p:sp>
      <p:grpSp>
        <p:nvGrpSpPr>
          <p:cNvPr id="53" name="Group 1"/>
          <p:cNvGrpSpPr>
            <a:grpSpLocks/>
          </p:cNvGrpSpPr>
          <p:nvPr/>
        </p:nvGrpSpPr>
        <p:grpSpPr bwMode="auto">
          <a:xfrm>
            <a:off x="5512217" y="2115839"/>
            <a:ext cx="3054350" cy="990600"/>
            <a:chOff x="4423642" y="1154113"/>
            <a:chExt cx="3055071" cy="990007"/>
          </a:xfrm>
        </p:grpSpPr>
        <p:cxnSp>
          <p:nvCxnSpPr>
            <p:cNvPr id="55" name="Curved Connector 54"/>
            <p:cNvCxnSpPr/>
            <p:nvPr/>
          </p:nvCxnSpPr>
          <p:spPr bwMode="auto">
            <a:xfrm>
              <a:off x="6627612" y="1642770"/>
              <a:ext cx="851101" cy="6346"/>
            </a:xfrm>
            <a:prstGeom prst="curvedConnector3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Arc 55"/>
            <p:cNvSpPr/>
            <p:nvPr/>
          </p:nvSpPr>
          <p:spPr bwMode="auto">
            <a:xfrm>
              <a:off x="5268391" y="1154113"/>
              <a:ext cx="1365572" cy="988420"/>
            </a:xfrm>
            <a:prstGeom prst="arc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57" name="Group 17"/>
            <p:cNvGrpSpPr>
              <a:grpSpLocks/>
            </p:cNvGrpSpPr>
            <p:nvPr/>
          </p:nvGrpSpPr>
          <p:grpSpPr bwMode="auto">
            <a:xfrm flipH="1">
              <a:off x="4423642" y="1154499"/>
              <a:ext cx="2210384" cy="989621"/>
              <a:chOff x="3057309" y="2116481"/>
              <a:chExt cx="3938760" cy="1764194"/>
            </a:xfrm>
          </p:grpSpPr>
          <p:cxnSp>
            <p:nvCxnSpPr>
              <p:cNvPr id="58" name="Curved Connector 57"/>
              <p:cNvCxnSpPr/>
              <p:nvPr/>
            </p:nvCxnSpPr>
            <p:spPr>
              <a:xfrm>
                <a:off x="5479463" y="2986921"/>
                <a:ext cx="1516606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Arc 58"/>
              <p:cNvSpPr/>
              <p:nvPr/>
            </p:nvSpPr>
            <p:spPr>
              <a:xfrm>
                <a:off x="3057420" y="2115793"/>
                <a:ext cx="2433361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60" name="Group 21"/>
          <p:cNvGrpSpPr>
            <a:grpSpLocks/>
          </p:cNvGrpSpPr>
          <p:nvPr/>
        </p:nvGrpSpPr>
        <p:grpSpPr bwMode="auto">
          <a:xfrm flipV="1">
            <a:off x="5512217" y="2419051"/>
            <a:ext cx="3054350" cy="990600"/>
            <a:chOff x="1552172" y="2116481"/>
            <a:chExt cx="5443897" cy="1764882"/>
          </a:xfrm>
        </p:grpSpPr>
        <p:grpSp>
          <p:nvGrpSpPr>
            <p:cNvPr id="61" name="Group 22"/>
            <p:cNvGrpSpPr>
              <a:grpSpLocks/>
            </p:cNvGrpSpPr>
            <p:nvPr/>
          </p:nvGrpSpPr>
          <p:grpSpPr bwMode="auto">
            <a:xfrm>
              <a:off x="3057309" y="2116481"/>
              <a:ext cx="3938760" cy="1764194"/>
              <a:chOff x="3057309" y="2116481"/>
              <a:chExt cx="3938760" cy="1764194"/>
            </a:xfrm>
          </p:grpSpPr>
          <p:cxnSp>
            <p:nvCxnSpPr>
              <p:cNvPr id="65" name="Curved Connector 64"/>
              <p:cNvCxnSpPr/>
              <p:nvPr/>
            </p:nvCxnSpPr>
            <p:spPr>
              <a:xfrm>
                <a:off x="5479474" y="2987609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Arc 65"/>
              <p:cNvSpPr/>
              <p:nvPr/>
            </p:nvSpPr>
            <p:spPr>
              <a:xfrm>
                <a:off x="3057450" y="2116481"/>
                <a:ext cx="2433342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  <p:grpSp>
          <p:nvGrpSpPr>
            <p:cNvPr id="62" name="Group 23"/>
            <p:cNvGrpSpPr>
              <a:grpSpLocks/>
            </p:cNvGrpSpPr>
            <p:nvPr/>
          </p:nvGrpSpPr>
          <p:grpSpPr bwMode="auto">
            <a:xfrm flipH="1">
              <a:off x="1552172" y="2117169"/>
              <a:ext cx="3938760" cy="1764194"/>
              <a:chOff x="3057309" y="2116481"/>
              <a:chExt cx="3938760" cy="1764194"/>
            </a:xfrm>
          </p:grpSpPr>
          <p:cxnSp>
            <p:nvCxnSpPr>
              <p:cNvPr id="63" name="Curved Connector 62"/>
              <p:cNvCxnSpPr/>
              <p:nvPr/>
            </p:nvCxnSpPr>
            <p:spPr>
              <a:xfrm>
                <a:off x="5479474" y="2986921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Arc 63"/>
              <p:cNvSpPr/>
              <p:nvPr/>
            </p:nvSpPr>
            <p:spPr>
              <a:xfrm>
                <a:off x="3057450" y="2112964"/>
                <a:ext cx="2433342" cy="1767711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</p:grpSp>
      <p:sp>
        <p:nvSpPr>
          <p:cNvPr id="67" name="TextBox 28"/>
          <p:cNvSpPr txBox="1">
            <a:spLocks noChangeArrowheads="1"/>
          </p:cNvSpPr>
          <p:nvPr/>
        </p:nvSpPr>
        <p:spPr bwMode="auto">
          <a:xfrm>
            <a:off x="5282029" y="2412701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TextBox 29"/>
          <p:cNvSpPr txBox="1">
            <a:spLocks noChangeArrowheads="1"/>
          </p:cNvSpPr>
          <p:nvPr/>
        </p:nvSpPr>
        <p:spPr bwMode="auto">
          <a:xfrm>
            <a:off x="8496717" y="2707976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" name="TextBox 30"/>
          <p:cNvSpPr txBox="1">
            <a:spLocks noChangeArrowheads="1"/>
          </p:cNvSpPr>
          <p:nvPr/>
        </p:nvSpPr>
        <p:spPr bwMode="auto">
          <a:xfrm>
            <a:off x="5282029" y="2714326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0" name="TextBox 31"/>
          <p:cNvSpPr txBox="1">
            <a:spLocks noChangeArrowheads="1"/>
          </p:cNvSpPr>
          <p:nvPr/>
        </p:nvSpPr>
        <p:spPr bwMode="auto">
          <a:xfrm>
            <a:off x="8496717" y="2406351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" name="Arc 70"/>
          <p:cNvSpPr/>
          <p:nvPr/>
        </p:nvSpPr>
        <p:spPr bwMode="auto">
          <a:xfrm>
            <a:off x="6401217" y="2222201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Arc 71"/>
          <p:cNvSpPr/>
          <p:nvPr/>
        </p:nvSpPr>
        <p:spPr bwMode="auto">
          <a:xfrm flipH="1">
            <a:off x="6461542" y="2225376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Arc 72"/>
          <p:cNvSpPr/>
          <p:nvPr/>
        </p:nvSpPr>
        <p:spPr bwMode="auto">
          <a:xfrm flipV="1">
            <a:off x="6375817" y="2353964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Arc 73"/>
          <p:cNvSpPr/>
          <p:nvPr/>
        </p:nvSpPr>
        <p:spPr bwMode="auto">
          <a:xfrm flipH="1" flipV="1">
            <a:off x="6467892" y="2350789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7028279" y="2174576"/>
            <a:ext cx="0" cy="1079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 bwMode="auto">
          <a:xfrm>
            <a:off x="7028279" y="3222326"/>
            <a:ext cx="0" cy="1063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 bwMode="auto">
          <a:xfrm>
            <a:off x="6626642" y="2233314"/>
            <a:ext cx="1793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W</a:t>
            </a:r>
          </a:p>
        </p:txBody>
      </p:sp>
      <p:sp>
        <p:nvSpPr>
          <p:cNvPr id="78" name="TextBox 77"/>
          <p:cNvSpPr txBox="1"/>
          <p:nvPr/>
        </p:nvSpPr>
        <p:spPr bwMode="auto">
          <a:xfrm>
            <a:off x="7161629" y="2214264"/>
            <a:ext cx="2206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Y</a:t>
            </a:r>
          </a:p>
        </p:txBody>
      </p:sp>
      <p:sp>
        <p:nvSpPr>
          <p:cNvPr id="79" name="TextBox 78"/>
          <p:cNvSpPr txBox="1"/>
          <p:nvPr/>
        </p:nvSpPr>
        <p:spPr bwMode="auto">
          <a:xfrm>
            <a:off x="6658392" y="2865139"/>
            <a:ext cx="2778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X</a:t>
            </a:r>
          </a:p>
        </p:txBody>
      </p:sp>
      <p:sp>
        <p:nvSpPr>
          <p:cNvPr id="80" name="TextBox 79"/>
          <p:cNvSpPr txBox="1"/>
          <p:nvPr/>
        </p:nvSpPr>
        <p:spPr bwMode="auto">
          <a:xfrm>
            <a:off x="7174329" y="2865139"/>
            <a:ext cx="260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Z</a:t>
            </a:r>
          </a:p>
        </p:txBody>
      </p:sp>
      <p:grpSp>
        <p:nvGrpSpPr>
          <p:cNvPr id="81" name="Group 35"/>
          <p:cNvGrpSpPr>
            <a:grpSpLocks/>
          </p:cNvGrpSpPr>
          <p:nvPr/>
        </p:nvGrpSpPr>
        <p:grpSpPr bwMode="auto">
          <a:xfrm>
            <a:off x="7018754" y="3577926"/>
            <a:ext cx="209550" cy="176213"/>
            <a:chOff x="5930900" y="2616200"/>
            <a:chExt cx="209550" cy="176213"/>
          </a:xfrm>
        </p:grpSpPr>
        <p:cxnSp>
          <p:nvCxnSpPr>
            <p:cNvPr id="82" name="Straight Connector 81"/>
            <p:cNvCxnSpPr/>
            <p:nvPr/>
          </p:nvCxnSpPr>
          <p:spPr bwMode="auto">
            <a:xfrm>
              <a:off x="5937250" y="2616200"/>
              <a:ext cx="3175" cy="17621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38"/>
            <p:cNvCxnSpPr>
              <a:cxnSpLocks noChangeShapeType="1"/>
            </p:cNvCxnSpPr>
            <p:nvPr/>
          </p:nvCxnSpPr>
          <p:spPr bwMode="auto">
            <a:xfrm>
              <a:off x="5930900" y="2787650"/>
              <a:ext cx="20955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4" name="Group 39"/>
          <p:cNvGrpSpPr>
            <a:grpSpLocks/>
          </p:cNvGrpSpPr>
          <p:nvPr/>
        </p:nvGrpSpPr>
        <p:grpSpPr bwMode="auto">
          <a:xfrm flipV="1">
            <a:off x="7018754" y="1755476"/>
            <a:ext cx="209550" cy="176213"/>
            <a:chOff x="5930900" y="2616200"/>
            <a:chExt cx="209550" cy="176213"/>
          </a:xfrm>
        </p:grpSpPr>
        <p:cxnSp>
          <p:nvCxnSpPr>
            <p:cNvPr id="85" name="Straight Connector 84"/>
            <p:cNvCxnSpPr/>
            <p:nvPr/>
          </p:nvCxnSpPr>
          <p:spPr bwMode="auto">
            <a:xfrm>
              <a:off x="5937250" y="2616200"/>
              <a:ext cx="3175" cy="17621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49"/>
            <p:cNvCxnSpPr>
              <a:cxnSpLocks noChangeShapeType="1"/>
            </p:cNvCxnSpPr>
            <p:nvPr/>
          </p:nvCxnSpPr>
          <p:spPr bwMode="auto">
            <a:xfrm>
              <a:off x="5930900" y="2787650"/>
              <a:ext cx="20955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7" name="TextBox 7"/>
          <p:cNvSpPr txBox="1">
            <a:spLocks noChangeArrowheads="1"/>
          </p:cNvSpPr>
          <p:nvPr/>
        </p:nvSpPr>
        <p:spPr bwMode="auto">
          <a:xfrm>
            <a:off x="7025104" y="1711026"/>
            <a:ext cx="177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promoter</a:t>
            </a:r>
          </a:p>
        </p:txBody>
      </p:sp>
      <p:sp>
        <p:nvSpPr>
          <p:cNvPr id="88" name="TextBox 50"/>
          <p:cNvSpPr txBox="1">
            <a:spLocks noChangeArrowheads="1"/>
          </p:cNvSpPr>
          <p:nvPr/>
        </p:nvSpPr>
        <p:spPr bwMode="auto">
          <a:xfrm>
            <a:off x="7044154" y="3431876"/>
            <a:ext cx="177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promoter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diagram </a:t>
            </a:r>
            <a:r>
              <a:rPr lang="en-US" dirty="0" smtClean="0"/>
              <a:t>below, </a:t>
            </a:r>
            <a:r>
              <a:rPr lang="en-US" dirty="0" smtClean="0"/>
              <a:t>in which red strands are DNA and orange strands are potential RNA transcripts. Noting the orientation of the promoter, which letter(s) could represent proper transcripts?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</a:p>
          <a:p>
            <a:r>
              <a:rPr lang="en-US" b="1" dirty="0" smtClean="0"/>
              <a:t>Y 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Y and Z </a:t>
            </a:r>
            <a:endParaRPr lang="en-US" dirty="0"/>
          </a:p>
        </p:txBody>
      </p:sp>
      <p:grpSp>
        <p:nvGrpSpPr>
          <p:cNvPr id="53" name="Group 1"/>
          <p:cNvGrpSpPr>
            <a:grpSpLocks/>
          </p:cNvGrpSpPr>
          <p:nvPr/>
        </p:nvGrpSpPr>
        <p:grpSpPr bwMode="auto">
          <a:xfrm>
            <a:off x="5512217" y="2115839"/>
            <a:ext cx="3054350" cy="990600"/>
            <a:chOff x="4423642" y="1154113"/>
            <a:chExt cx="3055071" cy="990007"/>
          </a:xfrm>
        </p:grpSpPr>
        <p:cxnSp>
          <p:nvCxnSpPr>
            <p:cNvPr id="55" name="Curved Connector 54"/>
            <p:cNvCxnSpPr/>
            <p:nvPr/>
          </p:nvCxnSpPr>
          <p:spPr bwMode="auto">
            <a:xfrm>
              <a:off x="6627612" y="1642770"/>
              <a:ext cx="851101" cy="6346"/>
            </a:xfrm>
            <a:prstGeom prst="curvedConnector3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Arc 55"/>
            <p:cNvSpPr/>
            <p:nvPr/>
          </p:nvSpPr>
          <p:spPr bwMode="auto">
            <a:xfrm>
              <a:off x="5268391" y="1154113"/>
              <a:ext cx="1365572" cy="988420"/>
            </a:xfrm>
            <a:prstGeom prst="arc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57" name="Group 17"/>
            <p:cNvGrpSpPr>
              <a:grpSpLocks/>
            </p:cNvGrpSpPr>
            <p:nvPr/>
          </p:nvGrpSpPr>
          <p:grpSpPr bwMode="auto">
            <a:xfrm flipH="1">
              <a:off x="4423642" y="1154499"/>
              <a:ext cx="2210384" cy="989621"/>
              <a:chOff x="3057309" y="2116481"/>
              <a:chExt cx="3938760" cy="1764194"/>
            </a:xfrm>
          </p:grpSpPr>
          <p:cxnSp>
            <p:nvCxnSpPr>
              <p:cNvPr id="58" name="Curved Connector 57"/>
              <p:cNvCxnSpPr/>
              <p:nvPr/>
            </p:nvCxnSpPr>
            <p:spPr>
              <a:xfrm>
                <a:off x="5479463" y="2986921"/>
                <a:ext cx="1516606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Arc 58"/>
              <p:cNvSpPr/>
              <p:nvPr/>
            </p:nvSpPr>
            <p:spPr>
              <a:xfrm>
                <a:off x="3057420" y="2115793"/>
                <a:ext cx="2433361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60" name="Group 21"/>
          <p:cNvGrpSpPr>
            <a:grpSpLocks/>
          </p:cNvGrpSpPr>
          <p:nvPr/>
        </p:nvGrpSpPr>
        <p:grpSpPr bwMode="auto">
          <a:xfrm flipV="1">
            <a:off x="5512217" y="2419051"/>
            <a:ext cx="3054350" cy="990600"/>
            <a:chOff x="1552172" y="2116481"/>
            <a:chExt cx="5443897" cy="1764882"/>
          </a:xfrm>
        </p:grpSpPr>
        <p:grpSp>
          <p:nvGrpSpPr>
            <p:cNvPr id="61" name="Group 22"/>
            <p:cNvGrpSpPr>
              <a:grpSpLocks/>
            </p:cNvGrpSpPr>
            <p:nvPr/>
          </p:nvGrpSpPr>
          <p:grpSpPr bwMode="auto">
            <a:xfrm>
              <a:off x="3057309" y="2116481"/>
              <a:ext cx="3938760" cy="1764194"/>
              <a:chOff x="3057309" y="2116481"/>
              <a:chExt cx="3938760" cy="1764194"/>
            </a:xfrm>
          </p:grpSpPr>
          <p:cxnSp>
            <p:nvCxnSpPr>
              <p:cNvPr id="65" name="Curved Connector 64"/>
              <p:cNvCxnSpPr/>
              <p:nvPr/>
            </p:nvCxnSpPr>
            <p:spPr>
              <a:xfrm>
                <a:off x="5479474" y="2987609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Arc 65"/>
              <p:cNvSpPr/>
              <p:nvPr/>
            </p:nvSpPr>
            <p:spPr>
              <a:xfrm>
                <a:off x="3057450" y="2116481"/>
                <a:ext cx="2433342" cy="1764882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  <p:grpSp>
          <p:nvGrpSpPr>
            <p:cNvPr id="62" name="Group 23"/>
            <p:cNvGrpSpPr>
              <a:grpSpLocks/>
            </p:cNvGrpSpPr>
            <p:nvPr/>
          </p:nvGrpSpPr>
          <p:grpSpPr bwMode="auto">
            <a:xfrm flipH="1">
              <a:off x="1552172" y="2117169"/>
              <a:ext cx="3938760" cy="1764194"/>
              <a:chOff x="3057309" y="2116481"/>
              <a:chExt cx="3938760" cy="1764194"/>
            </a:xfrm>
          </p:grpSpPr>
          <p:cxnSp>
            <p:nvCxnSpPr>
              <p:cNvPr id="63" name="Curved Connector 62"/>
              <p:cNvCxnSpPr/>
              <p:nvPr/>
            </p:nvCxnSpPr>
            <p:spPr>
              <a:xfrm>
                <a:off x="5479474" y="2986921"/>
                <a:ext cx="1516595" cy="11313"/>
              </a:xfrm>
              <a:prstGeom prst="curvedConnector3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Arc 63"/>
              <p:cNvSpPr/>
              <p:nvPr/>
            </p:nvSpPr>
            <p:spPr>
              <a:xfrm>
                <a:off x="3057450" y="2112964"/>
                <a:ext cx="2433342" cy="1767711"/>
              </a:xfrm>
              <a:prstGeom prst="arc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bg1"/>
                  </a:solidFill>
                  <a:latin typeface="Calibri"/>
                </a:endParaRPr>
              </a:p>
            </p:txBody>
          </p:sp>
        </p:grpSp>
      </p:grpSp>
      <p:sp>
        <p:nvSpPr>
          <p:cNvPr id="67" name="TextBox 28"/>
          <p:cNvSpPr txBox="1">
            <a:spLocks noChangeArrowheads="1"/>
          </p:cNvSpPr>
          <p:nvPr/>
        </p:nvSpPr>
        <p:spPr bwMode="auto">
          <a:xfrm>
            <a:off x="5282029" y="2412701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TextBox 29"/>
          <p:cNvSpPr txBox="1">
            <a:spLocks noChangeArrowheads="1"/>
          </p:cNvSpPr>
          <p:nvPr/>
        </p:nvSpPr>
        <p:spPr bwMode="auto">
          <a:xfrm>
            <a:off x="8496717" y="2707976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3′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" name="TextBox 30"/>
          <p:cNvSpPr txBox="1">
            <a:spLocks noChangeArrowheads="1"/>
          </p:cNvSpPr>
          <p:nvPr/>
        </p:nvSpPr>
        <p:spPr bwMode="auto">
          <a:xfrm>
            <a:off x="5282029" y="2714326"/>
            <a:ext cx="547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0" name="TextBox 31"/>
          <p:cNvSpPr txBox="1">
            <a:spLocks noChangeArrowheads="1"/>
          </p:cNvSpPr>
          <p:nvPr/>
        </p:nvSpPr>
        <p:spPr bwMode="auto">
          <a:xfrm>
            <a:off x="8496717" y="2406351"/>
            <a:ext cx="54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45720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4572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800" dirty="0" smtClean="0">
                <a:solidFill>
                  <a:srgbClr val="000000"/>
                </a:solidFill>
                <a:latin typeface="Calibri" pitchFamily="34" charset="0"/>
              </a:rPr>
              <a:t>5′</a:t>
            </a:r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" name="Arc 70"/>
          <p:cNvSpPr/>
          <p:nvPr/>
        </p:nvSpPr>
        <p:spPr bwMode="auto">
          <a:xfrm>
            <a:off x="6401217" y="2222201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Arc 71"/>
          <p:cNvSpPr/>
          <p:nvPr/>
        </p:nvSpPr>
        <p:spPr bwMode="auto">
          <a:xfrm flipH="1">
            <a:off x="6461542" y="2225376"/>
            <a:ext cx="1254125" cy="928688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Arc 72"/>
          <p:cNvSpPr/>
          <p:nvPr/>
        </p:nvSpPr>
        <p:spPr bwMode="auto">
          <a:xfrm flipV="1">
            <a:off x="6375817" y="2353964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Arc 73"/>
          <p:cNvSpPr/>
          <p:nvPr/>
        </p:nvSpPr>
        <p:spPr bwMode="auto">
          <a:xfrm flipH="1" flipV="1">
            <a:off x="6467892" y="2350789"/>
            <a:ext cx="1254125" cy="928687"/>
          </a:xfrm>
          <a:prstGeom prst="arc">
            <a:avLst>
              <a:gd name="adj1" fmla="val 16200000"/>
              <a:gd name="adj2" fmla="val 20975781"/>
            </a:avLst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7028279" y="2174576"/>
            <a:ext cx="0" cy="1079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 bwMode="auto">
          <a:xfrm>
            <a:off x="7028279" y="3222326"/>
            <a:ext cx="0" cy="1063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 bwMode="auto">
          <a:xfrm>
            <a:off x="6626642" y="2233314"/>
            <a:ext cx="1793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W</a:t>
            </a:r>
          </a:p>
        </p:txBody>
      </p:sp>
      <p:sp>
        <p:nvSpPr>
          <p:cNvPr id="78" name="TextBox 77"/>
          <p:cNvSpPr txBox="1"/>
          <p:nvPr/>
        </p:nvSpPr>
        <p:spPr bwMode="auto">
          <a:xfrm>
            <a:off x="7161629" y="2214264"/>
            <a:ext cx="2206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Y</a:t>
            </a:r>
          </a:p>
        </p:txBody>
      </p:sp>
      <p:sp>
        <p:nvSpPr>
          <p:cNvPr id="79" name="TextBox 78"/>
          <p:cNvSpPr txBox="1"/>
          <p:nvPr/>
        </p:nvSpPr>
        <p:spPr bwMode="auto">
          <a:xfrm>
            <a:off x="6658392" y="2865139"/>
            <a:ext cx="2778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X</a:t>
            </a:r>
          </a:p>
        </p:txBody>
      </p:sp>
      <p:sp>
        <p:nvSpPr>
          <p:cNvPr id="80" name="TextBox 79"/>
          <p:cNvSpPr txBox="1"/>
          <p:nvPr/>
        </p:nvSpPr>
        <p:spPr bwMode="auto">
          <a:xfrm>
            <a:off x="7174329" y="2865139"/>
            <a:ext cx="260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</a:rPr>
              <a:t>Z</a:t>
            </a:r>
          </a:p>
        </p:txBody>
      </p:sp>
      <p:grpSp>
        <p:nvGrpSpPr>
          <p:cNvPr id="81" name="Group 35"/>
          <p:cNvGrpSpPr>
            <a:grpSpLocks/>
          </p:cNvGrpSpPr>
          <p:nvPr/>
        </p:nvGrpSpPr>
        <p:grpSpPr bwMode="auto">
          <a:xfrm>
            <a:off x="7018754" y="3577926"/>
            <a:ext cx="209550" cy="176213"/>
            <a:chOff x="5930900" y="2616200"/>
            <a:chExt cx="209550" cy="176213"/>
          </a:xfrm>
        </p:grpSpPr>
        <p:cxnSp>
          <p:nvCxnSpPr>
            <p:cNvPr id="82" name="Straight Connector 81"/>
            <p:cNvCxnSpPr/>
            <p:nvPr/>
          </p:nvCxnSpPr>
          <p:spPr bwMode="auto">
            <a:xfrm>
              <a:off x="5937250" y="2616200"/>
              <a:ext cx="3175" cy="17621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38"/>
            <p:cNvCxnSpPr>
              <a:cxnSpLocks noChangeShapeType="1"/>
            </p:cNvCxnSpPr>
            <p:nvPr/>
          </p:nvCxnSpPr>
          <p:spPr bwMode="auto">
            <a:xfrm>
              <a:off x="5930900" y="2787650"/>
              <a:ext cx="20955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4" name="Group 39"/>
          <p:cNvGrpSpPr>
            <a:grpSpLocks/>
          </p:cNvGrpSpPr>
          <p:nvPr/>
        </p:nvGrpSpPr>
        <p:grpSpPr bwMode="auto">
          <a:xfrm flipV="1">
            <a:off x="7018754" y="1755476"/>
            <a:ext cx="209550" cy="176213"/>
            <a:chOff x="5930900" y="2616200"/>
            <a:chExt cx="209550" cy="176213"/>
          </a:xfrm>
        </p:grpSpPr>
        <p:cxnSp>
          <p:nvCxnSpPr>
            <p:cNvPr id="85" name="Straight Connector 84"/>
            <p:cNvCxnSpPr/>
            <p:nvPr/>
          </p:nvCxnSpPr>
          <p:spPr bwMode="auto">
            <a:xfrm>
              <a:off x="5937250" y="2616200"/>
              <a:ext cx="3175" cy="176213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49"/>
            <p:cNvCxnSpPr>
              <a:cxnSpLocks noChangeShapeType="1"/>
            </p:cNvCxnSpPr>
            <p:nvPr/>
          </p:nvCxnSpPr>
          <p:spPr bwMode="auto">
            <a:xfrm>
              <a:off x="5930900" y="2787650"/>
              <a:ext cx="20955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7" name="TextBox 7"/>
          <p:cNvSpPr txBox="1">
            <a:spLocks noChangeArrowheads="1"/>
          </p:cNvSpPr>
          <p:nvPr/>
        </p:nvSpPr>
        <p:spPr bwMode="auto">
          <a:xfrm>
            <a:off x="7025104" y="1711026"/>
            <a:ext cx="177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promoter</a:t>
            </a:r>
          </a:p>
        </p:txBody>
      </p:sp>
      <p:sp>
        <p:nvSpPr>
          <p:cNvPr id="88" name="TextBox 50"/>
          <p:cNvSpPr txBox="1">
            <a:spLocks noChangeArrowheads="1"/>
          </p:cNvSpPr>
          <p:nvPr/>
        </p:nvSpPr>
        <p:spPr bwMode="auto">
          <a:xfrm>
            <a:off x="7044154" y="3431876"/>
            <a:ext cx="1771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promoter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nontemplate</a:t>
            </a:r>
            <a:r>
              <a:rPr lang="en-US" altLang="en-US" dirty="0" smtClean="0"/>
              <a:t> strand of a portion of a gene reads </a:t>
            </a:r>
            <a:br>
              <a:rPr lang="en-US" altLang="en-US" dirty="0" smtClean="0"/>
            </a:br>
            <a:r>
              <a:rPr lang="en-US" altLang="en-US" dirty="0" smtClean="0"/>
              <a:t>5′ ACTGGTTCA. What will be the sequence of the resulting transcript for this portion?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5′ UGACCAAGU</a:t>
            </a:r>
          </a:p>
          <a:p>
            <a:r>
              <a:rPr lang="en-US" altLang="en-US" dirty="0" smtClean="0"/>
              <a:t>5′ ACUGGUUCA</a:t>
            </a:r>
          </a:p>
          <a:p>
            <a:r>
              <a:rPr lang="en-US" altLang="en-US" dirty="0" smtClean="0"/>
              <a:t>5′ UGAACCAGU</a:t>
            </a:r>
          </a:p>
          <a:p>
            <a:r>
              <a:rPr lang="en-US" altLang="en-US" dirty="0" smtClean="0"/>
              <a:t>5′ ACUUGGUCA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nontemplate</a:t>
            </a:r>
            <a:r>
              <a:rPr lang="en-US" altLang="en-US" dirty="0" smtClean="0"/>
              <a:t> strand of a portion of a gene reads </a:t>
            </a:r>
            <a:br>
              <a:rPr lang="en-US" altLang="en-US" dirty="0" smtClean="0"/>
            </a:br>
            <a:r>
              <a:rPr lang="en-US" altLang="en-US" dirty="0" smtClean="0"/>
              <a:t>5′ ACTGGTTCA. What will be the sequence of the resulting transcript for this portion?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5′ UGACCAAGU</a:t>
            </a:r>
          </a:p>
          <a:p>
            <a:r>
              <a:rPr lang="en-US" altLang="en-US" b="1" dirty="0" smtClean="0"/>
              <a:t>5′ ACUGGUUCA</a:t>
            </a:r>
          </a:p>
          <a:p>
            <a:r>
              <a:rPr lang="en-US" altLang="en-US" dirty="0" smtClean="0"/>
              <a:t>5′ UGAACCAGU</a:t>
            </a:r>
          </a:p>
          <a:p>
            <a:r>
              <a:rPr lang="en-US" altLang="en-US" dirty="0" smtClean="0"/>
              <a:t>5′ ACUUGGUCA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 © 2016 Pearson Education,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5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  <p:tag name="PPTVERSION" val="XP"/>
</p:tagLst>
</file>

<file path=ppt/theme/theme1.xml><?xml version="1.0" encoding="utf-8"?>
<a:theme xmlns:a="http://schemas.openxmlformats.org/drawingml/2006/main" name="BIF2e_Clicker_Template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F2e_Clicker_Template" id="{E27C271B-F905-4E53-9637-7F905E2639B8}" vid="{9B04F184-6B16-4A18-A4BB-2C00D305D9A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BIF2e_Clicker_Template</Template>
  <TotalTime>14218</TotalTime>
  <Words>1646</Words>
  <Application>Microsoft Office PowerPoint</Application>
  <PresentationFormat>On-screen Show (4:3)</PresentationFormat>
  <Paragraphs>272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Calibri</vt:lpstr>
      <vt:lpstr>Times New Roman</vt:lpstr>
      <vt:lpstr>Wingdings</vt:lpstr>
      <vt:lpstr>BIF2e_Clicker_Template</vt:lpstr>
      <vt:lpstr>PowerPoint Presentation</vt:lpstr>
      <vt:lpstr>Which of the following is the best example of gene expression?</vt:lpstr>
      <vt:lpstr>Which of the following is the best example of gene expression?</vt:lpstr>
      <vt:lpstr>Consider the diagram below, in which red strands are DNA and orange strands are potential RNA transcripts.  Which letter(s) could represent proper transcripts? </vt:lpstr>
      <vt:lpstr>Consider the diagram below, in which red strands are DNA and orange strands are potential RNA transcripts.  Which letter(s) could represent proper transcripts?</vt:lpstr>
      <vt:lpstr>Consider the diagram below, in which red strands are DNA and orange strands are potential RNA transcripts. Noting the orientation of the promoter, which letter(s) could represent proper transcripts? </vt:lpstr>
      <vt:lpstr>Consider the diagram below, in which red strands are DNA and orange strands are potential RNA transcripts. Noting the orientation of the promoter, which letter(s) could represent proper transcripts? </vt:lpstr>
      <vt:lpstr>The nontemplate strand of a portion of a gene reads  5′ ACTGGTTCA. What will be the sequence of the resulting transcript for this portion?</vt:lpstr>
      <vt:lpstr>The nontemplate strand of a portion of a gene reads  5′ ACTGGTTCA. What will be the sequence of the resulting transcript for this portion?</vt:lpstr>
      <vt:lpstr>What kind of molecules are transcription factors?</vt:lpstr>
      <vt:lpstr>What kind of molecules are transcription factors?</vt:lpstr>
      <vt:lpstr>What is the 5′→ 3′ sequence on the anticodon of the methionine (Met) tRNA?</vt:lpstr>
      <vt:lpstr>What is the 5′→ 3′ sequence on the anticodon of the methionine (Met) tRNA?</vt:lpstr>
      <vt:lpstr>In a long random sequence of A, C, G, or U, how often should a stop codon appear?</vt:lpstr>
      <vt:lpstr>In a long random sequence of A, C, G, or U, how often should a stop codon appear?</vt:lpstr>
      <vt:lpstr>How many amino acyl tRNA synthetases should there be?</vt:lpstr>
      <vt:lpstr>How many amino acyl tRNA synthetases should there be?</vt:lpstr>
      <vt:lpstr>During a normal translation cycle, where would you expect to find a polypeptide on a ribosome? </vt:lpstr>
      <vt:lpstr>During a normal translation cycle, where would you expect to find a polypeptide on a ribosome? </vt:lpstr>
      <vt:lpstr>Tetracycline antibiotics bind to the A site on the bacterial ribosome and prevent further translation. Where would you expect polypeptides to accumulate on tetracycline-inhibited ribosomes? </vt:lpstr>
      <vt:lpstr>Tetracycline antibiotics bind to the A site on the bacterial ribosome and prevent further translation. Where would you expect polypeptides to accumulate on tetracycline-inhibited ribosomes? </vt:lpstr>
      <vt:lpstr>In which group(s) of organisms would you expect to see coupled transcription and translation? </vt:lpstr>
      <vt:lpstr>In which group(s) of organisms would you expect to see coupled transcription and translation? </vt:lpstr>
      <vt:lpstr>In which group(s) of organisms would you expect to see polyribosomes?  </vt:lpstr>
      <vt:lpstr>In which group(s) of organisms would you expect to see polyribosomes?  </vt:lpstr>
      <vt:lpstr>Which of the following is a (are) normal feature(s) of eukaryotic mRNA? </vt:lpstr>
      <vt:lpstr>Which of the following is a (are) normal feature(s) of eukaryotic mRNA? </vt:lpstr>
      <vt:lpstr>When a mutation caused by a nucleotide pair substitution occurs in a protein coding region, which of the following effects can not occur?  </vt:lpstr>
      <vt:lpstr>When a mutation caused by a nucleotide pair substitution occurs in a protein coding region, which of the following effects can not occur?  </vt:lpstr>
      <vt:lpstr>When a mutation caused by a nucleotide pair insertion occurs in a protein coding region, which of the following effects can not occur?   </vt:lpstr>
      <vt:lpstr>When a mutation caused by a nucleotide pair insertion occurs in a protein coding region, which of the following effects can not occur?   </vt:lpstr>
    </vt:vector>
  </TitlesOfParts>
  <Manager/>
  <Company>Pearson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Christopher Delgado</dc:creator>
  <cp:keywords/>
  <dc:description/>
  <cp:lastModifiedBy>Jennifer Hastings</cp:lastModifiedBy>
  <cp:revision>690</cp:revision>
  <cp:lastPrinted>2005-03-24T12:52:04Z</cp:lastPrinted>
  <dcterms:created xsi:type="dcterms:W3CDTF">2010-10-31T21:38:30Z</dcterms:created>
  <dcterms:modified xsi:type="dcterms:W3CDTF">2015-11-04T15:57:43Z</dcterms:modified>
  <cp:category/>
</cp:coreProperties>
</file>